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71" r:id="rId9"/>
    <p:sldId id="272" r:id="rId10"/>
    <p:sldId id="273" r:id="rId11"/>
    <p:sldId id="274" r:id="rId12"/>
    <p:sldId id="265" r:id="rId13"/>
    <p:sldId id="311" r:id="rId14"/>
    <p:sldId id="312" r:id="rId15"/>
    <p:sldId id="313" r:id="rId16"/>
    <p:sldId id="350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6" r:id="rId36"/>
    <p:sldId id="305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9" r:id="rId48"/>
    <p:sldId id="340" r:id="rId49"/>
    <p:sldId id="335" r:id="rId50"/>
    <p:sldId id="336" r:id="rId51"/>
    <p:sldId id="337" r:id="rId52"/>
    <p:sldId id="338" r:id="rId53"/>
    <p:sldId id="341" r:id="rId54"/>
    <p:sldId id="342" r:id="rId55"/>
    <p:sldId id="343" r:id="rId56"/>
    <p:sldId id="345" r:id="rId57"/>
    <p:sldId id="347" r:id="rId58"/>
    <p:sldId id="346" r:id="rId59"/>
    <p:sldId id="349" r:id="rId60"/>
    <p:sldId id="34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82" autoAdjust="0"/>
  </p:normalViewPr>
  <p:slideViewPr>
    <p:cSldViewPr>
      <p:cViewPr>
        <p:scale>
          <a:sx n="90" d="100"/>
          <a:sy n="90" d="100"/>
        </p:scale>
        <p:origin x="-804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38D75-FB3E-46A3-959E-59EF83E4B846}" type="datetimeFigureOut">
              <a:rPr lang="en-US" smtClean="0"/>
              <a:pPr/>
              <a:t>10/22/2014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B2A5A-F061-492E-90FA-4FBEEF3E017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2A5A-F061-492E-90FA-4FBEEF3E017F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22D02-94D3-409C-B9CB-988ACD44DC5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22D02-94D3-409C-B9CB-988ACD44DC5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7546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22D02-94D3-409C-B9CB-988ACD44DC5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911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2A5A-F061-492E-90FA-4FBEEF3E017F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22D02-94D3-409C-B9CB-988ACD44DC5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77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22D02-94D3-409C-B9CB-988ACD44DC5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7509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22D02-94D3-409C-B9CB-988ACD44DC5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087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22D02-94D3-409C-B9CB-988ACD44DC5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8929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22D02-94D3-409C-B9CB-988ACD44DC5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22D02-94D3-409C-B9CB-988ACD44DC5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2A5A-F061-492E-90FA-4FBEEF3E017F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2A5A-F061-492E-90FA-4FBEEF3E017F}" type="slidenum">
              <a:rPr lang="en-IN" smtClean="0"/>
              <a:pPr/>
              <a:t>54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2A5A-F061-492E-90FA-4FBEEF3E017F}" type="slidenum">
              <a:rPr lang="en-IN" smtClean="0"/>
              <a:pPr/>
              <a:t>58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2A5A-F061-492E-90FA-4FBEEF3E017F}" type="slidenum">
              <a:rPr lang="en-IN" smtClean="0"/>
              <a:pPr/>
              <a:t>59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2A5A-F061-492E-90FA-4FBEEF3E017F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2A5A-F061-492E-90FA-4FBEEF3E017F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2A5A-F061-492E-90FA-4FBEEF3E017F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22D02-94D3-409C-B9CB-988ACD44DC5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889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22D02-94D3-409C-B9CB-988ACD44DC5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FBADF-DE48-4BB7-AEDC-77645EC1E56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928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22D02-94D3-409C-B9CB-988ACD44DC5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49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D88D-A3DD-409A-B975-A42497525563}" type="datetimeFigureOut">
              <a:rPr lang="en-US" smtClean="0"/>
              <a:pPr/>
              <a:t>10/22/2014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6002-63EE-4571-8B01-372B74590B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D88D-A3DD-409A-B975-A42497525563}" type="datetimeFigureOut">
              <a:rPr lang="en-US" smtClean="0"/>
              <a:pPr/>
              <a:t>10/22/2014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6002-63EE-4571-8B01-372B74590B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D88D-A3DD-409A-B975-A42497525563}" type="datetimeFigureOut">
              <a:rPr lang="en-US" smtClean="0"/>
              <a:pPr/>
              <a:t>10/22/2014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6002-63EE-4571-8B01-372B74590B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D88D-A3DD-409A-B975-A42497525563}" type="datetimeFigureOut">
              <a:rPr lang="en-US" smtClean="0"/>
              <a:pPr/>
              <a:t>10/22/2014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6002-63EE-4571-8B01-372B74590B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D88D-A3DD-409A-B975-A42497525563}" type="datetimeFigureOut">
              <a:rPr lang="en-US" smtClean="0"/>
              <a:pPr/>
              <a:t>10/22/2014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6002-63EE-4571-8B01-372B74590B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D88D-A3DD-409A-B975-A42497525563}" type="datetimeFigureOut">
              <a:rPr lang="en-US" smtClean="0"/>
              <a:pPr/>
              <a:t>10/22/2014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6002-63EE-4571-8B01-372B74590B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D88D-A3DD-409A-B975-A42497525563}" type="datetimeFigureOut">
              <a:rPr lang="en-US" smtClean="0"/>
              <a:pPr/>
              <a:t>10/22/2014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6002-63EE-4571-8B01-372B74590B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D88D-A3DD-409A-B975-A42497525563}" type="datetimeFigureOut">
              <a:rPr lang="en-US" smtClean="0"/>
              <a:pPr/>
              <a:t>10/22/2014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6002-63EE-4571-8B01-372B74590B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D88D-A3DD-409A-B975-A42497525563}" type="datetimeFigureOut">
              <a:rPr lang="en-US" smtClean="0"/>
              <a:pPr/>
              <a:t>10/22/2014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6002-63EE-4571-8B01-372B74590B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D88D-A3DD-409A-B975-A42497525563}" type="datetimeFigureOut">
              <a:rPr lang="en-US" smtClean="0"/>
              <a:pPr/>
              <a:t>10/22/2014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6002-63EE-4571-8B01-372B74590B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D88D-A3DD-409A-B975-A42497525563}" type="datetimeFigureOut">
              <a:rPr lang="en-US" smtClean="0"/>
              <a:pPr/>
              <a:t>10/22/2014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56002-63EE-4571-8B01-372B74590BD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2DD88D-A3DD-409A-B975-A42497525563}" type="datetimeFigureOut">
              <a:rPr lang="en-US" smtClean="0"/>
              <a:pPr/>
              <a:t>10/22/2014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56002-63EE-4571-8B01-372B74590BD6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50.57.229.26/zynos.php" TargetMode="Externa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s://twitter.com/lavakumar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in.linkedin.com/pub/santhosh-kumar/6a/974/8b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6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ploit-db.com/" TargetMode="External"/><Relationship Id="rId3" Type="http://schemas.openxmlformats.org/officeDocument/2006/relationships/hyperlink" Target="http://www.ironwasp.org/" TargetMode="External"/><Relationship Id="rId7" Type="http://schemas.openxmlformats.org/officeDocument/2006/relationships/hyperlink" Target="https://github.com/devttys0/binwal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elvanderb/TCP-32764" TargetMode="External"/><Relationship Id="rId5" Type="http://schemas.openxmlformats.org/officeDocument/2006/relationships/hyperlink" Target="http://www.bcp38.info/" TargetMode="External"/><Relationship Id="rId4" Type="http://schemas.openxmlformats.org/officeDocument/2006/relationships/hyperlink" Target="http://www.ripe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in.linkedin.com/pub/anamika-singh/80/4a5/5b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7.jpeg"/><Relationship Id="rId4" Type="http://schemas.openxmlformats.org/officeDocument/2006/relationships/image" Target="../media/image6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428868"/>
            <a:ext cx="7851648" cy="1828800"/>
          </a:xfrm>
        </p:spPr>
        <p:txBody>
          <a:bodyPr/>
          <a:lstStyle/>
          <a:p>
            <a:pPr algn="ctr"/>
            <a:r>
              <a:rPr lang="en-IN" dirty="0" smtClean="0"/>
              <a:t>WiHawk - Router Vulnerability Scanner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000760" y="478632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By - Anamika Singh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Packet Forwarding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8662" y="1785928"/>
            <a:ext cx="5411429" cy="3000395"/>
          </a:xfrm>
        </p:spPr>
        <p:txBody>
          <a:bodyPr>
            <a:normAutofit lnSpcReduction="10000"/>
          </a:bodyPr>
          <a:lstStyle/>
          <a:p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IP packet Forwarding requires:</a:t>
            </a:r>
          </a:p>
          <a:p>
            <a:pPr lvl="1">
              <a:buFont typeface="Wingdings" pitchFamily="2" charset="2"/>
              <a:buChar char="q"/>
            </a:pPr>
            <a:r>
              <a:rPr lang="en-IN" dirty="0" smtClean="0"/>
              <a:t>IP packet validation</a:t>
            </a:r>
          </a:p>
          <a:p>
            <a:pPr lvl="1">
              <a:buFont typeface="Wingdings" pitchFamily="2" charset="2"/>
              <a:buChar char="q"/>
            </a:pPr>
            <a:r>
              <a:rPr lang="en-IN" dirty="0" smtClean="0"/>
              <a:t>Destination IP address Parsing &amp; table lookup</a:t>
            </a:r>
          </a:p>
          <a:p>
            <a:pPr lvl="1">
              <a:buFont typeface="Wingdings" pitchFamily="2" charset="2"/>
              <a:buChar char="q"/>
            </a:pPr>
            <a:r>
              <a:rPr lang="en-IN" dirty="0" smtClean="0"/>
              <a:t>Packet lifetime control</a:t>
            </a:r>
          </a:p>
          <a:p>
            <a:pPr lvl="1">
              <a:buFont typeface="Wingdings" pitchFamily="2" charset="2"/>
              <a:buChar char="q"/>
            </a:pPr>
            <a:r>
              <a:rPr lang="en-IN" dirty="0" smtClean="0"/>
              <a:t>Checksum calculation</a:t>
            </a:r>
          </a:p>
          <a:p>
            <a:pPr lvl="1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1142984"/>
            <a:ext cx="6447501" cy="78741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Special Services: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2241" y="2232028"/>
            <a:ext cx="5973261" cy="31972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Packet translation</a:t>
            </a:r>
          </a:p>
          <a:p>
            <a:pPr>
              <a:buFont typeface="Wingdings" pitchFamily="2" charset="2"/>
              <a:buChar char="q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Encapsulation</a:t>
            </a:r>
          </a:p>
          <a:p>
            <a:pPr>
              <a:buFont typeface="Wingdings" pitchFamily="2" charset="2"/>
              <a:buChar char="q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Authentication</a:t>
            </a:r>
          </a:p>
          <a:p>
            <a:pPr>
              <a:buFont typeface="Wingdings" pitchFamily="2" charset="2"/>
              <a:buChar char="q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Packet Filtering for Security/Firewall purpose</a:t>
            </a:r>
          </a:p>
          <a:p>
            <a:pPr>
              <a:buFont typeface="Wingdings" pitchFamily="2" charset="2"/>
              <a:buChar char="q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Possess network management component(Ex: SNMP etc)</a:t>
            </a:r>
          </a:p>
          <a:p>
            <a:pPr>
              <a:buFont typeface="Wingdings" pitchFamily="2" charset="2"/>
              <a:buChar char="q"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Routers Actually Secure?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438912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Many of you take routers into the real penetration testing?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Regular Firmware upgrade? Alternative firmware?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Remote Management Enabled?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 from These companies on the security issue is pathetic.</a:t>
            </a:r>
          </a:p>
          <a:p>
            <a:pPr lvl="1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en-IN" dirty="0" smtClean="0"/>
              <a:t>Support Contact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928802"/>
            <a:ext cx="5072098" cy="481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Only Response you Get..!!!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4" name="Picture 4" descr="http://www.troll.me/images/overly-friendly-call-center-agent/have-you-tried-restarting-your-ro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357298"/>
            <a:ext cx="6215106" cy="5097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8346"/>
          </a:xfrm>
        </p:spPr>
        <p:txBody>
          <a:bodyPr/>
          <a:lstStyle/>
          <a:p>
            <a:pPr algn="ctr"/>
            <a:r>
              <a:rPr lang="en-IN" dirty="0" smtClean="0"/>
              <a:t>Introduction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8229600" cy="12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dlna.org/images/default-source/default-album/_4-stb.png?sfvrsn=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357562"/>
            <a:ext cx="8039128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7158" y="1571612"/>
            <a:ext cx="5072098" cy="3000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 algn="ctr">
              <a:spcBef>
                <a:spcPct val="0"/>
              </a:spcBef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Router is also important element to  secure your network.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http://upload.wikimedia.org/wikipedia/commons/3/34/Linksys-Wireless-G-Ro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84"/>
            <a:ext cx="3588707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Post sales</a:t>
            </a: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6181536" cy="85725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000372"/>
            <a:ext cx="5643602" cy="143497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572008"/>
            <a:ext cx="7372350" cy="15621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Tools for Code Analysis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4257676" cy="45434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Linux – Strings 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HexDump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Interactive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Disassembler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ObjDump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(GNU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toolchain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Radare2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FRAK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Retargetable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Decompiler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d13yacurqjgara.cloudfront.net/users/2342/screenshots/1203178/logo_0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714488"/>
            <a:ext cx="4095779" cy="4286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Best Tools to Analyse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Binwalk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Firmware Analysis tool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Binwalk.org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Least False Positives and Magic File Headers.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3971924" cy="4686320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Product Analyst @ IronWASP Information Security Service Pvt. Ltd.</a:t>
            </a:r>
          </a:p>
          <a:p>
            <a:pPr marL="342900" lvl="1" indent="-342900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Author of the WiHawk- Router Vulnerability Scanner.</a:t>
            </a: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who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28802"/>
            <a:ext cx="422237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11222"/>
          </a:xfrm>
        </p:spPr>
        <p:txBody>
          <a:bodyPr/>
          <a:lstStyle/>
          <a:p>
            <a:pPr algn="ctr"/>
            <a:r>
              <a:rPr lang="en-IN" dirty="0" smtClean="0"/>
              <a:t>Let’s Analyze</a:t>
            </a:r>
            <a:endParaRPr lang="en-IN" dirty="0"/>
          </a:p>
        </p:txBody>
      </p:sp>
      <p:pic>
        <p:nvPicPr>
          <p:cNvPr id="4" name="Picture 2" descr="C:\Users\Desert Fox\Desktop\r00t b0x-2014-08-14-19-38-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71612"/>
            <a:ext cx="6929486" cy="5191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sert Fox\Desktop\r00t b0x-2014-08-14-19-50-3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142984"/>
            <a:ext cx="7429552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Desert Fox\Desktop\r00t b0x-2014-08-14-19-56-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785793"/>
            <a:ext cx="7358114" cy="5513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Owned..!!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esert Fox\Desktop\poc1netge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414" y="1785926"/>
            <a:ext cx="6697826" cy="4389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Vendor Response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4686304" cy="457203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 of Life for the Product?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Couldn’t Identify the issue.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Router?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Netgear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WNR1000 is also affected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edia.tumblr.com/tumblr_m06uo3sdWm1qcuc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9558" y="1928802"/>
            <a:ext cx="429444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Outcome of Analysis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Following Firmware are affected Billion,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Tplink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Sitecom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Michelangelo,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Edimax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Trust, Airline,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Topcom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rompager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4.7 exploit).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 patch for certain devices ( EOL)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Some didn’t even bother to respond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Around 25 Million router still vulnerable</a:t>
            </a:r>
          </a:p>
          <a:p>
            <a:pPr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357298"/>
            <a:ext cx="7889711" cy="457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Attacker’s POV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143116"/>
            <a:ext cx="3529007" cy="349092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Modify  default Admin Username and Password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Port Forwarding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DNS server settings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143116"/>
            <a:ext cx="5214942" cy="1071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46195"/>
            <a:ext cx="4786346" cy="3311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911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71480"/>
            <a:ext cx="7215238" cy="5870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100open.com/wp-content/uploads/2011/10/magnifying-g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3633" y="3231351"/>
            <a:ext cx="3015344" cy="1696131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6447501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Lets do it..!!!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data:image/jpeg;base64,/9j/4AAQSkZJRgABAQAAAQABAAD/2wCEAAkGBxQTEhUUExQWFhUXFBcXFxgVGBYYHRUVFxQYFxUUHBgYHCggGBslHBQVITEhJyksLi4uFx8zODMsNygtLisBCgoKDg0OGxAQGywkHyQsLC0sLDQsNCwsLDUvLCwsNDQ0LCwtLCwsLywsLCwsLiwsLCwsLCwsLCwsLCwsLCwsLP/AABEIAOEA4QMBIgACEQEDEQH/xAAcAAABBQEBAQAAAAAAAAAAAAAAAwQFBgcBAgj/xABVEAABAwICBQUIDAsGBQUBAAABAAIDBBESIQUGMUFREyJhcYEHMpGSk6Gx0RQVIzRCUlNidLLB0hckVHJzgrPT4eLwJTNjlKLDFmSjtMJDRIOExDX/xAAaAQACAwEBAAAAAAAAAAAAAAAAAQIDBAUG/8QAMhEAAgECBQIEBAYCAwAAAAAAAAECAxEEEhMhMUFRBRRhkSIycaEjgbHB4fAzQjRy0f/aAAwDAQACEQMRAD8A3BCEKsAQhCABCEIAEIQgAQhCABCEIAEIQgAQhCABCEIAEIQgAQhCABCEIAEIQgAQhCABCEIAEIXCUAdXCVl+t/dHka8xUgaLbZHDEf1RsHaqtDpWqqDz5nu385xwi3zRzQq5VYrYsVNs3UVDfjDwhdMzfjDwhYlR0xklERnLSd5OFvhO1Sp0G1h508ZaMsZkLgSeADSSeiyg6z7EtJdzU318Q2yMHW5vrXn20h+Vj8dvrWZMrImZ3D23IvEQ63SQRceBPaTSNK/YXm2R5sZseBzBChry7fceku5f/bSH5WPx2+tc9toPlo/Hb61SRUUN7HHi4YR6A5SEWgqeQXaHW6QB6XJ60uxHJEs/tpD8rH47fWj21g+Wj8dvrVTqNW4G7ZHN62h3oKaM0DSuNm1bSeGEX8F7p6z7fcMke/2Lv7awfLR+O31rntrB8tH47fWqWdVob++h4n8V4/4Wh/Kh4n8yWv8AT3Hprv8AYvHtpD8rH47fWj20h+Wj8dvrVHOq8P5U3xP5kDVaH8rZ4v8AMjX+nuGmu/2Lx7aQ/Kx+O31o9tIflo/Hb61SP+Fofytni/zLwdVofyxni/zI132XuGmu/wBi8+20Hy0fjt9aDpeD5aLx2+tUY6sQ/lbPF/nQNWIPytnij7yTrv09w00XkaWg+Wj8dvrXfbSH5aPx2+tUb/hyn/K2+KPvLo1bpj/7s9jW/ajzD9PcNNF6bpGI7JY/Hb60qKhnxm+ELNarU+mPe1Zv0safQQoiq1YMfeVbT+o9v1XFPzCFpmyNeDsz6l6WDyzTRbJXX3Fjn/wKWou6BWwke6iVo2tlAJI/OFnedTjXixabNyQq/qlrQytZdoLXgAubtG21wd4uFYFcQasCEIQIFXdd9LiCmcAbPeC1ttoFuc7sBt1kKxKl90nREs0cckOboy64tcFrrXuN45qUuNiUbX3MopaJzyX22k27PVl4FL0VM6ORodbNrtnEEH0L3TSuiAD4rDi3Mcd/rXivme4NdACXNdsyN2kWIyNju3rGu5psK1dRCx1nWxnPmjPPeeClqWqgLBykkEXz3vGI8OaXAXVedoTln8pLC5ryBe4cW5b8LgRfpCsuidGmIXa6MC2wCRp/0R/aoyb6B9RlWaL0e84jWwB1trcDT4Q+6g62pEN46YmUuyxm7r5WBL7285K0KnJkvcsb0l019l94GzrUVX6Iax2Il0j9osMhwJILkouV9xbFT0ToeVli57777OwfVz8JVtpBGB7o6Tr5ST0l6YOppN5f1MYR57LjKM/Jk/n4ih07jTHddXRWtHJL1NklP1XkKraSjBON0srbWNjgy6nEYvSrJybwNhH5jCPsuo7SNO5zSBC998rvY7ZlutcoVPLwNsNW9YzPI4OBMbBYOZjIc7d7oRbZusrJy0fxXeN/BVnQWj5o8i1zWfFzBNr25trDb51OODj8E+KU8mZ8Cuh1ysfxHeP/AAXHSQ72SX6HD7QmRhPzvAfUuci7ge0H0o0kF0OjLF8V/jDs3JDE2+zzrzgPA+ArnJO3NPgKNJBc9TPb8EHtPqXjlugf16V5dGRuJPU77AvJa47j1AH7UZEguLtqyNw8C5JWnfh8ASPJHge26Hstw7P42TyrsFz37MvlbwNCQndcWtnx2I5X+iuYhuz6s/QjJELkXVUNx31uu6jn6KffMBw9Csczcthy6CPsTN1WBlYuPAb07JcCFO5zXex6oNdcAuLDfdjt5sQZ4VtIWL6G0XNNUx2ZgaXsLtpcWtcCc9wsO2y2iy00r5SmpydQhCsKwXCurhQBmWsOmYWVctO/C17S0gOsA9r2NeCOJzIt0JoeSd8EdlvUqf3Zm/2pL0xQn/Rb7FS4K6VneSPb1OKnLAZ1miy2Ne2zNkhpWcXD8w4T4QU95OI/CnHVJJ9jlkuj9Zam7gZCcMUrxcN75kZcN2exJs18rBvjPWz1FY54apGTjctzxaua+IYrZun8rJ95d9jwcajy0v3lkX4QKzjF5P8AmXW90KtHwovJj1paFTuGaJr7aeH41R5aX7yU9jQ376fy8v3lj/4Ra3jF5MetdHdHreMPk/5kaNQWaJsBpYvj1Hl5fvI9hxfKVHl5fvLIvwlVv+D5P+Zd/CXW8IPJn76FRqBmga97Dj+UqfLyfeR7Bj+VqfLy/eWRfhNreEHkz99d/CdW8IPJn76elUFmia57Aj+VqfLy/eXk0LPlqny8n3lkx7p9b8WDybvvrn4Taz4sHk3ffRpVAUoGtew2fLVPl5PvLho4981T5eX7yyYd02s+LB5N3315PdLrOEHk3ffRpVAzRNa9ixfLVXl5fvLwaeIf+tVeXl++snPdJrOEHk3ffXPwj1nCDybvvo0qg80DVyyLdNV+VkP/AJJF/J7qisHVI/1rLHd0as4Q+TP3lz8IdXwh8R33ktGoGaJqeO2yqqrdJJSU5vsqKk9bnDr3hZc7X+qO6Lsa77ycQ621D4Zn3aCwwgWbl7o54N7n5gS0ZgpxNBFNHe7ru/ON/DcpSTSMEQJIaxo3m39FZRNrFUv2yEfmgBMnTOcbuJcfnEn0rZHw6f8As0QlXj0PqLU97JKWKZrQOUbj6S0k4b9lslNqA1BH9m0n0eP6qn0Wy7IqbvuCEISECEIQB8+92ln9pu6aeE+eQfYqAWLRe7Y3+0r8aWL68qz5wXZobwRXLkV0ay73DjT1P/bvP2KLpad0jmsY0uc4gNa3aXHYFNaF/vh0w1X/AGkqne5LSNdPNIcyyFrW9HKOOJ3XZlv1iuR4jV0ZTn2SNNGOeyH2h+5o3CHVMjsRGbIiAB0F5BuepLnV7Q98BlYHbPfOd9m29lY9baWWWkljg/vHNAAGWJuIY2AnYSLhYnWUz4jhlY6M8Hgt9IzHVkuJhHWxd5SqtO/C2NdTLS2Ub+poelO5owtxU0rr2u1slnNdwAe0b+NimOrGosNTDjkne2QPe18cfJ3jLXFuF1wTfK/DNNtTddfYsZila+SO948Lhdh3s53wTt6M047m1SZNITPItykcryOBdK1wHTbEVOp5ulTqZpfLuntuJKlJqy56Ex+DCm+Wn/6X3Vwdy+n+XnPVyZ/8Vd6h1mPPBjj4GlfPdFM6MtcxxY4Ac5pwm/WM1nwM8TiVJ6lrehKqqdNr4S/aR7mPNJgnu74srQL9GJuztCoddQvhe6OVpY9pzB3cD0g7QVuWrVW6alhlk798YLt1zsv22v2qp91LR/KOpDG280j3RD5w5paD0AuPVcqzBY+rraNV353+n7EatCOXNEr+omqjasvkmxCJhAAabco/aW33AC17cQrBrJqBCIHPpmubIwYsOJzxIBtbzrkOts6ct6sb5IdG0jA7JkeFmQze9x5zuk3xO6gpoHeDcZEEbCDmCFlr+IVnU1YtqN9uzsWxoQy5XyfOtlbtSdU4axkjpJnNLH4cEeG5GEOxnEDlnbIbklr/AKDFNVEsFo5RyjeAcT7o3sOf6wTHVAfj1L+nZ6c13KlR1cPnpyttdGRRyzyyRd/wZ03y0/hi+6qnrnqqKN0ZY5z43gi7wLh4zwm2RuMx1FbGAofW/RBqaSSNou8DlI/z2ZgdouO1cLC+JVVVWpK64NdShDK7Lcw6y0bR3c2jMbHSyyh5aC5rAwBpIvhzBJtsUBqBogVFUC4XjiAkdfYTf3Nva7P9UrYSFu8Txs6clTpuz5ZVh6KavJFDn7nNM1rnGeVoAJxPMWEZb+aPSqPo/wB6VHTLS/8A6D9i0jugzMaynMgGHlnbRiAdyTsJLc72J4HjuVH0nVMkikMYFjNAHEXzIbUEbQC6wIGIjO3Qr/DqlScFKbbu1+VmQrwinaOxEtalY2ryAlqduYXrWjmpn07qMP7PpPo8f1ApxRGqDbUNMOEEf1QpdcSXLLgQhCiAIQhAGD920f2iPosX7SVZ44LRu7c38faf+Wj/AGkqzohdvDL8NFM+R1oNvu7f0dT/ANpKltQdNtpai8hIjkZgeRc4ecHNfYcCPA4pPQXvhn5lR/2sqf6lamishdLJK5jQ7A0Ma0kuDWkuOLdzgLWubbQuL4tKkpTVXhpGzD5mo5fU1mJ4c0OaQ5rhcEG4IOwgjavTrEWNiOBsR4FiVYajR1RJDHM5pB75hLWvDhdr8BuLkcb2sVIaP7oNYw897Zm8HsaD2OjAPabrzUvCKjWalJNdOhtWJjxJF/0xqdSVAN4xHIQfdIhhIPEtHNf2i/SqpqJop9NpKWGTvmwPzGxzS6MteOghXzQ2kW1MEczQQJG3scy0gkObffYjbvUZce2uW0UJv2yi3mVdKvVUKlGd3s/ysTdON1JE7URlzHNG0tcO0tIHpVA0N3M7EGplDmj/ANOIOGLoLzaw6hfpV/qHkMeRtDHEdYaSPOsXfrtXuGdS4X+KyJn1WA+dS8NhiJxkqUkltfv+Qq8oJrMrmw1tVFTRh0jmxRtAA6gLBrWjN24WF1V9Xaz2fWvqsJENO3k6cO+PJ3zz87CCbbrtWW1NW6RxfI5z3b3PJcbdZ3LZNUKRtLQML8uY6aQ8MQx+ZuEdiur4SOEpOV7zlt/7/fUjCrqS7JED3RqKqqJI44YJHxRtLi5oFjI7I2z3NAHa5T+o/LClbHURujfEcDcQtijGbD2A4ewKtnuog/8AtD5YD/bTzQ3dCZNPHE6DkxI4Nx8pis45NuMAyJIHairQxTw6pOmrR3vff9QjKnnck92Suvui+Xo5LDnxAyst8wHG3puwu8ULMtTh+PU36UeZpP2LbwOKyTRui/Y+mY4bc1szizpjMb3R+Ygdifhtf8CpSfRNr2FXh8akX3WjS/sY0shPMNRgk/Mcw3PYbO/VU5s9apXdX97Q/px+yepLUDS3sikaCbvh9zfxIAvG7tbl1tKxToXwkaqXVp+5apfiOI/odHw0bJ3jmsc+SaQ8BYnCOhovbrSGqOkXVFMJn7XyTG3xQJXBrOwADsUF3UtK4ImU7TnIcT7fJtOQPW63iqS7nQ/s+L8+X9q4KydJ+V1p8ykvazEpLUyroiM7q3veH9P/ALblRKdv4o8/83CP+hOr53V/e0P6f/aeqNTj8TPTWs81O/7xXZ8L/wCPD/t+5kxPzv6CNktCcwkrJaIL2Ekcw+nNS3XoKU/4Ef1QppQmpP8A/Ppfo8f1QptcCfzM0AhCFEAQhCAMO7tw/HWfRmftJFnBWmd24fjkf0cfXes1IXdwv+NFE+WOtBe+ouqYeGnkXvUXWn2GS14LoZLFwbtY4AASAb8hYjeLcM/Gg/fUPXJ+wkVZi2DqC5PiFGFWrOEls0v3NNGbjFNeptlXR0Ok2A42vIFmuY7DIwHPCQc7Z964FR8fcwgBu6SdzeHMFx+cG+pZN07+KUdUOtYvdbgXOt4LrkRwFWmstOq0u1rmnXi95R3Np0lp+koYgwFvNbaOGM4nWGy+Zwi+1zunaonUmeOUyVss7TPKSwsxNaImNIwtAJucmjPZY8blZvS6EqHkCOnmOLvbRSWPA3w27VYNH9zSvlAc+JsLb2vO9rSOnCLut2JLwuEYSipO75Y/MyzcGpvrIiCDJHYgg+6M2EWO/pWJazaOip6h8UMvKMaGkHI2JbcsLm5OI4jjxurpT9x6QgcpUxNdc3ayJ0lm7iCS256MuspzH3HwDz62zAb5QAXaDxMpsewjrU8Jgo4Vtqd0+lhVajqdCl6maNgnqQ2oeGsDcViQ3lHAgCPEdgsSTxAstb0tyE0MkT52Ma9haXNewYWnacza3RwVei7lNNiOOqmcw940RNaf1nm7XeBqdDuUULRnLO4uFmi8QIPxrBnO6ksVhY1qinqNW4HTnKEWsvJkMwAcQDcAkAjeASA7t29qkNXIGyVULHyCJpeCXm2RbzgM8gSQBc7L3Wiy9y+jb39RVDgAxh9DE2qO5dA5oMM9R0l8UcgtbZZpbY7N/YtcqsHFxvuVxpzvexdfZsfykfjs9aiavRlPJVRVXKtEkYIsJGWeLODb3N7jGdiqL+5S7PBVwk4bhr43NcT8UhrnWzTKTuXVY73kHcbuLLZXv7o0A8MlyoeGQi/hq87cfyaJV5PmJftYKKmqosE0rQ0OxhzZWAtIBGLbY5E5FZPoXTj6Kdz4XB7c2HEDhkYHc11r3ByBHC6V0hqNWxHCaYv5pdeHDKBbbcsvYjgU0mNO0nHHKOcQRm3DtIbmcjYjbwutmHwcaEHTcsyfS2xVOq5u9rNHjSOkXVVRykrg0vc0E25sbbhosNzWjO3XxWyaFpoaaFkMcrXNZfnF7LuLnFxdkbC5OxY7y1KQ0YHYhtIJAIvcG2K59NulEE1K1xPIkts3JwBNw/FvdsIAB6CcksVhdeCgrpLpZBTnkbezNV1upqaenIlnawMONrg9hIeAQObfnA4iLdKy6nd+Jt6a09lqdvrTd76cNfgjOIts0u+Cd5ydkezLPclYnfizB/zbz/0Ix9quwOG0LRu2syI1qmbf0OpSNeAlY16ySOafTWpXvCl+jx/UCmlC6l+8KX6PH9QKaXnZ/MzSCEIUQBCEJoDF+7cPxqL9B/5uWZuC1Hu3N/GIP0J+v/FZi4Lu4TekjPUfxMW0TlUwfnu88TwoTQ+jpah7IoWOkkcMmttewGZJOQHSbBWPQFDJNVQsibidic45gANDHAuJOwC+1bTq7oWCjhbHDG0WaA54F3SOsA4lxFyCQDbZkMlzMc8td/RfuaaUbwRnWhu5G8tjfVT4LlpfC1hLgNpYZMQAduuAbdK0XRmq9JTu9wpo2usOdYOcOHOfc36lK9OV9xI9C4eaLNG+3QDvJO9YnK5conp8pIOIkNFiMz6Cc0iMNrkbcwDtzRLIADfYB50m5/NxbBbq3bFW5IsSOtkNrmwF9xsOjPekWHa4gAZbMhe+QSNYwFzQ7bhxgXy299wuusY0gFxs0G7T6cvCqnN3sWZFa55lc9zgLjM5AC1yeJuTkms1VmWhtyDZzsQsLDdYXvuSclc0vdk7ADYE5YhbpGWeS45zJO8tEALnG62K22xaMj61nlUvsmXxhblHtx5NmNzHkE7nAXy+cCSk6amdMMw5rSDhNxfFwuSL9iiWaREksWIkMBte+Td2IA70jpqrxS4cTXBh5pDQOzhcdG26hni9+hfpS468j8TMja4ESCRhNrEXuB3pa4pCGcOzcZd2Qdiy3809Z3pjGeSnDqiN2EgvLSLF9wcJs6189t+CYx6ae2Vz4gY8zYAB2EOOQ8Fgqt2WqG23uT9NpUAtZm0Yje5fYg73NbfPIZjgnY0gxjThcx1wcQfzgXbMjazsvjZ5Ks+2UmMzNfGx+HMMux+ZsSQcrn7EpRzMk91lntIXjEHtyIBAzdcbRdWKbS53K50k/oTXtXBPC5stPAY3XeSwMa9rj8MYbEHtVI0h3PGuBNLOS6/eT2GLPLC9uw2vtHaFY9K1TeVyY1gaQOZntOZF7X27FICrwtHJkm1i+4uDb4dsyw9INlbHETjtf+SieGi1e3JjultCVFNbl4nMxXwk2LXW2gOaSCejavVOPcI/pMnmhh9a2mVgka6OVglYbYhbEHC98xvPA5HILPtatWPYkUPJudJHy8hLnDvS+OMMaSOIidttsXRw1ZVKkV6owVqOSL+hXAErG1eQErEF6aRzLn0tqZ7wpfo8X1AplQ+p3vGl+jxfUCmF5yfzM1oEIQogCEIQBj/du/v6f9E764WYFaj3bx7tT/on/Xb61lxK72D/AMSM1T5i59y7D7Jlvhxex3AX25yR4rea60vljYAbMr/14FiOrla6Krp3MO2UMcPjMcCHN/reBwWk6N1vZK0GeJ9OSBk/C7dfYznj9ZoXG8VT1m12R0cJHNCyRZxJc7N22/wujggmwaBxOQubZbT6+leKWoZYEEHIGxvv2ZJRpAFyQuer2LnseCTtJsN5/ramzX4tgcADljFiRvNtwTx4B2Wy2m+/qXkttsAPWLocGwUkR74Wkuc5zWki13HaAMhfgkKeoD42m99x7Db0BOKuPLPjmeHFNZbDIDIbLLLKLuaE01uMtI1OJ7Q1gZGDziDziN+3IJOvnj5PBE1xdcOD3AA7cw7jlwTmtYPgjO435Eb8uKRkpssv64qq0lfYvi4q1yKawGSMPuGYudbozA6tiKmIPmwt2kgNJNtp3ncU/lpube2zwgjP7EsWNxxucLiwJHo681FUnYm6u9yv6cjlMnupcXBoAub80HKx370rC6SnYCxzSJQHOHAjYcXEeYp3WQOLnOfc2Jtc7G3uEu2Iw2w2OMYr273LZfdtUviuPOnFLYh5pzKy8xcZWCzHGxxgkGzt9xmkaGla7Hjys27b2sTw2KRlpHbR1m+/j2pxDDidcNLWkbHXvltQ278DzpLYimwEtLrXF9oFxcbjxU5QxlrDZw90AxNYTYZbDf0LsFIGXtsOZ2WTigocm3vlzu1OMZN8FU6iaHOjWG5c3LOzxe17bDl5l51g0cJaedrt7C4GwuHM5zXDhmM+sqSp4bOJOywA8G9IacfyVNUPcbjknmx6WYWt7SQO1dDDQalG3cwVpppmIJSJeCvcS9fLg4qPpfVD3jS/R4vqBS6itVB+JUv0eL9m1Sq83P5mbAQhCiAIQhNAZJ3cG+6Ux+ZIP9TFlblrHdwbnSn5svpjVR1V0HTzMxTYsTnHCA7AMLbA3yzu6+/cuvRrxo0FKfBVoyqTyxI3VgtZJyz2hwYWAX3F5N3DpDWv8KttZSxzAFjrkmzcIsTfi3bfb2Lul9VMER9jMvZ+J7WuLjbCQO+J4nw7FW2vc02zBB37QR0HYuFj8TqVm7bWPS+G4fLR2fxb3NN0bRyRRASva4jeNw+KTvcM0pDUYyQzC620Hgs/g07Lse4vFthy7btsbpaPSDGHEwyMdht3+IdZDhn4VzvxJO6lZdv6iUsFK7cufoXeprmNPOYMukHPqITV+n6UDnSBvQb5dguqDVaTc43LnE9dvMFHvkF9n2qVOtVT+Jp/kSXh6tu9zRn6wUlv75vD4fqTWXWGm2CUW/W9SoLpAki9W6rfQl5GK/2Zc6rWCEWLZASDsBPhtvTOTW4bb36Czb0ZKqOcgEJJsFh4lldro4HvQQPm28Bun2i9aYH5OcYz/iDLsIy8KpMkrRtyTd0rd1z2KyPqU1KMFsma5EGyDE17XtO9pBHmK9soLG9+gZLI6KUxuxC4PEOLTtG8dQVh0frPMCA6R1uLrO8JtdEnFPdFOhLoy/T6LL25PLTxaGnPqckodDSb572/w2j0FREGsEuWbXdP9FO6jWUxMxOA6BncnhZQ8zRe1ivy9ZMlI9FOxAl+wcP4p7FQkb1UGa/HfD4H/wAF1+vb/gwj9Z5+wLQpUxeVxD6E/rfPJBRyywi8rcGDK4GKRrXEjfZpKyfSusFTUsg5aVxu6Ylg5jebyYZzG5ZZ2vc5q31+s0k8bo3sjs4jPPm2II37bhV/TGjhgxOuZGc5ttmE9+Om4DTf5q0YepHWh2uiFXBTVKUm9+xABKRJK6WiXpZnB6n01qyPxOm+jw/s2qTUbq370pvo8P7Nqkl5uXLNgIQhRAEIQgDLO7jspT+m/wBtVPQsfuMY+a7zyONvOrz3XIwX0RIuA+XK1781pA8yo0cnJ2BAAtkALWzJtYbNqMXWjoRp9ef1NeA2rX9Cb0eZGlpJxNbawxOGEDYMto25FW2hbHUsImjY4jKzmhxA3Z7QqZQVBIsMsvOM1P6OrcJxjvgM+niufCpxdnSxEG+Oe46q9SKV/eh7PzXnw2dcKKqu58B3srrcHNB84I9CtrKu4xbrXVR09rA8uwR98b9nZvSrVaUdkt3+RXh54mTspe5DS6jzD4bD4fUmTtUp/m9jlLwwVT2gtljJI704meAnIrjqOrbbGQB1kfCttIt07VmtW6I3KtLrJexCHVWfgPGCQdq1ONw8IU1Ny1ic732YmbON7pnJVOBsXv68Lfsco3q+hapSZFSauzcPBZNpNWpvnKZOmA3N0jgN7nMdYHhlddj0y1xGGdh/VcPSpxnXXRFcsstmV86tTDd6UDQMw+CrC7SL/gvaexwTeXSswzGE+EfYpa1b0EqMVvYh3aIlHwCj2vkHwCpGo1kkZ8C46CMuu6KTW3Ec4z4Aneu98otSClbqR7YZG7MY6rrr8bu+ueu6stJrBTuNnYQeBNj4CptkMLxcYSOtV6kuqG6ijyjPhEeCVEZGdjbq2K8+1kXDzrlTBHFDK4bOTfv4gj0lTVRt2DzEVwUn2S0WOIeEJx7PhkAa9/wcNhbMb8zkDn0phDELAWuctmzYpGK470Z5bbG5GzqWiE8r2JTbkiMqNFMDsLZm57A9rg69rkWaD1Jgzap9xcXAu4jM7+1Q1S68jyM7uJvs2ngvQYDFzrZlLoedx2EhRScep9L6ue9Kb6PF+zapFR2rvvSn+jxfs2qRXPlyygEIQkAIQhAGb92pxbFSvG1szvqXt/pVDlAceUZmHXEZtsudwOe24zWhd2ilc6kie0XEc13n4rXMc0HquQO1ZhoSpJBYSOZG7Cd9jIHEADgSTdWYihnw2dcx/QUZWnYndF1Dm3dLZgALTiNiTxz6U7ZpJrWkg3bbJ23ioii0e+d4llleGxg2vZxduwhpysc7uz2dKWrq5jrxuBNxkbkEZcNhK4kobpxZthVdOXxFgotJ4oyGutkb57ck0ooWsc57je5tnwVeonMhItI9wJAtZuV9m/bkpKh1jidJhLm3BdcPIbk028J2gbVJRbd7XOlTrU5XUXyWJ1Fzi4ZttuNsztzTXSlQYmktN7X6LHZcgLya67SGkcQBvzysmenQ17C45OuOGf2qedW2LIweZZitSTbbpL2R0+Fdk25heDJbPZvIyySjG5rnUsLbszl0Ju6FoN877syvDqkfGySJrgCehWKDRnlVi3uL8svXKZZnrUfLXgAnt8KjJ9Km2Qte+fr6VNUWympi4x6lhEW/MhWLVTQLJ3h7s7yFjGOvhu1ge+V4BBc1oLRguMTngEgXWe09a8YRc87tFjley0PUnTQhc2NpxSMle9jXYWcvHLGxksMbicIlBjY9ocedYjJXRpWkrmGtjVKHw7Mss2kmQmaNjcRjfFFGA4R8pI+wc3DHGGsAvtzUwdKUo2yvAwvdi90wuEZAkLTbnWJA6d102ikocgRK0iZ0+B8dUHGZ3fOLSw4uy44KMrG0TmBjAQ2wZeTl7thBdJga212AusM7HiLBScZp32IZsPKy3Xf+/c7rDXNfzY6maBgZz7te7G2XCIpAWgyRi5yva/A7pCk0rCImiaV5lbdkgaJs3saC/C0i5aMs+J45KMlrIHuc98bcTnRyO90m7+K4jFrWAAwnDsPG4S+iaila4Oe4xvbiLXxmou4zWdODYHLEBbqysorM30G40Iq+/uv7ye5omVTqhjGco2FkZ90P9658ZeY2nAJIHAC2IOOZF2kZKi11OIJXAOxNwscx1rYo3sD2EjjZwur9VaWhhil9ihwMjnOfPMJWRRFzbOlc+YDHa2UbLkmwyvdZbprSwln9yBEZa1keL4MUbGxsxDjZoJ60ThdLuOjiIRm7N5bD2ecGx3jPzKAaV6kmdm07sidnm3LsMZcQ1rS5xyaBtJ3BdXw2k4U5SfUy4/ERqyio9D6b1fH4rT/oIv2bVIJrouEshiYdrY2NPW1oB9CdLDLkpBCEJACEIQBFazAex3F2wWJ4Bt7Em+6xzWZ6U1EheS6FxidtAAxM8G0DqNs9i19zb5blW6vVt8edJI1o28jKC6PqY5vOj6swOCTlVjvTZOOV7SIGj0cGgtc1pF75ZWvwO5NtJaDjcRZoa07QN435qXdJOw2lo5RxdA6OZngxNk/0lJv0pCO/E7Oh1NUA/s1z3Sl1Rq1EV3SOrLebyfG93HK/YN3BVCq1FkfLd7mMbfNzZGgjPabtOzqWnu0nTEd+8f8Aw1H7tNJHUztssnkJ/wB2pwzRd0it5Sj1ejX0rLx1MctsgC9pJHSGtBd15WA2KP5aslFvYh/OY5vnB2BX5+j6Vxvysn+XmP8Atp1BSRNNw9+C35PU3v5NNxTd3EuhiJx4kZTLo+uv72kHXY9mRTeXQVfJe8Ug6xYHbsuclseGC558v+XqPTya9YYfjS/5eo/dqxSa4iRnVlPmRjejNVqy55SF7W4Ta+HN1xYZHNJVOrtdupZCOOQ6MrOW4iGM2tyh/wDgqB/trxJBFfbN/l6j92nqyvwU5U3e5kNFq/UtLS6nfhGZYwB5dvIJc4DPMZ7F5dq1VkG1K8M2FnM2HLLPba3gWwCGP/H/AMvUfu0s2Nlu9nP/ANao/dpZ5dhZI9zFqfVKrab8g82FgTg2dWLIpwzVeqwuvBJnsFmG57HW8K2B0TLd7UdlNUfu1wMZ8Wp/ytR+7TzTfQi6ce5kzKHSzLhjapoDbNDZubbhblMivMejtNE2L6xuy55cnwYXrXIw34lQR9GqB6WWXuXCBlHOD9HnOXYxPUmuhK0UZhNoXSrWtLamY5C4M8mK+++dvOm7KbS4dYvqjY7RM63hxrUzI35Gqd1U8g+uAo6orJL2j0dWuPFzY42+HGT5ktSp2JNRZUNN6lSTBpL55TbLlXl+F28txHIZKHo9SK5r7ckAwjvnOisMxla975DctA5bSx/u9HRsH+JIHHts8ehKx6P01JupIRxsXEedyitQbyNdCrRdz6R7sUsoaPhYGlxPTiNmjwFS+r+j6dk7YKNvKS391lvjETAefifsvlYNbxzU5F3PpZvf1bLKN8cfubD0G20diuOh9EQ0zOTgjDG9G09JO0rSp1XBRlLZdCp5E7pbj4LqEJlYIQhAAhCEACEIQByy6hCABCEIAEIQi4AhCEACEIQBxdQhAHF1CEAcsiy6hAHEWXUIA5ZdQhAHLLqEIAEIQgAQhCABCEIAEIQgAQhCABCEIAEIQgAQhCABCEIAEIQgAQhCABCEIAEIQgAQhCABCEIAEIQgAQhCAP/Z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hUXFBcXFxgVGBYYHRUVFxQYFxUUHBgYHCggGBslHBQVITEhJyksLi4uFx8zODMsNygtLisBCgoKDg0OGxAQGywkHyQsLC0sLDQsNCwsLDUvLCwsNDQ0LCwtLCwsLywsLCwsLiwsLCwsLCwsLCwsLCwsLCwsLP/AABEIAOEA4QMBIgACEQEDEQH/xAAcAAABBQEBAQAAAAAAAAAAAAAAAwQFBgcBAgj/xABVEAABAwICBQUIDAsGBQUBAAABAAIDBBESIQUGMUFREyJhcYEHMpGSk6Gx0RQVIzRCUlNidLLB0hckVHJzgrPT4eLwJTNjlKLDFmSjtMJDRIOExDX/xAAaAQACAwEBAAAAAAAAAAAAAAAAAQIDBAUG/8QAMhEAAgECBQIEBAYCAwAAAAAAAAECAxEEEhMhMUFRBRRhkSIycaEjgbHB4fAzQjRy0f/aAAwDAQACEQMRAD8A3BCEKsAQhCABCEIAEIQgAQhCABCEIAEIQgAQhCABCEIAEIQgAQhCABCEIAEIQgAQhCABCEIAEIXCUAdXCVl+t/dHka8xUgaLbZHDEf1RsHaqtDpWqqDz5nu385xwi3zRzQq5VYrYsVNs3UVDfjDwhdMzfjDwhYlR0xklERnLSd5OFvhO1Sp0G1h508ZaMsZkLgSeADSSeiyg6z7EtJdzU318Q2yMHW5vrXn20h+Vj8dvrWZMrImZ3D23IvEQ63SQRceBPaTSNK/YXm2R5sZseBzBChry7fceku5f/bSH5WPx2+tc9toPlo/Hb61SRUUN7HHi4YR6A5SEWgqeQXaHW6QB6XJ60uxHJEs/tpD8rH47fWj21g+Wj8dvrVTqNW4G7ZHN62h3oKaM0DSuNm1bSeGEX8F7p6z7fcMke/2Lv7awfLR+O31rntrB8tH47fWqWdVob++h4n8V4/4Wh/Kh4n8yWv8AT3Hprv8AYvHtpD8rH47fWj20h+Wj8dvrVHOq8P5U3xP5kDVaH8rZ4v8AMjX+nuGmu/2Lx7aQ/Kx+O31o9tIflo/Hb61SP+Fofytni/zLwdVofyxni/zI132XuGmu/wBi8+20Hy0fjt9aDpeD5aLx2+tUY6sQ/lbPF/nQNWIPytnij7yTrv09w00XkaWg+Wj8dvrXfbSH5aPx2+tUb/hyn/K2+KPvLo1bpj/7s9jW/ajzD9PcNNF6bpGI7JY/Hb60qKhnxm+ELNarU+mPe1Zv0safQQoiq1YMfeVbT+o9v1XFPzCFpmyNeDsz6l6WDyzTRbJXX3Fjn/wKWou6BWwke6iVo2tlAJI/OFnedTjXixabNyQq/qlrQytZdoLXgAubtG21wd4uFYFcQasCEIQIFXdd9LiCmcAbPeC1ttoFuc7sBt1kKxKl90nREs0cckOboy64tcFrrXuN45qUuNiUbX3MopaJzyX22k27PVl4FL0VM6ORodbNrtnEEH0L3TSuiAD4rDi3Mcd/rXivme4NdACXNdsyN2kWIyNju3rGu5psK1dRCx1nWxnPmjPPeeClqWqgLBykkEXz3vGI8OaXAXVedoTln8pLC5ryBe4cW5b8LgRfpCsuidGmIXa6MC2wCRp/0R/aoyb6B9RlWaL0e84jWwB1trcDT4Q+6g62pEN46YmUuyxm7r5WBL7285K0KnJkvcsb0l019l94GzrUVX6Iax2Il0j9osMhwJILkouV9xbFT0ToeVli57777OwfVz8JVtpBGB7o6Tr5ST0l6YOppN5f1MYR57LjKM/Jk/n4ih07jTHddXRWtHJL1NklP1XkKraSjBON0srbWNjgy6nEYvSrJybwNhH5jCPsuo7SNO5zSBC998rvY7ZlutcoVPLwNsNW9YzPI4OBMbBYOZjIc7d7oRbZusrJy0fxXeN/BVnQWj5o8i1zWfFzBNr25trDb51OODj8E+KU8mZ8Cuh1ysfxHeP/AAXHSQ72SX6HD7QmRhPzvAfUuci7ge0H0o0kF0OjLF8V/jDs3JDE2+zzrzgPA+ArnJO3NPgKNJBc9TPb8EHtPqXjlugf16V5dGRuJPU77AvJa47j1AH7UZEguLtqyNw8C5JWnfh8ASPJHge26Hstw7P42TyrsFz37MvlbwNCQndcWtnx2I5X+iuYhuz6s/QjJELkXVUNx31uu6jn6KffMBw9Csczcthy6CPsTN1WBlYuPAb07JcCFO5zXex6oNdcAuLDfdjt5sQZ4VtIWL6G0XNNUx2ZgaXsLtpcWtcCc9wsO2y2iy00r5SmpydQhCsKwXCurhQBmWsOmYWVctO/C17S0gOsA9r2NeCOJzIt0JoeSd8EdlvUqf3Zm/2pL0xQn/Rb7FS4K6VneSPb1OKnLAZ1miy2Ne2zNkhpWcXD8w4T4QU95OI/CnHVJJ9jlkuj9Zam7gZCcMUrxcN75kZcN2exJs18rBvjPWz1FY54apGTjctzxaua+IYrZun8rJ95d9jwcajy0v3lkX4QKzjF5P8AmXW90KtHwovJj1paFTuGaJr7aeH41R5aX7yU9jQ376fy8v3lj/4Ra3jF5MetdHdHreMPk/5kaNQWaJsBpYvj1Hl5fvI9hxfKVHl5fvLIvwlVv+D5P+Zd/CXW8IPJn76FRqBmga97Dj+UqfLyfeR7Bj+VqfLy/eWRfhNreEHkz99d/CdW8IPJn76elUFmia57Aj+VqfLy/eXk0LPlqny8n3lkx7p9b8WDybvvrn4Taz4sHk3ffRpVAUoGtew2fLVPl5PvLho4981T5eX7yyYd02s+LB5N3315PdLrOEHk3ffRpVAzRNa9ixfLVXl5fvLwaeIf+tVeXl++snPdJrOEHk3ffXPwj1nCDybvvo0qg80DVyyLdNV+VkP/AJJF/J7qisHVI/1rLHd0as4Q+TP3lz8IdXwh8R33ktGoGaJqeO2yqqrdJJSU5vsqKk9bnDr3hZc7X+qO6Lsa77ycQ621D4Zn3aCwwgWbl7o54N7n5gS0ZgpxNBFNHe7ru/ON/DcpSTSMEQJIaxo3m39FZRNrFUv2yEfmgBMnTOcbuJcfnEn0rZHw6f8As0QlXj0PqLU97JKWKZrQOUbj6S0k4b9lslNqA1BH9m0n0eP6qn0Wy7IqbvuCEISECEIQB8+92ln9pu6aeE+eQfYqAWLRe7Y3+0r8aWL68qz5wXZobwRXLkV0ay73DjT1P/bvP2KLpad0jmsY0uc4gNa3aXHYFNaF/vh0w1X/AGkqne5LSNdPNIcyyFrW9HKOOJ3XZlv1iuR4jV0ZTn2SNNGOeyH2h+5o3CHVMjsRGbIiAB0F5BuepLnV7Q98BlYHbPfOd9m29lY9baWWWkljg/vHNAAGWJuIY2AnYSLhYnWUz4jhlY6M8Hgt9IzHVkuJhHWxd5SqtO/C2NdTLS2Ub+poelO5owtxU0rr2u1slnNdwAe0b+NimOrGosNTDjkne2QPe18cfJ3jLXFuF1wTfK/DNNtTddfYsZila+SO948Lhdh3s53wTt6M047m1SZNITPItykcryOBdK1wHTbEVOp5ulTqZpfLuntuJKlJqy56Ex+DCm+Wn/6X3Vwdy+n+XnPVyZ/8Vd6h1mPPBjj4GlfPdFM6MtcxxY4Ac5pwm/WM1nwM8TiVJ6lrehKqqdNr4S/aR7mPNJgnu74srQL9GJuztCoddQvhe6OVpY9pzB3cD0g7QVuWrVW6alhlk798YLt1zsv22v2qp91LR/KOpDG280j3RD5w5paD0AuPVcqzBY+rraNV353+n7EatCOXNEr+omqjasvkmxCJhAAabco/aW33AC17cQrBrJqBCIHPpmubIwYsOJzxIBtbzrkOts6ct6sb5IdG0jA7JkeFmQze9x5zuk3xO6gpoHeDcZEEbCDmCFlr+IVnU1YtqN9uzsWxoQy5XyfOtlbtSdU4axkjpJnNLH4cEeG5GEOxnEDlnbIbklr/AKDFNVEsFo5RyjeAcT7o3sOf6wTHVAfj1L+nZ6c13KlR1cPnpyttdGRRyzyyRd/wZ03y0/hi+6qnrnqqKN0ZY5z43gi7wLh4zwm2RuMx1FbGAofW/RBqaSSNou8DlI/z2ZgdouO1cLC+JVVVWpK64NdShDK7Lcw6y0bR3c2jMbHSyyh5aC5rAwBpIvhzBJtsUBqBogVFUC4XjiAkdfYTf3Nva7P9UrYSFu8Txs6clTpuz5ZVh6KavJFDn7nNM1rnGeVoAJxPMWEZb+aPSqPo/wB6VHTLS/8A6D9i0jugzMaynMgGHlnbRiAdyTsJLc72J4HjuVH0nVMkikMYFjNAHEXzIbUEbQC6wIGIjO3Qr/DqlScFKbbu1+VmQrwinaOxEtalY2ryAlqduYXrWjmpn07qMP7PpPo8f1ApxRGqDbUNMOEEf1QpdcSXLLgQhCiAIQhAGD920f2iPosX7SVZ44LRu7c38faf+Wj/AGkqzohdvDL8NFM+R1oNvu7f0dT/ANpKltQdNtpai8hIjkZgeRc4ecHNfYcCPA4pPQXvhn5lR/2sqf6lamishdLJK5jQ7A0Ma0kuDWkuOLdzgLWubbQuL4tKkpTVXhpGzD5mo5fU1mJ4c0OaQ5rhcEG4IOwgjavTrEWNiOBsR4FiVYajR1RJDHM5pB75hLWvDhdr8BuLkcb2sVIaP7oNYw897Zm8HsaD2OjAPabrzUvCKjWalJNdOhtWJjxJF/0xqdSVAN4xHIQfdIhhIPEtHNf2i/SqpqJop9NpKWGTvmwPzGxzS6MteOghXzQ2kW1MEczQQJG3scy0gkObffYjbvUZce2uW0UJv2yi3mVdKvVUKlGd3s/ysTdON1JE7URlzHNG0tcO0tIHpVA0N3M7EGplDmj/ANOIOGLoLzaw6hfpV/qHkMeRtDHEdYaSPOsXfrtXuGdS4X+KyJn1WA+dS8NhiJxkqUkltfv+Qq8oJrMrmw1tVFTRh0jmxRtAA6gLBrWjN24WF1V9Xaz2fWvqsJENO3k6cO+PJ3zz87CCbbrtWW1NW6RxfI5z3b3PJcbdZ3LZNUKRtLQML8uY6aQ8MQx+ZuEdiur4SOEpOV7zlt/7/fUjCrqS7JED3RqKqqJI44YJHxRtLi5oFjI7I2z3NAHa5T+o/LClbHURujfEcDcQtijGbD2A4ewKtnuog/8AtD5YD/bTzQ3dCZNPHE6DkxI4Nx8pis45NuMAyJIHairQxTw6pOmrR3vff9QjKnnck92Suvui+Xo5LDnxAyst8wHG3puwu8ULMtTh+PU36UeZpP2LbwOKyTRui/Y+mY4bc1szizpjMb3R+Ygdifhtf8CpSfRNr2FXh8akX3WjS/sY0shPMNRgk/Mcw3PYbO/VU5s9apXdX97Q/px+yepLUDS3sikaCbvh9zfxIAvG7tbl1tKxToXwkaqXVp+5apfiOI/odHw0bJ3jmsc+SaQ8BYnCOhovbrSGqOkXVFMJn7XyTG3xQJXBrOwADsUF3UtK4ImU7TnIcT7fJtOQPW63iqS7nQ/s+L8+X9q4KydJ+V1p8ykvazEpLUyroiM7q3veH9P/ALblRKdv4o8/83CP+hOr53V/e0P6f/aeqNTj8TPTWs81O/7xXZ8L/wCPD/t+5kxPzv6CNktCcwkrJaIL2Ekcw+nNS3XoKU/4Ef1QppQmpP8A/Ppfo8f1QptcCfzM0AhCFEAQhCAMO7tw/HWfRmftJFnBWmd24fjkf0cfXes1IXdwv+NFE+WOtBe+ouqYeGnkXvUXWn2GS14LoZLFwbtY4AASAb8hYjeLcM/Gg/fUPXJ+wkVZi2DqC5PiFGFWrOEls0v3NNGbjFNeptlXR0Ok2A42vIFmuY7DIwHPCQc7Z964FR8fcwgBu6SdzeHMFx+cG+pZN07+KUdUOtYvdbgXOt4LrkRwFWmstOq0u1rmnXi95R3Np0lp+koYgwFvNbaOGM4nWGy+Zwi+1zunaonUmeOUyVss7TPKSwsxNaImNIwtAJucmjPZY8blZvS6EqHkCOnmOLvbRSWPA3w27VYNH9zSvlAc+JsLb2vO9rSOnCLut2JLwuEYSipO75Y/MyzcGpvrIiCDJHYgg+6M2EWO/pWJazaOip6h8UMvKMaGkHI2JbcsLm5OI4jjxurpT9x6QgcpUxNdc3ayJ0lm7iCS256MuspzH3HwDz62zAb5QAXaDxMpsewjrU8Jgo4Vtqd0+lhVajqdCl6maNgnqQ2oeGsDcViQ3lHAgCPEdgsSTxAstb0tyE0MkT52Ma9haXNewYWnacza3RwVei7lNNiOOqmcw940RNaf1nm7XeBqdDuUULRnLO4uFmi8QIPxrBnO6ksVhY1qinqNW4HTnKEWsvJkMwAcQDcAkAjeASA7t29qkNXIGyVULHyCJpeCXm2RbzgM8gSQBc7L3Wiy9y+jb39RVDgAxh9DE2qO5dA5oMM9R0l8UcgtbZZpbY7N/YtcqsHFxvuVxpzvexdfZsfykfjs9aiavRlPJVRVXKtEkYIsJGWeLODb3N7jGdiqL+5S7PBVwk4bhr43NcT8UhrnWzTKTuXVY73kHcbuLLZXv7o0A8MlyoeGQi/hq87cfyaJV5PmJftYKKmqosE0rQ0OxhzZWAtIBGLbY5E5FZPoXTj6Kdz4XB7c2HEDhkYHc11r3ByBHC6V0hqNWxHCaYv5pdeHDKBbbcsvYjgU0mNO0nHHKOcQRm3DtIbmcjYjbwutmHwcaEHTcsyfS2xVOq5u9rNHjSOkXVVRykrg0vc0E25sbbhosNzWjO3XxWyaFpoaaFkMcrXNZfnF7LuLnFxdkbC5OxY7y1KQ0YHYhtIJAIvcG2K59NulEE1K1xPIkts3JwBNw/FvdsIAB6CcksVhdeCgrpLpZBTnkbezNV1upqaenIlnawMONrg9hIeAQObfnA4iLdKy6nd+Jt6a09lqdvrTd76cNfgjOIts0u+Cd5ydkezLPclYnfizB/zbz/0Ix9quwOG0LRu2syI1qmbf0OpSNeAlY16ySOafTWpXvCl+jx/UCmlC6l+8KX6PH9QKaXnZ/MzSCEIUQBCEJoDF+7cPxqL9B/5uWZuC1Hu3N/GIP0J+v/FZi4Lu4TekjPUfxMW0TlUwfnu88TwoTQ+jpah7IoWOkkcMmttewGZJOQHSbBWPQFDJNVQsibidic45gANDHAuJOwC+1bTq7oWCjhbHDG0WaA54F3SOsA4lxFyCQDbZkMlzMc8td/RfuaaUbwRnWhu5G8tjfVT4LlpfC1hLgNpYZMQAduuAbdK0XRmq9JTu9wpo2usOdYOcOHOfc36lK9OV9xI9C4eaLNG+3QDvJO9YnK5conp8pIOIkNFiMz6Cc0iMNrkbcwDtzRLIADfYB50m5/NxbBbq3bFW5IsSOtkNrmwF9xsOjPekWHa4gAZbMhe+QSNYwFzQ7bhxgXy299wuusY0gFxs0G7T6cvCqnN3sWZFa55lc9zgLjM5AC1yeJuTkms1VmWhtyDZzsQsLDdYXvuSclc0vdk7ADYE5YhbpGWeS45zJO8tEALnG62K22xaMj61nlUvsmXxhblHtx5NmNzHkE7nAXy+cCSk6amdMMw5rSDhNxfFwuSL9iiWaREksWIkMBte+Td2IA70jpqrxS4cTXBh5pDQOzhcdG26hni9+hfpS468j8TMja4ESCRhNrEXuB3pa4pCGcOzcZd2Qdiy3809Z3pjGeSnDqiN2EgvLSLF9wcJs6189t+CYx6ae2Vz4gY8zYAB2EOOQ8Fgqt2WqG23uT9NpUAtZm0Yje5fYg73NbfPIZjgnY0gxjThcx1wcQfzgXbMjazsvjZ5Ks+2UmMzNfGx+HMMux+ZsSQcrn7EpRzMk91lntIXjEHtyIBAzdcbRdWKbS53K50k/oTXtXBPC5stPAY3XeSwMa9rj8MYbEHtVI0h3PGuBNLOS6/eT2GLPLC9uw2vtHaFY9K1TeVyY1gaQOZntOZF7X27FICrwtHJkm1i+4uDb4dsyw9INlbHETjtf+SieGi1e3JjultCVFNbl4nMxXwk2LXW2gOaSCejavVOPcI/pMnmhh9a2mVgka6OVglYbYhbEHC98xvPA5HILPtatWPYkUPJudJHy8hLnDvS+OMMaSOIidttsXRw1ZVKkV6owVqOSL+hXAErG1eQErEF6aRzLn0tqZ7wpfo8X1AplQ+p3vGl+jxfUCmF5yfzM1oEIQogCEIQBj/du/v6f9E764WYFaj3bx7tT/on/Xb61lxK72D/AMSM1T5i59y7D7Jlvhxex3AX25yR4rea60vljYAbMr/14FiOrla6Krp3MO2UMcPjMcCHN/reBwWk6N1vZK0GeJ9OSBk/C7dfYznj9ZoXG8VT1m12R0cJHNCyRZxJc7N22/wujggmwaBxOQubZbT6+leKWoZYEEHIGxvv2ZJRpAFyQuer2LnseCTtJsN5/ramzX4tgcADljFiRvNtwTx4B2Wy2m+/qXkttsAPWLocGwUkR74Wkuc5zWki13HaAMhfgkKeoD42m99x7Db0BOKuPLPjmeHFNZbDIDIbLLLKLuaE01uMtI1OJ7Q1gZGDziDziN+3IJOvnj5PBE1xdcOD3AA7cw7jlwTmtYPgjO435Eb8uKRkpssv64qq0lfYvi4q1yKawGSMPuGYudbozA6tiKmIPmwt2kgNJNtp3ncU/lpube2zwgjP7EsWNxxucLiwJHo681FUnYm6u9yv6cjlMnupcXBoAub80HKx370rC6SnYCxzSJQHOHAjYcXEeYp3WQOLnOfc2Jtc7G3uEu2Iw2w2OMYr273LZfdtUviuPOnFLYh5pzKy8xcZWCzHGxxgkGzt9xmkaGla7Hjys27b2sTw2KRlpHbR1m+/j2pxDDidcNLWkbHXvltQ278DzpLYimwEtLrXF9oFxcbjxU5QxlrDZw90AxNYTYZbDf0LsFIGXtsOZ2WTigocm3vlzu1OMZN8FU6iaHOjWG5c3LOzxe17bDl5l51g0cJaedrt7C4GwuHM5zXDhmM+sqSp4bOJOywA8G9IacfyVNUPcbjknmx6WYWt7SQO1dDDQalG3cwVpppmIJSJeCvcS9fLg4qPpfVD3jS/R4vqBS6itVB+JUv0eL9m1Sq83P5mbAQhCiAIQhNAZJ3cG+6Ux+ZIP9TFlblrHdwbnSn5svpjVR1V0HTzMxTYsTnHCA7AMLbA3yzu6+/cuvRrxo0FKfBVoyqTyxI3VgtZJyz2hwYWAX3F5N3DpDWv8KttZSxzAFjrkmzcIsTfi3bfb2Lul9VMER9jMvZ+J7WuLjbCQO+J4nw7FW2vc02zBB37QR0HYuFj8TqVm7bWPS+G4fLR2fxb3NN0bRyRRASva4jeNw+KTvcM0pDUYyQzC620Hgs/g07Lse4vFthy7btsbpaPSDGHEwyMdht3+IdZDhn4VzvxJO6lZdv6iUsFK7cufoXeprmNPOYMukHPqITV+n6UDnSBvQb5dguqDVaTc43LnE9dvMFHvkF9n2qVOtVT+Jp/kSXh6tu9zRn6wUlv75vD4fqTWXWGm2CUW/W9SoLpAki9W6rfQl5GK/2Zc6rWCEWLZASDsBPhtvTOTW4bb36Czb0ZKqOcgEJJsFh4lldro4HvQQPm28Bun2i9aYH5OcYz/iDLsIy8KpMkrRtyTd0rd1z2KyPqU1KMFsma5EGyDE17XtO9pBHmK9soLG9+gZLI6KUxuxC4PEOLTtG8dQVh0frPMCA6R1uLrO8JtdEnFPdFOhLoy/T6LL25PLTxaGnPqckodDSb572/w2j0FREGsEuWbXdP9FO6jWUxMxOA6BncnhZQ8zRe1ivy9ZMlI9FOxAl+wcP4p7FQkb1UGa/HfD4H/wAF1+vb/gwj9Z5+wLQpUxeVxD6E/rfPJBRyywi8rcGDK4GKRrXEjfZpKyfSusFTUsg5aVxu6Ylg5jebyYZzG5ZZ2vc5q31+s0k8bo3sjs4jPPm2II37bhV/TGjhgxOuZGc5ttmE9+Om4DTf5q0YepHWh2uiFXBTVKUm9+xABKRJK6WiXpZnB6n01qyPxOm+jw/s2qTUbq370pvo8P7Nqkl5uXLNgIQhRAEIQgDLO7jspT+m/wBtVPQsfuMY+a7zyONvOrz3XIwX0RIuA+XK1781pA8yo0cnJ2BAAtkALWzJtYbNqMXWjoRp9ef1NeA2rX9Cb0eZGlpJxNbawxOGEDYMto25FW2hbHUsImjY4jKzmhxA3Z7QqZQVBIsMsvOM1P6OrcJxjvgM+niufCpxdnSxEG+Oe46q9SKV/eh7PzXnw2dcKKqu58B3srrcHNB84I9CtrKu4xbrXVR09rA8uwR98b9nZvSrVaUdkt3+RXh54mTspe5DS6jzD4bD4fUmTtUp/m9jlLwwVT2gtljJI704meAnIrjqOrbbGQB1kfCttIt07VmtW6I3KtLrJexCHVWfgPGCQdq1ONw8IU1Ny1ic732YmbON7pnJVOBsXv68Lfsco3q+hapSZFSauzcPBZNpNWpvnKZOmA3N0jgN7nMdYHhlddj0y1xGGdh/VcPSpxnXXRFcsstmV86tTDd6UDQMw+CrC7SL/gvaexwTeXSswzGE+EfYpa1b0EqMVvYh3aIlHwCj2vkHwCpGo1kkZ8C46CMuu6KTW3Ec4z4Aneu98otSClbqR7YZG7MY6rrr8bu+ueu6stJrBTuNnYQeBNj4CptkMLxcYSOtV6kuqG6ijyjPhEeCVEZGdjbq2K8+1kXDzrlTBHFDK4bOTfv4gj0lTVRt2DzEVwUn2S0WOIeEJx7PhkAa9/wcNhbMb8zkDn0phDELAWuctmzYpGK470Z5bbG5GzqWiE8r2JTbkiMqNFMDsLZm57A9rg69rkWaD1Jgzap9xcXAu4jM7+1Q1S68jyM7uJvs2ngvQYDFzrZlLoedx2EhRScep9L6ue9Kb6PF+zapFR2rvvSn+jxfs2qRXPlyygEIQkAIQhAGb92pxbFSvG1szvqXt/pVDlAceUZmHXEZtsudwOe24zWhd2ilc6kie0XEc13n4rXMc0HquQO1ZhoSpJBYSOZG7Cd9jIHEADgSTdWYihnw2dcx/QUZWnYndF1Dm3dLZgALTiNiTxz6U7ZpJrWkg3bbJ23ioii0e+d4llleGxg2vZxduwhpysc7uz2dKWrq5jrxuBNxkbkEZcNhK4kobpxZthVdOXxFgotJ4oyGutkb57ck0ooWsc57je5tnwVeonMhItI9wJAtZuV9m/bkpKh1jidJhLm3BdcPIbk028J2gbVJRbd7XOlTrU5XUXyWJ1Fzi4ZttuNsztzTXSlQYmktN7X6LHZcgLya67SGkcQBvzysmenQ17C45OuOGf2qedW2LIweZZitSTbbpL2R0+Fdk25heDJbPZvIyySjG5rnUsLbszl0Ju6FoN877syvDqkfGySJrgCehWKDRnlVi3uL8svXKZZnrUfLXgAnt8KjJ9Km2Qte+fr6VNUWympi4x6lhEW/MhWLVTQLJ3h7s7yFjGOvhu1ge+V4BBc1oLRguMTngEgXWe09a8YRc87tFjley0PUnTQhc2NpxSMle9jXYWcvHLGxksMbicIlBjY9ocedYjJXRpWkrmGtjVKHw7Mss2kmQmaNjcRjfFFGA4R8pI+wc3DHGGsAvtzUwdKUo2yvAwvdi90wuEZAkLTbnWJA6d102ikocgRK0iZ0+B8dUHGZ3fOLSw4uy44KMrG0TmBjAQ2wZeTl7thBdJga212AusM7HiLBScZp32IZsPKy3Xf+/c7rDXNfzY6maBgZz7te7G2XCIpAWgyRi5yva/A7pCk0rCImiaV5lbdkgaJs3saC/C0i5aMs+J45KMlrIHuc98bcTnRyO90m7+K4jFrWAAwnDsPG4S+iaila4Oe4xvbiLXxmou4zWdODYHLEBbqysorM30G40Iq+/uv7ye5omVTqhjGco2FkZ90P9658ZeY2nAJIHAC2IOOZF2kZKi11OIJXAOxNwscx1rYo3sD2EjjZwur9VaWhhil9ihwMjnOfPMJWRRFzbOlc+YDHa2UbLkmwyvdZbprSwln9yBEZa1keL4MUbGxsxDjZoJ60ThdLuOjiIRm7N5bD2ecGx3jPzKAaV6kmdm07sidnm3LsMZcQ1rS5xyaBtJ3BdXw2k4U5SfUy4/ERqyio9D6b1fH4rT/oIv2bVIJrouEshiYdrY2NPW1oB9CdLDLkpBCEJACEIQBFazAex3F2wWJ4Bt7Em+6xzWZ6U1EheS6FxidtAAxM8G0DqNs9i19zb5blW6vVt8edJI1o28jKC6PqY5vOj6swOCTlVjvTZOOV7SIGj0cGgtc1pF75ZWvwO5NtJaDjcRZoa07QN435qXdJOw2lo5RxdA6OZngxNk/0lJv0pCO/E7Oh1NUA/s1z3Sl1Rq1EV3SOrLebyfG93HK/YN3BVCq1FkfLd7mMbfNzZGgjPabtOzqWnu0nTEd+8f8Aw1H7tNJHUztssnkJ/wB2pwzRd0it5Sj1ejX0rLx1MctsgC9pJHSGtBd15WA2KP5aslFvYh/OY5vnB2BX5+j6Vxvysn+XmP8Atp1BSRNNw9+C35PU3v5NNxTd3EuhiJx4kZTLo+uv72kHXY9mRTeXQVfJe8Ug6xYHbsuclseGC558v+XqPTya9YYfjS/5eo/dqxSa4iRnVlPmRjejNVqy55SF7W4Ta+HN1xYZHNJVOrtdupZCOOQ6MrOW4iGM2tyh/wDgqB/trxJBFfbN/l6j92nqyvwU5U3e5kNFq/UtLS6nfhGZYwB5dvIJc4DPMZ7F5dq1VkG1K8M2FnM2HLLPba3gWwCGP/H/AMvUfu0s2Nlu9nP/ANao/dpZ5dhZI9zFqfVKrab8g82FgTg2dWLIpwzVeqwuvBJnsFmG57HW8K2B0TLd7UdlNUfu1wMZ8Wp/ytR+7TzTfQi6ce5kzKHSzLhjapoDbNDZubbhblMivMejtNE2L6xuy55cnwYXrXIw34lQR9GqB6WWXuXCBlHOD9HnOXYxPUmuhK0UZhNoXSrWtLamY5C4M8mK+++dvOm7KbS4dYvqjY7RM63hxrUzI35Gqd1U8g+uAo6orJL2j0dWuPFzY42+HGT5ktSp2JNRZUNN6lSTBpL55TbLlXl+F28txHIZKHo9SK5r7ckAwjvnOisMxla975DctA5bSx/u9HRsH+JIHHts8ehKx6P01JupIRxsXEedyitQbyNdCrRdz6R7sUsoaPhYGlxPTiNmjwFS+r+j6dk7YKNvKS391lvjETAefifsvlYNbxzU5F3PpZvf1bLKN8cfubD0G20diuOh9EQ0zOTgjDG9G09JO0rSp1XBRlLZdCp5E7pbj4LqEJlYIQhAAhCEACEIQByy6hCABCEIAEIQi4AhCEACEIQBxdQhAHF1CEAcsiy6hAHEWXUIA5ZdQhAHLLqEIAEIQgAQhCABCEIAEIQgAQhCABCEIAEIQgAQhCABCEIAEIQgAQhCABCEIAEIQgAQhCABCEIAEIQgAQhCAP/Z"/>
          <p:cNvSpPr>
            <a:spLocks noChangeAspect="1" noChangeArrowheads="1"/>
          </p:cNvSpPr>
          <p:nvPr/>
        </p:nvSpPr>
        <p:spPr bwMode="auto">
          <a:xfrm>
            <a:off x="307975" y="10585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714620"/>
            <a:ext cx="3036578" cy="284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928802"/>
            <a:ext cx="3757243" cy="42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27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Conferences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10" descr="LASCON-2014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34481"/>
            <a:ext cx="4664092" cy="1166023"/>
          </a:xfrm>
        </p:spPr>
      </p:pic>
      <p:pic>
        <p:nvPicPr>
          <p:cNvPr id="4" name="Picture 3" descr="defc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143380"/>
            <a:ext cx="4442144" cy="1285884"/>
          </a:xfrm>
          <a:prstGeom prst="rect">
            <a:avLst/>
          </a:prstGeom>
        </p:spPr>
      </p:pic>
      <p:pic>
        <p:nvPicPr>
          <p:cNvPr id="5" name="Picture 4" descr="hit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1643050"/>
            <a:ext cx="1928826" cy="1954775"/>
          </a:xfrm>
          <a:prstGeom prst="rect">
            <a:avLst/>
          </a:prstGeom>
        </p:spPr>
      </p:pic>
      <p:pic>
        <p:nvPicPr>
          <p:cNvPr id="6" name="Picture 5" descr="nullc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071942"/>
            <a:ext cx="2214578" cy="1450930"/>
          </a:xfrm>
          <a:prstGeom prst="rect">
            <a:avLst/>
          </a:prstGeom>
        </p:spPr>
      </p:pic>
      <p:pic>
        <p:nvPicPr>
          <p:cNvPr id="7" name="Picture 6" descr="appsecus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1643050"/>
            <a:ext cx="4689284" cy="785818"/>
          </a:xfrm>
          <a:prstGeom prst="rect">
            <a:avLst/>
          </a:prstGeom>
        </p:spPr>
      </p:pic>
      <p:pic>
        <p:nvPicPr>
          <p:cNvPr id="8" name="Picture 7" descr="bsides201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4143380"/>
            <a:ext cx="2314575" cy="1981200"/>
          </a:xfrm>
          <a:prstGeom prst="rect">
            <a:avLst/>
          </a:prstGeom>
        </p:spPr>
      </p:pic>
      <p:pic>
        <p:nvPicPr>
          <p:cNvPr id="9" name="Picture 8" descr="seleniumcon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857496"/>
            <a:ext cx="2604173" cy="1143008"/>
          </a:xfrm>
          <a:prstGeom prst="rect">
            <a:avLst/>
          </a:prstGeom>
        </p:spPr>
      </p:pic>
      <p:pic>
        <p:nvPicPr>
          <p:cNvPr id="10" name="Picture 9" descr="toorco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34" y="5572140"/>
            <a:ext cx="4603783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8584" y="384034"/>
            <a:ext cx="6358126" cy="64717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Default Configuration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data:image/jpeg;base64,/9j/4AAQSkZJRgABAQAAAQABAAD/2wCEAAkGBgwQDw8ODQ8QDw0PEA0MDw4ODQ8PDQ0OFRAVFRMQHhIYGyYeGBkjGRISHy8gIycpLS0sFR4yNTAqNSYrLCkBCQoKDgwOGg8PGjQgHx8pKSwsLCosKSwsNCwsLiwsKiksLC0sLCwpNC8sLCkpLywsLCwqLCwsLCwsLCwsKSwsLP/AABEIAOEA4QMBIgACEQEDEQH/xAAbAAEAAgMBAQAAAAAAAAAAAAAAAgMEBQYBB//EAD8QAAIBAgIFBwkHBAIDAAAAAAABAgMRBAUGEiExURNBYXGBkdEiIzJCUlNyocEUM2KxsuHwQ3OSkzTxFSSC/8QAGgEBAAIDAQAAAAAAAAAAAAAAAAUGAgMEAf/EACYRAAMAAgICAgICAwEAAAAAAAABAgMRBBIhMUFRBTITYYGRsSL/2gAMAwEAAhEDEQA/APuIAAAAAAAAAAAAAAAAAAAAAAAAAAAAAAAAAAAAAAAAAAAAAAAAAAAAAAAAAAAAAAOezPN6zqShSlqRi3G6SvJrftZirH4n3svl4HmJXnKnxz/UypsloiUl4K9kzW6b2/8AZf8A+QxPvZfLwLcNmteMk5Sc486klu6zCUixM9cT9GM5rT32f+zrYu6TW57T0hQ9CPwx/ImRLLEvKAAPD0AAAAAAAAAAAAAAAAAAAAAAGFmWZRox4zfox+r6DKZdPSMbtQu1eiWOzOlRS127vdGKvJ9JDA5xRrPVjeMt+rNJN9XE5mpOU5Oc3eT3v6dR4tjTWxramtjTO5cWeuvkiXz677S8Hag1uVZsqi1J2VVd01x6+g2Rw1Lh6ZK48k5J7SADEr5rh4bJVFfhHyn3I8UuvR7VTK3T0c5i5ecqfHP9TKHI9xFVSnOS3SlKS42buVNk1K8FWyVumTUixMoTJqR60YpnZUPQj8MfyLDCweZUJRjFTSklFWl5Lvbp3maQtJp+S1Y6VStPYAMPMsyhRjd7Zv0Y8enqPJl09I9qlC7V6JY7MqVFJzbu90Yq8mVYHOaNV6sbxlzRmkm+qxzVWpKcnObvJ8/Do6jxK1mtjW1NbGmd64s9fPsiXz677S8Hag1mVZqqnkT2VFufNNces2Zw1Lh6ZK48k5J7SAAYmYAAAAAAAAAAABi5jjVSpudrv0YrjJnK1akpyc5u8nvf06jqM0wbq07R9JPWiuLs9nzOWnsbTVmtjT3p8CQ4qnXj2Q/5B32Sfoi5HmuRkyFzu0RDZaptNNOzW1NbGmbqlpLan5cXKqtmzZGX4r8xoNYaxrvFN/sbsXIvFvq/Zl4vM69X05Wj7EfJj+/aYySR5c9uZqVK0jCslW909ntzxg8PTWCSZE9AJMyMLmVel6Erx9iXlR/bsMW55cxcprTNk5Kh7l6OiWksOTbcWqq2KG+LfHW4Giq15zk5zd5P+W6im41jCMMx+psy8q8qSp+izWJKRRrE4s26NCoyIPc1sa2premdJlOYOrFqXpxtd+0uJy2vY6HIMFOClUmrOaSjF71Hi+s4+Sp6bf8Agk+DV/yaXr5NuACNJwAAAAAAAAAAAAGszfKFVWvDZVXdNcOvpNmDKLcPaNeTHOSetHCTi02mmmnZp70+BU2dBpPTpLVluqy4c8Vzv5HPSZM4r7z2KxycX8Vud7Fz1Mie3Npzonc9gpSerFOUnuUU232GdleTTreXK8KXH1p9XidNhcJSpLVpxUVzv1pdb5zly8iY8LyyS4/CrIuz8I5yho9iZbZatNfid5dyMuOir9att6Kf7m+uLnG+Tkf9EnPBwr2tmilor7Nbvp/uYlfR7Ex2x1ai/C7S7mdRcXC5ORf2K4OF+lo4acZRerNOMuEk0yJ2uJwtOotWpFSXNxXU+Y5vM8lnSvOF50uPrQ6+jpOvFyJvw/DIzkcKsa7T5RrGzy56yDOtEayaZK5WjdaO4OlOcpT2yhZxg93xdJhktRPZm7BjeW1K+TJyTJd1WsumEH+pr6G/AIbJkdvbLPhwzinrIABrNwAAAAAAAAAAAADYNdn+K5PDza3ytTX/ANb/AJXMpntSS+TDJaiXT+DmMyxzq1ZT9W+rHogt3j2mI2RueXJ6ZUrSKhdu6bfyTRs8lyvlpa815qL2/jl7PVxNbRpSnKMI+lJqK7TtsNQjThGEd0Vbr4vtObk5ei0vbO/g8dZK7V6RerLYtiWxJbkhchcXIssGydxchcXA2TuLkLi4GydwyFxcDZzedZXyT14LzUnu9iXDqNSzt69KM4yhL0ZKz8Ti8TRcJShLfFtPxJPjZey0/aIDncdY67T6ZWmZmW4zkqkZ8ydpdMXv/nQYDZJSOmp7LTI+LcUmvg+hp32rdvPTW5BiuUoRvvhem+zd8mjZEFc9aa+i347VyqXyAAYmYAAAAAAAABymkGb1uVlSpzcIQsnqu0pStd7eG01X22v76r/tn4mRnX/IrfH9Ea6UibxRKhaXwVbk5r/krz8svePr++q/7Z+JXVxdSStOc5LfaU5SV+O0x3Mi5G9Qvo4qzU/ku1iUWUKRZFnrRimbzRuherKb9SOz4pbPyudLc0ejUfNzfGaXdH9zcXIjkPeRlm4U9cK/ssuLldxc0aOzZZcXK7i40NllxcruLjQ2WXFyu4uNDZZc53SSjacZr1o2fXH9mu431zU6RrzUXwnbvi/BG/A9Wjk5k9sL/o5uTI6x5NlbkS6RWGzKpYupFWhOUU9rUZyim+wn9vr++q/7Z+JgqRJTPHC+jJZqXjZnLG1/fVP9s/EzMuzivTnFynKcG0pRnJy2cVfczUxmX05GusctaaOjHntPaZ9DABAluAAAAAAOGzv/AJFb4/ojWTNvpLh50685SXkVGpRlzPYk1fjsNPKa4k9he4WvoqHJlrJSf2ytkWeuSPDoONoJlsGUk4s8Z4jqtG5+bmuE798V4G2uc7o3XtKcPaSkutf9/I39yIzzq2Wjh32woncXIXFzTo69k7i5C4uNDZO4uQuLjQ2TuLkLi40Nk7mq0jn5qK4zXyizZXNBpNiPKpw4JzfbsX5M3YJ3aOTmX1w0aSbKmyUmQJdFXo9R6iJJSR6epFkS+DMdTXEycDh51qkadNXbau1ujG+2TNdPS2zfjhtpI+jAArpdAAAAAACM4JqzSa4NXRX9io+7h/hHwLge7aPGk/ZR9io+7h/hHwNXpNlsHhpShCKlTcankxSdlse7obfYbsjUgpJxkrqScWuKas0Zxkc0n9GrLhnJDnXtHy6RFSMrMcI6NWdOXqtpPjHmfdYwmywy+y2ilWnFNP4M7BYp05xmvVd7cVzruudjCopJSi7ppNPimcFGZvchzRLzM3sfoN8z9k5eTi2uy+CS4HIUvo/T/wCnRXFyFxcjtE5sncXIXFxobJ3FyFxcaGydxchcXGhslOokm27JJtvgkcZjsW6lSVR+s9i4R3Jdxss/zW96MHs/qNcfZ8TQymSPGxaXZ/JCfkOQqfRfH/STZ6itSMnA4WVWpClHfOSjfgud9iu+w634W2RkJ09I7HRbLoLDKU4RlKpKU/Kim1Hct/VftNv9io+7h/hHwLKNKMIxhFWjFKKXBJWRMruTI6p19l1xYZxwp16RT9io+7h/hHwJ06UY7IxUV+FJfkTBhtm1Sl6QAB4egAAAAAAAAAA1ud53Tw0Lvyqkr6lO+1vi+CMpl09Iwu5iXVPSRpdOKFJcnU1kqr8jV55w363Y/wAzj5SL8bjalWcqlSWtOW98yXMkuZGHKRYcGN44Ut7KXzM85cruVrZYplkahi6xOMje0ck1o6XK8/taFZ7Nyqb2uh+JvozTSaaae1NO6aOAjMysJmNWl93Jpc8Xti+w4svGT8yS/H/IOV1vydtcXOfoaUL+pT7YP6PxMuOkeGe9yXXB/S5yPDa+CUnlYq9UbW4uaqWkeFW5yfVB/WxiV9KV/Tpvrm/ovELDb+BXKxT7o38ppJtuyW1tuySNDmmkF7woPodT6LxNRi8yrVfvJXXsrZFdhiuZ14uMl5ojOR+QdLrHgnKZW5kJSIOR2pEPVbLoyOq0J5DlJuT89a1NPdq75NPju7O05GMjIo1nFqUW1JNNNOzT43NWbH3hzvR0cXP/ABZFet6PrINHo7pEq6VOq0q6XUqq4rp4r+LeFduKiutF1xZZyyrj0AAYG0AAAAAAAAAAAAwc5zNYei6jWs7qMI+1N7uzY32HzvG4qpVnKpUetOW98yXMkuZHfaRZZKvQ1YenCSqRW7WaTTj3Nnz2tFptNNNNppqzTW9WJbgqerfyV38tWTsk/wBfgxpsqbLJohqkqiu0RSJI91ToMLoZiqlHlbqM3tjSndSlG2+/M+h/IwvLMfs9G7Dx8mV6hb0aBHusXYrB1aUtSrCUJcJK1+lcV1FDR6mn6MKly9MlrjXKpMhrmWjDu0ZHKDXMfXJRY0O7ZbrHjPEX4bCVKstSlCU5cIq/b0LpZ42l7M5l14RQyLR1UdBcRyMpynFVt8aS2p8U58fkc1Uoyi3GSakm001ZprerGvHmi99XvRtzcXLiSdrWylMthIg4koo2s50ZdCo004tqSaaadmnxud9o5nTxEHGf3tO2s1umnulbs2nz2DO20PyqpTjKtUWq6iioRe9Q33a6dncRvNU9Nv38E5+LrJ/LqfXydIACGLQAAAAAAAAAAAADQaSaOKunVpJKultW5VUub4uD/i34M8eSsddpNWXFOWelrwfJalNptNNNNppqzT51Yhqn0HPtF6eJfKQlydbc5at4zXNdcekxsm0MhSmqleaqyjtjBRtBP2nfeyXXNx9Nv39Fcr8Vl/k6r19mLovot6OIxMduyVOk1u4Ta/JHXgEVly1lrtRYcGCMEdZKsRhadSOrUhGceEopr5mhxug+Fnd03Ok+CevDue35nRg8jLcfq9HuXj48v7zs+QY7D8nUqU731Jzhe1r6smr27DEZs85X/sV/7tX9bNbJFmxvcplCzTqml9niLYoqiXwRmzXCO7yvQrC6kKlVzquUYy1W9SCur2stvzOjw2EpU46tKEYR4RikiOB+6pf26f6UXlYy5bt/+mX/AAYMeKV0nQNDpJo3HEJ1aSSxCXUqqXM+ng/4t8DDHkrHXaTPLinLLi14PklSi03GSakm001ZprerEdU+hZ9oxTxL14vk625yteM1zJr6mHk+hcaU1UrzVVx2xgo2gnzN339RLrm4+m37+iuV+KyrJ1Xr7MfRjRi+riMRHZslTpSW/hNr8kdeARWXLWWtssODBGCOsgAGo3gAAAAAAAAAAAAAAAAAAAAAAAHyzOI+fr/3av62ayUDoNJcrq0q9STi3SqTlUjNJuPlO+rfmabNM4dD7iy4rTlNFF5GGlkaa+THjEvggodD7jKwOXVq81TpQbb2OVnqwXtN8yM6pJbZrx4ab0kfT8D91S/t0/0ovIUaerGMVujGMe5WJlYfsvkrSSAAPDIAAAAAAAAA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gwQDw8ODQ8QDw0PEA0MDw4ODQ8PDQ0OFRAVFRMQHhIYGyYeGBkjGRISHy8gIycpLS0sFR4yNTAqNSYrLCkBCQoKDgwOGg8PGjQgHx8pKSwsLCosKSwsNCwsLiwsKiksLC0sLCwpNC8sLCkpLywsLCwqLCwsLCwsLCwsKSwsLP/AABEIAOEA4QMBIgACEQEDEQH/xAAbAAEAAgMBAQAAAAAAAAAAAAAAAgMEBQYBB//EAD8QAAIBAgIFBwkHBAIDAAAAAAABAgMRBAUGEiExURNBYXGBkdEiIzJCUlNyocEUM2KxsuHwQ3OSkzTxFSSC/8QAGgEBAAIDAQAAAAAAAAAAAAAAAAUGAgMEAf/EACYRAAMAAgICAgICAwEAAAAAAAABAgMRBBIhMUFRBTITYYGRsSL/2gAMAwEAAhEDEQA/APuIAAAAAAAAAAAAAAAAAAAAAAAAAAAAAAAAAAAAAAAAAAAAAAAAAAAAAAAAAAAAAAOezPN6zqShSlqRi3G6SvJrftZirH4n3svl4HmJXnKnxz/UypsloiUl4K9kzW6b2/8AZf8A+QxPvZfLwLcNmteMk5Sc486klu6zCUixM9cT9GM5rT32f+zrYu6TW57T0hQ9CPwx/ImRLLEvKAAPD0AAAAAAAAAAAAAAAAAAAAAAGFmWZRox4zfox+r6DKZdPSMbtQu1eiWOzOlRS127vdGKvJ9JDA5xRrPVjeMt+rNJN9XE5mpOU5Oc3eT3v6dR4tjTWxramtjTO5cWeuvkiXz677S8Hag1uVZsqi1J2VVd01x6+g2Rw1Lh6ZK48k5J7SADEr5rh4bJVFfhHyn3I8UuvR7VTK3T0c5i5ecqfHP9TKHI9xFVSnOS3SlKS42buVNk1K8FWyVumTUixMoTJqR60YpnZUPQj8MfyLDCweZUJRjFTSklFWl5Lvbp3maQtJp+S1Y6VStPYAMPMsyhRjd7Zv0Y8enqPJl09I9qlC7V6JY7MqVFJzbu90Yq8mVYHOaNV6sbxlzRmkm+qxzVWpKcnObvJ8/Do6jxK1mtjW1NbGmd64s9fPsiXz677S8Hag1mVZqqnkT2VFufNNces2Zw1Lh6ZK48k5J7SAAYmYAAAAAAAAAAABi5jjVSpudrv0YrjJnK1akpyc5u8nvf06jqM0wbq07R9JPWiuLs9nzOWnsbTVmtjT3p8CQ4qnXj2Q/5B32Sfoi5HmuRkyFzu0RDZaptNNOzW1NbGmbqlpLan5cXKqtmzZGX4r8xoNYaxrvFN/sbsXIvFvq/Zl4vM69X05Wj7EfJj+/aYySR5c9uZqVK0jCslW909ntzxg8PTWCSZE9AJMyMLmVel6Erx9iXlR/bsMW55cxcprTNk5Kh7l6OiWksOTbcWqq2KG+LfHW4Giq15zk5zd5P+W6im41jCMMx+psy8q8qSp+izWJKRRrE4s26NCoyIPc1sa2premdJlOYOrFqXpxtd+0uJy2vY6HIMFOClUmrOaSjF71Hi+s4+Sp6bf8Agk+DV/yaXr5NuACNJwAAAAAAAAAAAAGszfKFVWvDZVXdNcOvpNmDKLcPaNeTHOSetHCTi02mmmnZp70+BU2dBpPTpLVluqy4c8Vzv5HPSZM4r7z2KxycX8Vud7Fz1Mie3Npzonc9gpSerFOUnuUU232GdleTTreXK8KXH1p9XidNhcJSpLVpxUVzv1pdb5zly8iY8LyyS4/CrIuz8I5yho9iZbZatNfid5dyMuOir9att6Kf7m+uLnG+Tkf9EnPBwr2tmilor7Nbvp/uYlfR7Ex2x1ai/C7S7mdRcXC5ORf2K4OF+lo4acZRerNOMuEk0yJ2uJwtOotWpFSXNxXU+Y5vM8lnSvOF50uPrQ6+jpOvFyJvw/DIzkcKsa7T5RrGzy56yDOtEayaZK5WjdaO4OlOcpT2yhZxg93xdJhktRPZm7BjeW1K+TJyTJd1WsumEH+pr6G/AIbJkdvbLPhwzinrIABrNwAAAAAAAAAAAADYNdn+K5PDza3ytTX/ANb/AJXMpntSS+TDJaiXT+DmMyxzq1ZT9W+rHogt3j2mI2RueXJ6ZUrSKhdu6bfyTRs8lyvlpa815qL2/jl7PVxNbRpSnKMI+lJqK7TtsNQjThGEd0Vbr4vtObk5ei0vbO/g8dZK7V6RerLYtiWxJbkhchcXIssGydxchcXA2TuLkLi4GydwyFxcDZzedZXyT14LzUnu9iXDqNSzt69KM4yhL0ZKz8Ti8TRcJShLfFtPxJPjZey0/aIDncdY67T6ZWmZmW4zkqkZ8ydpdMXv/nQYDZJSOmp7LTI+LcUmvg+hp32rdvPTW5BiuUoRvvhem+zd8mjZEFc9aa+i347VyqXyAAYmYAAAAAAAABymkGb1uVlSpzcIQsnqu0pStd7eG01X22v76r/tn4mRnX/IrfH9Ea6UibxRKhaXwVbk5r/krz8svePr++q/7Z+JXVxdSStOc5LfaU5SV+O0x3Mi5G9Qvo4qzU/ku1iUWUKRZFnrRimbzRuherKb9SOz4pbPyudLc0ejUfNzfGaXdH9zcXIjkPeRlm4U9cK/ssuLldxc0aOzZZcXK7i40NllxcruLjQ2WXFyu4uNDZZc53SSjacZr1o2fXH9mu431zU6RrzUXwnbvi/BG/A9Wjk5k9sL/o5uTI6x5NlbkS6RWGzKpYupFWhOUU9rUZyim+wn9vr++q/7Z+JgqRJTPHC+jJZqXjZnLG1/fVP9s/EzMuzivTnFynKcG0pRnJy2cVfczUxmX05GusctaaOjHntPaZ9DABAluAAAAAAOGzv/AJFb4/ojWTNvpLh50685SXkVGpRlzPYk1fjsNPKa4k9he4WvoqHJlrJSf2ytkWeuSPDoONoJlsGUk4s8Z4jqtG5+bmuE798V4G2uc7o3XtKcPaSkutf9/I39yIzzq2Wjh32woncXIXFzTo69k7i5C4uNDZO4uQuLjQ2TuLkLi40Nk7mq0jn5qK4zXyizZXNBpNiPKpw4JzfbsX5M3YJ3aOTmX1w0aSbKmyUmQJdFXo9R6iJJSR6epFkS+DMdTXEycDh51qkadNXbau1ujG+2TNdPS2zfjhtpI+jAArpdAAAAAACM4JqzSa4NXRX9io+7h/hHwLge7aPGk/ZR9io+7h/hHwNXpNlsHhpShCKlTcankxSdlse7obfYbsjUgpJxkrqScWuKas0Zxkc0n9GrLhnJDnXtHy6RFSMrMcI6NWdOXqtpPjHmfdYwmywy+y2ilWnFNP4M7BYp05xmvVd7cVzruudjCopJSi7ppNPimcFGZvchzRLzM3sfoN8z9k5eTi2uy+CS4HIUvo/T/wCnRXFyFxcjtE5sncXIXFxobJ3FyFxcaGydxchcXGhslOokm27JJtvgkcZjsW6lSVR+s9i4R3Jdxss/zW96MHs/qNcfZ8TQymSPGxaXZ/JCfkOQqfRfH/STZ6itSMnA4WVWpClHfOSjfgud9iu+w634W2RkJ09I7HRbLoLDKU4RlKpKU/Kim1Hct/VftNv9io+7h/hHwLKNKMIxhFWjFKKXBJWRMruTI6p19l1xYZxwp16RT9io+7h/hHwJ06UY7IxUV+FJfkTBhtm1Sl6QAB4egAAAAAAAAAA1ud53Tw0Lvyqkr6lO+1vi+CMpl09Iwu5iXVPSRpdOKFJcnU1kqr8jV55w363Y/wAzj5SL8bjalWcqlSWtOW98yXMkuZGHKRYcGN44Ut7KXzM85cruVrZYplkahi6xOMje0ck1o6XK8/taFZ7Nyqb2uh+JvozTSaaae1NO6aOAjMysJmNWl93Jpc8Xti+w4svGT8yS/H/IOV1vydtcXOfoaUL+pT7YP6PxMuOkeGe9yXXB/S5yPDa+CUnlYq9UbW4uaqWkeFW5yfVB/WxiV9KV/Tpvrm/ovELDb+BXKxT7o38ppJtuyW1tuySNDmmkF7woPodT6LxNRi8yrVfvJXXsrZFdhiuZ14uMl5ojOR+QdLrHgnKZW5kJSIOR2pEPVbLoyOq0J5DlJuT89a1NPdq75NPju7O05GMjIo1nFqUW1JNNNOzT43NWbH3hzvR0cXP/ABZFet6PrINHo7pEq6VOq0q6XUqq4rp4r+LeFduKiutF1xZZyyrj0AAYG0AAAAAAAAAAAAwc5zNYei6jWs7qMI+1N7uzY32HzvG4qpVnKpUetOW98yXMkuZHfaRZZKvQ1YenCSqRW7WaTTj3Nnz2tFptNNNNppqzTW9WJbgqerfyV38tWTsk/wBfgxpsqbLJohqkqiu0RSJI91ToMLoZiqlHlbqM3tjSndSlG2+/M+h/IwvLMfs9G7Dx8mV6hb0aBHusXYrB1aUtSrCUJcJK1+lcV1FDR6mn6MKly9MlrjXKpMhrmWjDu0ZHKDXMfXJRY0O7ZbrHjPEX4bCVKstSlCU5cIq/b0LpZ42l7M5l14RQyLR1UdBcRyMpynFVt8aS2p8U58fkc1Uoyi3GSakm001ZprerGvHmi99XvRtzcXLiSdrWylMthIg4koo2s50ZdCo004tqSaaadmnxud9o5nTxEHGf3tO2s1umnulbs2nz2DO20PyqpTjKtUWq6iioRe9Q33a6dncRvNU9Nv38E5+LrJ/LqfXydIACGLQAAAAAAAAAAAADQaSaOKunVpJKultW5VUub4uD/i34M8eSsddpNWXFOWelrwfJalNptNNNNppqzT51Yhqn0HPtF6eJfKQlydbc5at4zXNdcekxsm0MhSmqleaqyjtjBRtBP2nfeyXXNx9Nv39Fcr8Vl/k6r19mLovot6OIxMduyVOk1u4Ta/JHXgEVly1lrtRYcGCMEdZKsRhadSOrUhGceEopr5mhxug+Fnd03Ok+CevDue35nRg8jLcfq9HuXj48v7zs+QY7D8nUqU731Jzhe1r6smr27DEZs85X/sV/7tX9bNbJFmxvcplCzTqml9niLYoqiXwRmzXCO7yvQrC6kKlVzquUYy1W9SCur2stvzOjw2EpU46tKEYR4RikiOB+6pf26f6UXlYy5bt/+mX/AAYMeKV0nQNDpJo3HEJ1aSSxCXUqqXM+ng/4t8DDHkrHXaTPLinLLi14PklSi03GSakm001ZprerEdU+hZ9oxTxL14vk625yteM1zJr6mHk+hcaU1UrzVVx2xgo2gnzN339RLrm4+m37+iuV+KyrJ1Xr7MfRjRi+riMRHZslTpSW/hNr8kdeARWXLWWtssODBGCOsgAGo3gAAAAAAAAAAAAAAAAAAAAAAAHyzOI+fr/3av62ayUDoNJcrq0q9STi3SqTlUjNJuPlO+rfmabNM4dD7iy4rTlNFF5GGlkaa+THjEvggodD7jKwOXVq81TpQbb2OVnqwXtN8yM6pJbZrx4ab0kfT8D91S/t0/0ovIUaerGMVujGMe5WJlYfsvkrSSAAPDIAAAAAAAAA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28604"/>
            <a:ext cx="500066" cy="66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Spiderman Desk - I'm just sitting here looking for a 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285860"/>
            <a:ext cx="5728174" cy="5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56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4243174" cy="11715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Lots of unique default usernames &amp; passwords are on web.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326680"/>
            <a:ext cx="4630658" cy="4531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571480"/>
            <a:ext cx="3615437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ent-Up Arrow 6"/>
          <p:cNvSpPr/>
          <p:nvPr/>
        </p:nvSpPr>
        <p:spPr>
          <a:xfrm>
            <a:off x="5000628" y="4357694"/>
            <a:ext cx="2055893" cy="106680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3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554355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Bypass Authentication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928802"/>
            <a:ext cx="2993231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http://images4.fanpop.com/image/photos/16900000/Megamind-megamind-16949112-1200-1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1500198" cy="262701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 bwMode="auto">
          <a:xfrm rot="16200000" flipH="1">
            <a:off x="956285" y="4615824"/>
            <a:ext cx="944889" cy="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428728" y="5072074"/>
            <a:ext cx="444701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7" descr="http://static1.wikia.nocookie.net/__cb20101224012817/dreamworks/images/2/2c/Megamind's_Victory_Po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714752"/>
            <a:ext cx="1502877" cy="2500331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auto">
          <a:xfrm>
            <a:off x="2928926" y="1928802"/>
            <a:ext cx="3000396" cy="221457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478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43250" cy="990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Multiple Routers are vulnerable to bypass Authentication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195387"/>
            <a:ext cx="401476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4" y="3886200"/>
            <a:ext cx="3707606" cy="182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53" y="3152775"/>
            <a:ext cx="36809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7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609600"/>
            <a:ext cx="2595101" cy="838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ackdoor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947232" cy="4586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7647" y="4724400"/>
            <a:ext cx="4057650" cy="1926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3160957" y="5550857"/>
            <a:ext cx="866690" cy="2740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3175831" y="2667000"/>
            <a:ext cx="872171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 rot="5400000">
            <a:off x="5637048" y="4354951"/>
            <a:ext cx="533398" cy="2055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1842" y="152401"/>
            <a:ext cx="3623813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13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ROM-0 Vulnerability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ROM-0 file is kept in IP/rom-0 path.</a:t>
            </a:r>
          </a:p>
          <a:p>
            <a:pPr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Directory is not password protected.</a:t>
            </a:r>
          </a:p>
          <a:p>
            <a:pPr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ROM-0 file contains configuration data of routers.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240" y="457200"/>
            <a:ext cx="44672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286001"/>
            <a:ext cx="3442874" cy="442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50" y="4800601"/>
            <a:ext cx="3571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Download the R0M-OFile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Upload </a:t>
            </a:r>
            <a:r>
              <a:rPr lang="en-US" dirty="0"/>
              <a:t>it </a:t>
            </a:r>
            <a:r>
              <a:rPr lang="en-US" dirty="0" smtClean="0"/>
              <a:t>h</a:t>
            </a:r>
            <a:r>
              <a:rPr lang="en-US" u="sng" dirty="0" smtClean="0">
                <a:hlinkClick r:id="rId5"/>
              </a:rPr>
              <a:t>ttp</a:t>
            </a:r>
            <a:r>
              <a:rPr lang="en-US" u="sng" dirty="0">
                <a:hlinkClick r:id="rId5"/>
              </a:rPr>
              <a:t>://50.57.229.26/zynos.php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get the </a:t>
            </a:r>
            <a:r>
              <a:rPr lang="en-US" dirty="0" smtClean="0"/>
              <a:t>reply </a:t>
            </a:r>
            <a:r>
              <a:rPr lang="en-US" dirty="0"/>
              <a:t>back and extract the admin password from 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943100" y="3962400"/>
            <a:ext cx="171450" cy="838200"/>
          </a:xfrm>
          <a:custGeom>
            <a:avLst/>
            <a:gdLst>
              <a:gd name="connsiteX0" fmla="*/ 0 w 228600"/>
              <a:gd name="connsiteY0" fmla="*/ 723900 h 838200"/>
              <a:gd name="connsiteX1" fmla="*/ 57150 w 228600"/>
              <a:gd name="connsiteY1" fmla="*/ 723900 h 838200"/>
              <a:gd name="connsiteX2" fmla="*/ 57150 w 228600"/>
              <a:gd name="connsiteY2" fmla="*/ 0 h 838200"/>
              <a:gd name="connsiteX3" fmla="*/ 171450 w 228600"/>
              <a:gd name="connsiteY3" fmla="*/ 0 h 838200"/>
              <a:gd name="connsiteX4" fmla="*/ 171450 w 228600"/>
              <a:gd name="connsiteY4" fmla="*/ 723900 h 838200"/>
              <a:gd name="connsiteX5" fmla="*/ 228600 w 228600"/>
              <a:gd name="connsiteY5" fmla="*/ 723900 h 838200"/>
              <a:gd name="connsiteX6" fmla="*/ 114300 w 228600"/>
              <a:gd name="connsiteY6" fmla="*/ 838200 h 838200"/>
              <a:gd name="connsiteX7" fmla="*/ 0 w 228600"/>
              <a:gd name="connsiteY7" fmla="*/ 723900 h 838200"/>
              <a:gd name="connsiteX0" fmla="*/ 0 w 228600"/>
              <a:gd name="connsiteY0" fmla="*/ 623692 h 838200"/>
              <a:gd name="connsiteX1" fmla="*/ 57150 w 228600"/>
              <a:gd name="connsiteY1" fmla="*/ 723900 h 838200"/>
              <a:gd name="connsiteX2" fmla="*/ 57150 w 228600"/>
              <a:gd name="connsiteY2" fmla="*/ 0 h 838200"/>
              <a:gd name="connsiteX3" fmla="*/ 171450 w 228600"/>
              <a:gd name="connsiteY3" fmla="*/ 0 h 838200"/>
              <a:gd name="connsiteX4" fmla="*/ 171450 w 228600"/>
              <a:gd name="connsiteY4" fmla="*/ 723900 h 838200"/>
              <a:gd name="connsiteX5" fmla="*/ 228600 w 228600"/>
              <a:gd name="connsiteY5" fmla="*/ 723900 h 838200"/>
              <a:gd name="connsiteX6" fmla="*/ 114300 w 228600"/>
              <a:gd name="connsiteY6" fmla="*/ 838200 h 838200"/>
              <a:gd name="connsiteX7" fmla="*/ 0 w 228600"/>
              <a:gd name="connsiteY7" fmla="*/ 623692 h 838200"/>
              <a:gd name="connsiteX0" fmla="*/ 0 w 228600"/>
              <a:gd name="connsiteY0" fmla="*/ 623692 h 838200"/>
              <a:gd name="connsiteX1" fmla="*/ 57150 w 228600"/>
              <a:gd name="connsiteY1" fmla="*/ 723900 h 838200"/>
              <a:gd name="connsiteX2" fmla="*/ 57150 w 228600"/>
              <a:gd name="connsiteY2" fmla="*/ 0 h 838200"/>
              <a:gd name="connsiteX3" fmla="*/ 171450 w 228600"/>
              <a:gd name="connsiteY3" fmla="*/ 0 h 838200"/>
              <a:gd name="connsiteX4" fmla="*/ 171450 w 228600"/>
              <a:gd name="connsiteY4" fmla="*/ 723900 h 838200"/>
              <a:gd name="connsiteX5" fmla="*/ 228600 w 228600"/>
              <a:gd name="connsiteY5" fmla="*/ 586114 h 838200"/>
              <a:gd name="connsiteX6" fmla="*/ 114300 w 228600"/>
              <a:gd name="connsiteY6" fmla="*/ 838200 h 838200"/>
              <a:gd name="connsiteX7" fmla="*/ 0 w 228600"/>
              <a:gd name="connsiteY7" fmla="*/ 623692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" h="838200">
                <a:moveTo>
                  <a:pt x="0" y="623692"/>
                </a:moveTo>
                <a:lnTo>
                  <a:pt x="57150" y="7239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723900"/>
                </a:lnTo>
                <a:lnTo>
                  <a:pt x="228600" y="586114"/>
                </a:lnTo>
                <a:lnTo>
                  <a:pt x="114300" y="838200"/>
                </a:lnTo>
                <a:lnTo>
                  <a:pt x="0" y="623692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886200" y="5400764"/>
            <a:ext cx="1085850" cy="314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0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000108"/>
            <a:ext cx="7429552" cy="479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outer's Security is imp - BUT HOW TO FIND ROUTER IS SAFE Tough Sponge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6529406" cy="579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83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642918"/>
            <a:ext cx="6933005" cy="484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1538" y="5643578"/>
            <a:ext cx="6447501" cy="8461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Router Vulnerability Scanner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31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Networks Basics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Router &amp; functionality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Sample Router Analysis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Vulnerabilities in Router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Exploited Vulnerabilities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Impact of Vulnerabilities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Open Source Tools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Vulnerable Router Detection using WiHawk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Demo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343930" cy="1320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WiHawk</a:t>
            </a:r>
            <a:r>
              <a:rPr lang="en-US" dirty="0" smtClean="0"/>
              <a:t> – Router Vulnerability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214554"/>
            <a:ext cx="6447501" cy="30972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Single IP (192.168.1.1)</a:t>
            </a:r>
          </a:p>
          <a:p>
            <a:r>
              <a:rPr lang="en-US" sz="2400" dirty="0" smtClean="0"/>
              <a:t>Range of IP (192.168.1.1-25 or 192.168.1.1/25)</a:t>
            </a:r>
          </a:p>
          <a:p>
            <a:r>
              <a:rPr lang="en-US" sz="2400" dirty="0" err="1" smtClean="0"/>
              <a:t>Shodan</a:t>
            </a:r>
            <a:r>
              <a:rPr lang="en-US" sz="2400" dirty="0" smtClean="0"/>
              <a:t> API</a:t>
            </a:r>
          </a:p>
          <a:p>
            <a:pPr lvl="1"/>
            <a:r>
              <a:rPr lang="en-US" sz="2400" dirty="0" smtClean="0"/>
              <a:t>Geo Location</a:t>
            </a:r>
          </a:p>
          <a:p>
            <a:pPr lvl="1"/>
            <a:r>
              <a:rPr lang="en-US" sz="2400" dirty="0" smtClean="0"/>
              <a:t>City</a:t>
            </a:r>
          </a:p>
          <a:p>
            <a:pPr lvl="1"/>
            <a:r>
              <a:rPr lang="en-US" sz="2400" dirty="0" smtClean="0"/>
              <a:t>Country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500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WiHawk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IN" sz="2400" dirty="0" smtClean="0"/>
              <a:t>Default Configuration</a:t>
            </a:r>
          </a:p>
          <a:p>
            <a:pPr algn="just">
              <a:buFont typeface="Wingdings" pitchFamily="2" charset="2"/>
              <a:buChar char="q"/>
            </a:pPr>
            <a:r>
              <a:rPr lang="en-IN" sz="2400" dirty="0" smtClean="0"/>
              <a:t>Bypass Authentication</a:t>
            </a:r>
          </a:p>
          <a:p>
            <a:pPr algn="just">
              <a:buFont typeface="Wingdings" pitchFamily="2" charset="2"/>
              <a:buChar char="q"/>
            </a:pPr>
            <a:r>
              <a:rPr lang="en-IN" sz="2400" dirty="0" smtClean="0"/>
              <a:t>TCP–32768 / TCP-32767 Backdoor</a:t>
            </a:r>
          </a:p>
          <a:p>
            <a:pPr algn="just">
              <a:buFont typeface="Wingdings" pitchFamily="2" charset="2"/>
              <a:buChar char="q"/>
            </a:pPr>
            <a:r>
              <a:rPr lang="en-IN" sz="2400" dirty="0" smtClean="0"/>
              <a:t>Edit by Joel (Joel’s Backdoor)</a:t>
            </a:r>
          </a:p>
          <a:p>
            <a:pPr algn="just">
              <a:buFont typeface="Wingdings" pitchFamily="2" charset="2"/>
              <a:buChar char="q"/>
            </a:pPr>
            <a:r>
              <a:rPr lang="en-IN" sz="2400" dirty="0" smtClean="0"/>
              <a:t>CSRF (VIP)</a:t>
            </a:r>
          </a:p>
          <a:p>
            <a:pPr algn="just">
              <a:buFont typeface="Wingdings" pitchFamily="2" charset="2"/>
              <a:buChar char="q"/>
            </a:pPr>
            <a:r>
              <a:rPr lang="en-IN" sz="2400" dirty="0" smtClean="0"/>
              <a:t>XSS (VIP)</a:t>
            </a:r>
          </a:p>
          <a:p>
            <a:pPr algn="just">
              <a:buFont typeface="Wingdings" pitchFamily="2" charset="2"/>
              <a:buChar char="q"/>
            </a:pPr>
            <a:r>
              <a:rPr lang="en-IN" sz="2400" dirty="0" smtClean="0"/>
              <a:t>Buffer and Stack Overflow (Beta)</a:t>
            </a:r>
          </a:p>
          <a:p>
            <a:pPr algn="just">
              <a:buFont typeface="Wingdings" pitchFamily="2" charset="2"/>
              <a:buChar char="q"/>
            </a:pPr>
            <a:r>
              <a:rPr lang="en-IN" sz="2400" dirty="0" smtClean="0"/>
              <a:t>ROM-0 </a:t>
            </a:r>
          </a:p>
          <a:p>
            <a:pPr lvl="1" algn="just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7921651" cy="83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WiHawk</a:t>
            </a:r>
            <a:r>
              <a:rPr lang="en-US" dirty="0" smtClean="0"/>
              <a:t> – Default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686" y="1714488"/>
            <a:ext cx="4229128" cy="44196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Maintains </a:t>
            </a:r>
            <a:r>
              <a:rPr lang="en-US" sz="2400" dirty="0" smtClean="0"/>
              <a:t>a file of unique usernames </a:t>
            </a:r>
            <a:r>
              <a:rPr lang="en-US" sz="2400" dirty="0"/>
              <a:t>and </a:t>
            </a:r>
            <a:r>
              <a:rPr lang="en-US" sz="2400" dirty="0" smtClean="0"/>
              <a:t>passwords.</a:t>
            </a:r>
          </a:p>
          <a:p>
            <a:pPr marL="285750" indent="-285750">
              <a:buNone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Covers variety of models from different routers like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2400" dirty="0" smtClean="0"/>
              <a:t>Linksys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2400" dirty="0" err="1" smtClean="0"/>
              <a:t>Netgear</a:t>
            </a:r>
            <a:endParaRPr lang="en-US" sz="2400" dirty="0" smtClean="0"/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2400" dirty="0" smtClean="0"/>
              <a:t>ASUS</a:t>
            </a:r>
          </a:p>
        </p:txBody>
      </p:sp>
      <p:pic>
        <p:nvPicPr>
          <p:cNvPr id="18434" name="Picture 2" descr="Success Kid - WIhawk scans router with HUNDREDS of credenti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589760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60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176013" y="2299913"/>
            <a:ext cx="0" cy="436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3786183" y="4357695"/>
            <a:ext cx="4214842" cy="71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74117" y="2811476"/>
            <a:ext cx="3672408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176013" y="3214686"/>
            <a:ext cx="36724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76013" y="4132891"/>
            <a:ext cx="3672408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0035" y="2893554"/>
            <a:ext cx="185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Response 401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3273" y="3786190"/>
            <a:ext cx="99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Request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176013" y="4465189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2910" y="4214818"/>
            <a:ext cx="148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Response 200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457200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BINGO!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Username : User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Password : pass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76012" y="4141153"/>
            <a:ext cx="3690038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93642" y="6159811"/>
            <a:ext cx="3672408" cy="11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4929267" y="1398003"/>
            <a:ext cx="2428815" cy="901910"/>
          </a:xfrm>
          <a:prstGeom prst="rect">
            <a:avLst/>
          </a:prstGeom>
        </p:spPr>
        <p:txBody>
          <a:bodyPr vert="horz" lIns="100783" tIns="50392" rIns="100783" bIns="50392" rtlCol="0" anchor="b">
            <a:noAutofit/>
          </a:bodyPr>
          <a:lstStyle>
            <a:lvl1pPr algn="ctr" defTabSz="1007838" rtl="0" eaLnBrk="1" latinLnBrk="0" hangingPunct="1">
              <a:lnSpc>
                <a:spcPts val="6392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en-IN" sz="3600" dirty="0" smtClean="0">
                <a:solidFill>
                  <a:schemeClr val="tx1"/>
                </a:solidFill>
                <a:effectLst/>
              </a:rPr>
              <a:t>Target IP</a:t>
            </a:r>
            <a:endParaRPr lang="en-IN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396848" y="1371600"/>
            <a:ext cx="2103582" cy="901910"/>
          </a:xfrm>
          <a:prstGeom prst="rect">
            <a:avLst/>
          </a:prstGeom>
        </p:spPr>
        <p:txBody>
          <a:bodyPr vert="horz" lIns="100783" tIns="50392" rIns="100783" bIns="50392" rtlCol="0" anchor="b">
            <a:noAutofit/>
          </a:bodyPr>
          <a:lstStyle>
            <a:lvl1pPr algn="ctr" defTabSz="1007838" rtl="0" eaLnBrk="1" latinLnBrk="0" hangingPunct="1">
              <a:lnSpc>
                <a:spcPts val="6392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en-IN" sz="3600" dirty="0" err="1" smtClean="0">
                <a:solidFill>
                  <a:schemeClr val="tx1"/>
                </a:solidFill>
                <a:effectLst/>
              </a:rPr>
              <a:t>WiHawk</a:t>
            </a:r>
            <a:endParaRPr lang="en-IN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872440" cy="83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WiHawk</a:t>
            </a:r>
            <a:r>
              <a:rPr lang="en-US" dirty="0" smtClean="0"/>
              <a:t> – Default Credentials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00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350279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WiHawk –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ByPass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Authentication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WiHawk scans Routers for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ByPass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Authentication Vulnerability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Appends IP with bypass String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vulnerability found prints IP with bypass string</a:t>
            </a:r>
          </a:p>
          <a:p>
            <a:pPr marL="457200" lvl="1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9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Allows a free access to many hosts on the Internet.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Allows various remote commands like: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Remote access to root shell of routers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File copy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WiHawk checks for Backdoors like: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TCP backdoor 32764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Edit By Joel Backdoor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2910" y="928670"/>
            <a:ext cx="6447501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WiHawk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Backdoor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7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071547"/>
            <a:ext cx="7207271" cy="4969816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                        </a:t>
            </a:r>
          </a:p>
        </p:txBody>
      </p:sp>
      <p:sp>
        <p:nvSpPr>
          <p:cNvPr id="4" name="Diamond 3"/>
          <p:cNvSpPr/>
          <p:nvPr/>
        </p:nvSpPr>
        <p:spPr>
          <a:xfrm>
            <a:off x="2750331" y="642918"/>
            <a:ext cx="1553777" cy="135732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Port 32764 open.?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2857488" y="2571744"/>
            <a:ext cx="166093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Create Socket</a:t>
            </a:r>
            <a:endParaRPr lang="en-IN" dirty="0"/>
          </a:p>
        </p:txBody>
      </p:sp>
      <p:sp>
        <p:nvSpPr>
          <p:cNvPr id="16" name="Diamond 15"/>
          <p:cNvSpPr/>
          <p:nvPr/>
        </p:nvSpPr>
        <p:spPr>
          <a:xfrm>
            <a:off x="875083" y="3786190"/>
            <a:ext cx="1553777" cy="114300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Data found .?</a:t>
            </a:r>
            <a:endParaRPr lang="en-IN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5804607" y="3535859"/>
            <a:ext cx="642941" cy="5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0" idx="1"/>
            <a:endCxn id="16" idx="3"/>
          </p:cNvCxnSpPr>
          <p:nvPr/>
        </p:nvCxnSpPr>
        <p:spPr>
          <a:xfrm rot="10800000">
            <a:off x="2428860" y="4357694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21505" y="2071678"/>
            <a:ext cx="166093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Port 32764 is not Vulnerable</a:t>
            </a:r>
            <a:endParaRPr lang="en-IN" dirty="0"/>
          </a:p>
        </p:txBody>
      </p:sp>
      <p:sp>
        <p:nvSpPr>
          <p:cNvPr id="25" name="Rectangle 24"/>
          <p:cNvSpPr/>
          <p:nvPr/>
        </p:nvSpPr>
        <p:spPr>
          <a:xfrm>
            <a:off x="767927" y="5715016"/>
            <a:ext cx="1821669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Port 32764 is vulnerable</a:t>
            </a:r>
            <a:endParaRPr lang="en-IN" dirty="0"/>
          </a:p>
        </p:txBody>
      </p:sp>
      <p:sp>
        <p:nvSpPr>
          <p:cNvPr id="28" name="Rectangle 27"/>
          <p:cNvSpPr/>
          <p:nvPr/>
        </p:nvSpPr>
        <p:spPr>
          <a:xfrm>
            <a:off x="5322099" y="2500306"/>
            <a:ext cx="166093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Write Socket</a:t>
            </a:r>
            <a:endParaRPr lang="en-IN" dirty="0"/>
          </a:p>
        </p:txBody>
      </p:sp>
      <p:sp>
        <p:nvSpPr>
          <p:cNvPr id="30" name="Rectangle 29"/>
          <p:cNvSpPr/>
          <p:nvPr/>
        </p:nvSpPr>
        <p:spPr>
          <a:xfrm>
            <a:off x="4500562" y="3857628"/>
            <a:ext cx="25181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Check for response data starts with  “</a:t>
            </a:r>
            <a:r>
              <a:rPr lang="en-IN" dirty="0" err="1" smtClean="0"/>
              <a:t>MMcS</a:t>
            </a:r>
            <a:r>
              <a:rPr lang="en-IN" dirty="0" smtClean="0"/>
              <a:t>” or "</a:t>
            </a:r>
            <a:r>
              <a:rPr lang="en-IN" dirty="0" err="1" smtClean="0"/>
              <a:t>ScMM</a:t>
            </a:r>
            <a:r>
              <a:rPr lang="en-IN" dirty="0" smtClean="0"/>
              <a:t>"</a:t>
            </a:r>
          </a:p>
          <a:p>
            <a:pPr algn="ctr"/>
            <a:endParaRPr lang="en-IN" dirty="0"/>
          </a:p>
        </p:txBody>
      </p:sp>
      <p:cxnSp>
        <p:nvCxnSpPr>
          <p:cNvPr id="47" name="Straight Arrow Connector 46"/>
          <p:cNvCxnSpPr>
            <a:stCxn id="16" idx="0"/>
            <a:endCxn id="24" idx="2"/>
          </p:cNvCxnSpPr>
          <p:nvPr/>
        </p:nvCxnSpPr>
        <p:spPr>
          <a:xfrm rot="5400000" flipH="1" flipV="1">
            <a:off x="1151906" y="3286323"/>
            <a:ext cx="1000132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6" idx="2"/>
          </p:cNvCxnSpPr>
          <p:nvPr/>
        </p:nvCxnSpPr>
        <p:spPr>
          <a:xfrm rot="5400000">
            <a:off x="1245668" y="5308715"/>
            <a:ext cx="785820" cy="26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H="1">
            <a:off x="3281651" y="2272600"/>
            <a:ext cx="571506" cy="267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1500166" y="1357298"/>
            <a:ext cx="123230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1250133" y="175020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607587" y="2214554"/>
            <a:ext cx="80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YES</a:t>
            </a:r>
            <a:endParaRPr lang="en-IN" dirty="0"/>
          </a:p>
        </p:txBody>
      </p:sp>
      <p:sp>
        <p:nvSpPr>
          <p:cNvPr id="74" name="TextBox 73"/>
          <p:cNvSpPr txBox="1"/>
          <p:nvPr/>
        </p:nvSpPr>
        <p:spPr>
          <a:xfrm>
            <a:off x="1732339" y="5286388"/>
            <a:ext cx="69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YES</a:t>
            </a:r>
            <a:endParaRPr lang="en-IN" dirty="0"/>
          </a:p>
        </p:txBody>
      </p:sp>
      <p:sp>
        <p:nvSpPr>
          <p:cNvPr id="76" name="TextBox 75"/>
          <p:cNvSpPr txBox="1"/>
          <p:nvPr/>
        </p:nvSpPr>
        <p:spPr>
          <a:xfrm>
            <a:off x="1857356" y="1285860"/>
            <a:ext cx="58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NO</a:t>
            </a:r>
            <a:endParaRPr lang="en-IN" dirty="0"/>
          </a:p>
        </p:txBody>
      </p:sp>
      <p:sp>
        <p:nvSpPr>
          <p:cNvPr id="77" name="TextBox 76"/>
          <p:cNvSpPr txBox="1"/>
          <p:nvPr/>
        </p:nvSpPr>
        <p:spPr>
          <a:xfrm>
            <a:off x="1678761" y="3286124"/>
            <a:ext cx="48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NO</a:t>
            </a:r>
            <a:endParaRPr lang="en-IN" dirty="0"/>
          </a:p>
        </p:txBody>
      </p:sp>
      <p:cxnSp>
        <p:nvCxnSpPr>
          <p:cNvPr id="82" name="Straight Arrow Connector 81"/>
          <p:cNvCxnSpPr>
            <a:stCxn id="5" idx="3"/>
            <a:endCxn id="28" idx="1"/>
          </p:cNvCxnSpPr>
          <p:nvPr/>
        </p:nvCxnSpPr>
        <p:spPr>
          <a:xfrm flipV="1">
            <a:off x="4518422" y="2857496"/>
            <a:ext cx="803677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Joel’s Backdoor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496645"/>
            <a:ext cx="7072362" cy="236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Netis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Netcore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Backdoor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one was detected back in August 2014.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has this mysterious service running  at port 53413.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check if the service is running then try to connect it to using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udpconnect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WiHawk</a:t>
            </a:r>
            <a:r>
              <a:rPr lang="en-US" dirty="0" smtClean="0"/>
              <a:t> – Rom-0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Rom-0 is a router Configuration </a:t>
            </a:r>
            <a:r>
              <a:rPr lang="en-US" sz="2400" dirty="0" smtClean="0"/>
              <a:t>file.</a:t>
            </a:r>
            <a:endParaRPr lang="en-US" sz="2400" dirty="0"/>
          </a:p>
          <a:p>
            <a:r>
              <a:rPr lang="en-US" sz="2400" dirty="0"/>
              <a:t>L</a:t>
            </a:r>
            <a:r>
              <a:rPr lang="en-US" sz="2400" dirty="0" smtClean="0"/>
              <a:t>ocated in </a:t>
            </a:r>
            <a:r>
              <a:rPr lang="en-US" sz="2400" dirty="0"/>
              <a:t>“IP/rom-0″ </a:t>
            </a:r>
            <a:r>
              <a:rPr lang="en-US" sz="2400" dirty="0" smtClean="0"/>
              <a:t>&amp; directory </a:t>
            </a:r>
            <a:r>
              <a:rPr lang="en-US" sz="2400" dirty="0"/>
              <a:t>isn’t password </a:t>
            </a:r>
            <a:r>
              <a:rPr lang="en-US" sz="2400" dirty="0" smtClean="0"/>
              <a:t>protected.</a:t>
            </a:r>
          </a:p>
          <a:p>
            <a:r>
              <a:rPr lang="en-US" sz="2400" dirty="0" smtClean="0"/>
              <a:t>Configuration </a:t>
            </a:r>
            <a:r>
              <a:rPr lang="en-US" sz="2400" dirty="0"/>
              <a:t>file which contains the “admin” password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WiHawk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hecks whether router is vulnerable to rom-0 attack</a:t>
            </a:r>
          </a:p>
          <a:p>
            <a:pPr lvl="1"/>
            <a:r>
              <a:rPr lang="en-US" sz="2400" dirty="0" smtClean="0"/>
              <a:t>Downloads rom-0 file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685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d-Hoc-wireless-network-diagr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7458601" cy="46872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algn="ctr"/>
            <a:r>
              <a:rPr lang="en-IN" dirty="0" smtClean="0"/>
              <a:t>Network Architecture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428736"/>
            <a:ext cx="5706110" cy="50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6447501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WiHawk</a:t>
            </a:r>
            <a:r>
              <a:rPr lang="en-US" dirty="0" smtClean="0"/>
              <a:t> – Interface  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85750" y="1676401"/>
            <a:ext cx="2628900" cy="30972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Single IP</a:t>
            </a:r>
            <a:endParaRPr lang="en-US" sz="2400" dirty="0"/>
          </a:p>
          <a:p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85900" y="2057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rved Up Arrow 15"/>
          <p:cNvSpPr/>
          <p:nvPr/>
        </p:nvSpPr>
        <p:spPr>
          <a:xfrm>
            <a:off x="1071538" y="2214554"/>
            <a:ext cx="4214030" cy="2834373"/>
          </a:xfrm>
          <a:prstGeom prst="curvedUpArrow">
            <a:avLst>
              <a:gd name="adj1" fmla="val 25000"/>
              <a:gd name="adj2" fmla="val 50000"/>
              <a:gd name="adj3" fmla="val 25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4357686" y="1857364"/>
            <a:ext cx="800100" cy="34655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7501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WiHawk</a:t>
            </a:r>
            <a:r>
              <a:rPr lang="en-US" dirty="0" smtClean="0"/>
              <a:t> – Interface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76401"/>
            <a:ext cx="2628900" cy="30972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Range of IP(192.168.1.1-25)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or (192.168.1.1/25)</a:t>
            </a:r>
            <a:endParaRPr lang="en-US" sz="2400" dirty="0"/>
          </a:p>
          <a:p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85900" y="2057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428736"/>
            <a:ext cx="56159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rved Up Arrow 8"/>
          <p:cNvSpPr/>
          <p:nvPr/>
        </p:nvSpPr>
        <p:spPr>
          <a:xfrm>
            <a:off x="1785918" y="2571744"/>
            <a:ext cx="5396369" cy="2834373"/>
          </a:xfrm>
          <a:prstGeom prst="curvedUpArrow">
            <a:avLst>
              <a:gd name="adj1" fmla="val 25000"/>
              <a:gd name="adj2" fmla="val 50000"/>
              <a:gd name="adj3" fmla="val 25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5572132" y="1857364"/>
            <a:ext cx="885044" cy="34655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7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7501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WiHawk</a:t>
            </a:r>
            <a:r>
              <a:rPr lang="en-US" dirty="0" smtClean="0"/>
              <a:t> – Interface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76401"/>
            <a:ext cx="2628900" cy="3097211"/>
          </a:xfrm>
        </p:spPr>
        <p:txBody>
          <a:bodyPr/>
          <a:lstStyle/>
          <a:p>
            <a:r>
              <a:rPr lang="en-US" dirty="0" err="1" smtClean="0"/>
              <a:t>Shodan</a:t>
            </a:r>
            <a:r>
              <a:rPr lang="en-US" dirty="0" smtClean="0"/>
              <a:t> API</a:t>
            </a:r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85900" y="2057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214422"/>
            <a:ext cx="5943600" cy="531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ame 7"/>
          <p:cNvSpPr/>
          <p:nvPr/>
        </p:nvSpPr>
        <p:spPr>
          <a:xfrm>
            <a:off x="4143372" y="1714488"/>
            <a:ext cx="1064126" cy="34655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3000364" y="1857364"/>
            <a:ext cx="85725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1714480" y="2786058"/>
            <a:ext cx="4286280" cy="2834373"/>
          </a:xfrm>
          <a:prstGeom prst="curvedUpArrow">
            <a:avLst>
              <a:gd name="adj1" fmla="val 25000"/>
              <a:gd name="adj2" fmla="val 50000"/>
              <a:gd name="adj3" fmla="val 25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5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n-IN" dirty="0" smtClean="0"/>
              <a:t>IronWASP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543428" cy="4493916"/>
          </a:xfrm>
        </p:spPr>
        <p:txBody>
          <a:bodyPr>
            <a:normAutofit/>
          </a:bodyPr>
          <a:lstStyle/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IronWASP is an 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open source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ecurity Scanner.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IronWASP is one of the world's best open source web security scanners and is Asia's largest open source security project.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Checks for more than 25 Vulnerabilities.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It stands better than commercial scanner in some parameters.</a:t>
            </a: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ronwasp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143116"/>
            <a:ext cx="3508884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97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54395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IronWASP is one of the best Scanner</a:t>
            </a:r>
            <a:endParaRPr lang="en-IN" dirty="0"/>
          </a:p>
        </p:txBody>
      </p:sp>
      <p:pic>
        <p:nvPicPr>
          <p:cNvPr id="4" name="Content Placeholder 3" descr="ironwasp_bes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14422"/>
            <a:ext cx="8686800" cy="4714908"/>
          </a:xfrm>
        </p:spPr>
      </p:pic>
    </p:spTree>
    <p:extLst>
      <p:ext uri="{BB962C8B-B14F-4D97-AF65-F5344CB8AC3E}">
        <p14:creationId xmlns:p14="http://schemas.microsoft.com/office/powerpoint/2010/main" xmlns="" val="21880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ironwasp e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7572428" cy="5679321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71480"/>
            <a:ext cx="6572296" cy="547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Special Thanks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5500726" cy="4389120"/>
          </a:xfrm>
        </p:spPr>
        <p:txBody>
          <a:bodyPr>
            <a:noAutofit/>
          </a:bodyPr>
          <a:lstStyle/>
          <a:p>
            <a:r>
              <a:rPr lang="en-IN" sz="2400" dirty="0" smtClean="0">
                <a:latin typeface="+mj-lt"/>
              </a:rPr>
              <a:t>Lava Kumar </a:t>
            </a:r>
            <a:r>
              <a:rPr lang="en-IN" sz="2400" dirty="0" err="1" smtClean="0">
                <a:latin typeface="+mj-lt"/>
              </a:rPr>
              <a:t>Kuppan</a:t>
            </a:r>
            <a:endParaRPr lang="en-IN" sz="2400" dirty="0" smtClean="0">
              <a:latin typeface="+mj-lt"/>
            </a:endParaRPr>
          </a:p>
          <a:p>
            <a:r>
              <a:rPr lang="en-IN" sz="2400" dirty="0" smtClean="0">
                <a:latin typeface="+mj-lt"/>
              </a:rPr>
              <a:t>Founder of IronWASP.</a:t>
            </a:r>
          </a:p>
          <a:p>
            <a:pPr>
              <a:buNone/>
            </a:pPr>
            <a:endParaRPr lang="en-IN" sz="2400" dirty="0" smtClean="0">
              <a:latin typeface="+mj-lt"/>
            </a:endParaRPr>
          </a:p>
          <a:p>
            <a:pPr>
              <a:buNone/>
            </a:pPr>
            <a:r>
              <a:rPr lang="en-IN" sz="2400" dirty="0" smtClean="0">
                <a:latin typeface="+mj-lt"/>
              </a:rPr>
              <a:t>     lava@ironwasp.net</a:t>
            </a:r>
          </a:p>
          <a:p>
            <a:pPr>
              <a:buNone/>
            </a:pPr>
            <a:r>
              <a:rPr lang="en-IN" sz="2400" dirty="0" smtClean="0">
                <a:latin typeface="+mj-lt"/>
              </a:rPr>
              <a:t>    	@</a:t>
            </a:r>
            <a:r>
              <a:rPr lang="en-IN" sz="2400" dirty="0" err="1" smtClean="0">
                <a:latin typeface="+mj-lt"/>
                <a:hlinkClick r:id="rId2"/>
              </a:rPr>
              <a:t>lavakumark</a:t>
            </a:r>
            <a:r>
              <a:rPr lang="en-IN" sz="2400" dirty="0" smtClean="0">
                <a:latin typeface="+mj-lt"/>
              </a:rPr>
              <a:t>  </a:t>
            </a:r>
          </a:p>
          <a:p>
            <a:pPr>
              <a:buNone/>
            </a:pPr>
            <a:r>
              <a:rPr lang="en-IN" sz="2400" dirty="0" smtClean="0">
                <a:latin typeface="+mj-lt"/>
              </a:rPr>
              <a:t>	http://www.linkedin.com/in/lavakumark</a:t>
            </a:r>
            <a:endParaRPr lang="en-IN" sz="2400" dirty="0">
              <a:latin typeface="+mj-lt"/>
            </a:endParaRPr>
          </a:p>
        </p:txBody>
      </p:sp>
      <p:pic>
        <p:nvPicPr>
          <p:cNvPr id="6" name="Picture 5" descr="l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714488"/>
            <a:ext cx="2571768" cy="3829698"/>
          </a:xfrm>
          <a:prstGeom prst="rect">
            <a:avLst/>
          </a:prstGeom>
        </p:spPr>
      </p:pic>
      <p:pic>
        <p:nvPicPr>
          <p:cNvPr id="7" name="Picture 6" descr="twit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71876"/>
            <a:ext cx="365235" cy="357190"/>
          </a:xfrm>
          <a:prstGeom prst="rect">
            <a:avLst/>
          </a:prstGeom>
        </p:spPr>
      </p:pic>
      <p:pic>
        <p:nvPicPr>
          <p:cNvPr id="8" name="Picture 7" descr="linked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071942"/>
            <a:ext cx="357190" cy="315343"/>
          </a:xfrm>
          <a:prstGeom prst="rect">
            <a:avLst/>
          </a:prstGeom>
        </p:spPr>
      </p:pic>
      <p:pic>
        <p:nvPicPr>
          <p:cNvPr id="9" name="Picture 2" descr="opera-mail-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143248"/>
            <a:ext cx="357190" cy="283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 smtClean="0"/>
              <a:t>Special Thanks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6043626" cy="5054617"/>
          </a:xfrm>
        </p:spPr>
        <p:txBody>
          <a:bodyPr>
            <a:normAutofit/>
          </a:bodyPr>
          <a:lstStyle/>
          <a:p>
            <a:pPr lvl="0" algn="just" fontAlgn="base"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400" dirty="0" err="1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Santhosh</a:t>
            </a:r>
            <a:r>
              <a:rPr lang="en-US" sz="2400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 Kumar.</a:t>
            </a:r>
          </a:p>
          <a:p>
            <a:pPr lvl="0" algn="just" fontAlgn="base"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400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A Independent Security Research Working on various domains.</a:t>
            </a:r>
          </a:p>
          <a:p>
            <a:pPr lvl="0" algn="just" fontAlgn="base"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400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Contributor to the WiHawk Router Vulnerability Scanner.</a:t>
            </a:r>
          </a:p>
          <a:p>
            <a:pPr lvl="0" algn="just" fontAlgn="base">
              <a:spcAft>
                <a:spcPct val="0"/>
              </a:spcAft>
              <a:buNone/>
              <a:defRPr/>
            </a:pPr>
            <a:r>
              <a:rPr lang="en-US" sz="2400" b="1" dirty="0" smtClean="0">
                <a:solidFill>
                  <a:srgbClr val="1B368F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	</a:t>
            </a:r>
          </a:p>
          <a:p>
            <a:pPr lvl="0" algn="just" fontAlgn="base">
              <a:spcAft>
                <a:spcPct val="0"/>
              </a:spcAft>
              <a:buNone/>
              <a:defRPr/>
            </a:pPr>
            <a:r>
              <a:rPr lang="en-US" sz="2400" b="1" dirty="0" smtClean="0">
                <a:solidFill>
                  <a:srgbClr val="1B368F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	@ </a:t>
            </a:r>
            <a:r>
              <a:rPr lang="en-IN" sz="2400" b="1" dirty="0" smtClean="0">
                <a:solidFill>
                  <a:srgbClr val="1B368F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security_b0x</a:t>
            </a:r>
            <a:endParaRPr lang="en-US" sz="2400" b="1" dirty="0" smtClean="0">
              <a:solidFill>
                <a:srgbClr val="1B368F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 lvl="0" algn="just" fontAlgn="base">
              <a:spcAft>
                <a:spcPct val="0"/>
              </a:spcAft>
              <a:buNone/>
              <a:defRPr/>
            </a:pPr>
            <a:r>
              <a:rPr lang="en-US" sz="2400" b="1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en-IN" sz="2400" b="1" dirty="0">
                <a:latin typeface="Times New Roman" pitchFamily="18" charset="0"/>
                <a:ea typeface="ＭＳ Ｐゴシック" charset="0"/>
                <a:cs typeface="Times New Roman" pitchFamily="18" charset="0"/>
                <a:hlinkClick r:id="rId3"/>
              </a:rPr>
              <a:t>in.linkedin.com/pub/</a:t>
            </a:r>
            <a:r>
              <a:rPr lang="en-IN" sz="2400" b="1" dirty="0" err="1">
                <a:latin typeface="Times New Roman" pitchFamily="18" charset="0"/>
                <a:ea typeface="ＭＳ Ｐゴシック" charset="0"/>
                <a:cs typeface="Times New Roman" pitchFamily="18" charset="0"/>
                <a:hlinkClick r:id="rId3"/>
              </a:rPr>
              <a:t>santhosh-kumar</a:t>
            </a:r>
            <a:r>
              <a:rPr lang="en-IN" sz="2400" b="1" dirty="0">
                <a:latin typeface="Times New Roman" pitchFamily="18" charset="0"/>
                <a:ea typeface="ＭＳ Ｐゴシック" charset="0"/>
                <a:cs typeface="Times New Roman" pitchFamily="18" charset="0"/>
                <a:hlinkClick r:id="rId3"/>
              </a:rPr>
              <a:t>/6a/974/8b9</a:t>
            </a:r>
            <a:endParaRPr lang="en-US" sz="2400" b="1" dirty="0"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Placeholder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22" b="11422"/>
          <a:stretch>
            <a:fillRect/>
          </a:stretch>
        </p:blipFill>
        <p:spPr>
          <a:xfrm>
            <a:off x="6572264" y="1857364"/>
            <a:ext cx="2228344" cy="2786082"/>
          </a:xfrm>
          <a:prstGeom prst="rect">
            <a:avLst/>
          </a:prstGeom>
        </p:spPr>
      </p:pic>
      <p:pic>
        <p:nvPicPr>
          <p:cNvPr id="7" name="Picture 6" descr="twit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714752"/>
            <a:ext cx="365235" cy="357190"/>
          </a:xfrm>
          <a:prstGeom prst="rect">
            <a:avLst/>
          </a:prstGeom>
        </p:spPr>
      </p:pic>
      <p:pic>
        <p:nvPicPr>
          <p:cNvPr id="8" name="Picture 7" descr="linked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143380"/>
            <a:ext cx="357190" cy="315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IronWasp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www.ironwasp.org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Links: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www.ripe.net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Cve.mitre.com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www.BCP38.info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https://github.com/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elvander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b/TCP-32764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https://github.com/devttys0/binwalk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1337day.com</a:t>
            </a:r>
            <a:endParaRPr lang="en-US" dirty="0" smtClean="0">
              <a:latin typeface="Times New Roman" pitchFamily="18" charset="0"/>
              <a:cs typeface="Times New Roman" pitchFamily="18" charset="0"/>
              <a:hlinkClick r:id="rId8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www.exploit-db.com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Secure Network..??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900354" cy="4389120"/>
          </a:xfrm>
        </p:spPr>
        <p:txBody>
          <a:bodyPr/>
          <a:lstStyle/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Firewall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Antivirus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143116"/>
            <a:ext cx="6577958" cy="3513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846980"/>
          </a:xfrm>
        </p:spPr>
        <p:txBody>
          <a:bodyPr/>
          <a:lstStyle/>
          <a:p>
            <a:r>
              <a:rPr lang="en-IN" dirty="0" smtClean="0"/>
              <a:t>Thanks.!!</a:t>
            </a:r>
            <a:endParaRPr lang="en-IN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0" y="1782762"/>
            <a:ext cx="6429388" cy="4160520"/>
          </a:xfrm>
          <a:prstGeom prst="rect">
            <a:avLst/>
          </a:prstGeom>
        </p:spPr>
        <p:txBody>
          <a:bodyPr/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anamika@ironwasp.net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@ _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Anamikas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tooltip="View public profile"/>
              </a:rPr>
              <a:t>in.linkedin.com/pub/</a:t>
            </a:r>
            <a:r>
              <a:rPr kumimoji="0" lang="en-I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tooltip="View public profile"/>
              </a:rPr>
              <a:t>anamika-singh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tooltip="View public profile"/>
              </a:rPr>
              <a:t>/80/4a5/5b5/</a:t>
            </a:r>
            <a:endParaRPr kumimoji="0" lang="en-I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twi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071810"/>
            <a:ext cx="365235" cy="357190"/>
          </a:xfrm>
          <a:prstGeom prst="rect">
            <a:avLst/>
          </a:prstGeom>
        </p:spPr>
      </p:pic>
      <p:pic>
        <p:nvPicPr>
          <p:cNvPr id="6" name="Picture 5" descr="linked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71876"/>
            <a:ext cx="357190" cy="315343"/>
          </a:xfrm>
          <a:prstGeom prst="rect">
            <a:avLst/>
          </a:prstGeom>
        </p:spPr>
      </p:pic>
      <p:pic>
        <p:nvPicPr>
          <p:cNvPr id="7" name="Picture Placeholder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34" b="13134"/>
          <a:stretch>
            <a:fillRect/>
          </a:stretch>
        </p:blipFill>
        <p:spPr>
          <a:xfrm>
            <a:off x="5929322" y="1857364"/>
            <a:ext cx="2500330" cy="2500330"/>
          </a:xfrm>
          <a:prstGeom prst="rect">
            <a:avLst/>
          </a:prstGeom>
        </p:spPr>
      </p:pic>
      <p:pic>
        <p:nvPicPr>
          <p:cNvPr id="1026" name="Picture 2" descr="opera-mail-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714620"/>
            <a:ext cx="357190" cy="283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cklu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642918"/>
            <a:ext cx="4309033" cy="53913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5786" y="1142984"/>
            <a:ext cx="7715304" cy="642942"/>
          </a:xfrm>
        </p:spPr>
        <p:txBody>
          <a:bodyPr>
            <a:normAutofit/>
          </a:bodyPr>
          <a:lstStyle/>
          <a:p>
            <a:pPr algn="ctr"/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Key Functionality of Router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5819" y="2285993"/>
            <a:ext cx="4071966" cy="25717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Route processing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Packet Forwarding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Special Service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71546"/>
            <a:ext cx="5079213" cy="785818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Route Processing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7926" y="2500308"/>
            <a:ext cx="4982801" cy="350698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Route path computation</a:t>
            </a:r>
          </a:p>
          <a:p>
            <a:pPr>
              <a:buFont typeface="Wingdings" pitchFamily="2" charset="2"/>
              <a:buChar char="q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Routing table construction</a:t>
            </a:r>
          </a:p>
          <a:p>
            <a:pPr>
              <a:buFont typeface="Wingdings" pitchFamily="2" charset="2"/>
              <a:buChar char="q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Routing table maintenance</a:t>
            </a:r>
          </a:p>
          <a:p>
            <a:pPr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3860</TotalTime>
  <Words>822</Words>
  <Application>Microsoft Office PowerPoint</Application>
  <PresentationFormat>On-screen Show (4:3)</PresentationFormat>
  <Paragraphs>240</Paragraphs>
  <Slides>60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Flow</vt:lpstr>
      <vt:lpstr>WiHawk - Router Vulnerability Scanner</vt:lpstr>
      <vt:lpstr>Slide 2</vt:lpstr>
      <vt:lpstr>Conferences</vt:lpstr>
      <vt:lpstr>Agenda</vt:lpstr>
      <vt:lpstr>Network Architecture</vt:lpstr>
      <vt:lpstr>Secure Network..??</vt:lpstr>
      <vt:lpstr>Slide 7</vt:lpstr>
      <vt:lpstr> Key Functionality of Router</vt:lpstr>
      <vt:lpstr>Route Processing</vt:lpstr>
      <vt:lpstr>Packet Forwarding</vt:lpstr>
      <vt:lpstr>Special Services:</vt:lpstr>
      <vt:lpstr>Routers Actually Secure?</vt:lpstr>
      <vt:lpstr>Support Contact</vt:lpstr>
      <vt:lpstr>Only Response you Get..!!! </vt:lpstr>
      <vt:lpstr>Introduction</vt:lpstr>
      <vt:lpstr>Slide 16</vt:lpstr>
      <vt:lpstr>Post sales</vt:lpstr>
      <vt:lpstr>  Tools for Code Analysis</vt:lpstr>
      <vt:lpstr>Best Tools to Analyse</vt:lpstr>
      <vt:lpstr>Let’s Analyze</vt:lpstr>
      <vt:lpstr>Slide 21</vt:lpstr>
      <vt:lpstr>Slide 22</vt:lpstr>
      <vt:lpstr>Owned..!!</vt:lpstr>
      <vt:lpstr>Vendor Response</vt:lpstr>
      <vt:lpstr>Outcome of Analysis</vt:lpstr>
      <vt:lpstr>Slide 26</vt:lpstr>
      <vt:lpstr>Attacker’s POV</vt:lpstr>
      <vt:lpstr>Slide 28</vt:lpstr>
      <vt:lpstr>Lets do it..!!!</vt:lpstr>
      <vt:lpstr>Default Configuration</vt:lpstr>
      <vt:lpstr>Slide 31</vt:lpstr>
      <vt:lpstr>Bypass Authentication</vt:lpstr>
      <vt:lpstr>Slide 33</vt:lpstr>
      <vt:lpstr>Backdoor</vt:lpstr>
      <vt:lpstr>ROM-0 Vulnerability</vt:lpstr>
      <vt:lpstr>Slide 36</vt:lpstr>
      <vt:lpstr>Slide 37</vt:lpstr>
      <vt:lpstr>Slide 38</vt:lpstr>
      <vt:lpstr>Router Vulnerability Scanner</vt:lpstr>
      <vt:lpstr>WiHawk – Router Vulnerability Scanner</vt:lpstr>
      <vt:lpstr>WiHawk</vt:lpstr>
      <vt:lpstr>WiHawk – Default Credentials</vt:lpstr>
      <vt:lpstr>WiHawk – Default Credentials</vt:lpstr>
      <vt:lpstr>WiHawk – ByPass Authentication </vt:lpstr>
      <vt:lpstr>Slide 45</vt:lpstr>
      <vt:lpstr>Slide 46</vt:lpstr>
      <vt:lpstr>Joel’s Backdoor</vt:lpstr>
      <vt:lpstr>Netis/Netcore Backdoor</vt:lpstr>
      <vt:lpstr>WiHawk – Rom-0 attack</vt:lpstr>
      <vt:lpstr>WiHawk – Interface  </vt:lpstr>
      <vt:lpstr>WiHawk – Interface  </vt:lpstr>
      <vt:lpstr>WiHawk – Interface  </vt:lpstr>
      <vt:lpstr>IronWASP</vt:lpstr>
      <vt:lpstr>IronWASP is one of the best Scanner</vt:lpstr>
      <vt:lpstr>Slide 55</vt:lpstr>
      <vt:lpstr>Slide 56</vt:lpstr>
      <vt:lpstr>Special Thanks</vt:lpstr>
      <vt:lpstr>Special Thanks</vt:lpstr>
      <vt:lpstr>References</vt:lpstr>
      <vt:lpstr>Thanks.!!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Anami</dc:creator>
  <cp:lastModifiedBy>Anami</cp:lastModifiedBy>
  <cp:revision>65</cp:revision>
  <dcterms:created xsi:type="dcterms:W3CDTF">2014-10-18T13:27:57Z</dcterms:created>
  <dcterms:modified xsi:type="dcterms:W3CDTF">2014-10-22T16:07:23Z</dcterms:modified>
</cp:coreProperties>
</file>