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17" r:id="rId3"/>
    <p:sldId id="363" r:id="rId4"/>
    <p:sldId id="364" r:id="rId5"/>
    <p:sldId id="365" r:id="rId6"/>
    <p:sldId id="370" r:id="rId7"/>
    <p:sldId id="371" r:id="rId8"/>
    <p:sldId id="372" r:id="rId9"/>
    <p:sldId id="373" r:id="rId10"/>
    <p:sldId id="375" r:id="rId11"/>
    <p:sldId id="376" r:id="rId12"/>
    <p:sldId id="377" r:id="rId13"/>
    <p:sldId id="378" r:id="rId14"/>
    <p:sldId id="398" r:id="rId15"/>
    <p:sldId id="366" r:id="rId16"/>
    <p:sldId id="368" r:id="rId17"/>
    <p:sldId id="367" r:id="rId18"/>
    <p:sldId id="369" r:id="rId19"/>
    <p:sldId id="379" r:id="rId20"/>
    <p:sldId id="380" r:id="rId21"/>
    <p:sldId id="381" r:id="rId22"/>
    <p:sldId id="382" r:id="rId23"/>
    <p:sldId id="401" r:id="rId24"/>
    <p:sldId id="385" r:id="rId25"/>
    <p:sldId id="386" r:id="rId26"/>
    <p:sldId id="394" r:id="rId27"/>
    <p:sldId id="383" r:id="rId28"/>
    <p:sldId id="384" r:id="rId29"/>
    <p:sldId id="387" r:id="rId30"/>
    <p:sldId id="388" r:id="rId31"/>
    <p:sldId id="389" r:id="rId32"/>
    <p:sldId id="390" r:id="rId33"/>
    <p:sldId id="391" r:id="rId34"/>
    <p:sldId id="392" r:id="rId35"/>
    <p:sldId id="395" r:id="rId36"/>
    <p:sldId id="396" r:id="rId37"/>
    <p:sldId id="397" r:id="rId38"/>
    <p:sldId id="399" r:id="rId39"/>
    <p:sldId id="400" r:id="rId40"/>
    <p:sldId id="260" r:id="rId4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FD123E-487B-144A-BF59-232A0BAD310D}">
          <p14:sldIdLst>
            <p14:sldId id="256"/>
            <p14:sldId id="317"/>
            <p14:sldId id="363"/>
            <p14:sldId id="364"/>
            <p14:sldId id="365"/>
            <p14:sldId id="370"/>
            <p14:sldId id="371"/>
            <p14:sldId id="372"/>
            <p14:sldId id="373"/>
            <p14:sldId id="375"/>
            <p14:sldId id="376"/>
            <p14:sldId id="377"/>
            <p14:sldId id="378"/>
            <p14:sldId id="398"/>
            <p14:sldId id="366"/>
            <p14:sldId id="368"/>
            <p14:sldId id="367"/>
            <p14:sldId id="369"/>
            <p14:sldId id="379"/>
            <p14:sldId id="380"/>
            <p14:sldId id="381"/>
            <p14:sldId id="382"/>
            <p14:sldId id="401"/>
            <p14:sldId id="385"/>
            <p14:sldId id="386"/>
            <p14:sldId id="394"/>
            <p14:sldId id="383"/>
            <p14:sldId id="384"/>
            <p14:sldId id="387"/>
            <p14:sldId id="388"/>
            <p14:sldId id="389"/>
            <p14:sldId id="390"/>
            <p14:sldId id="391"/>
            <p14:sldId id="392"/>
            <p14:sldId id="395"/>
            <p14:sldId id="396"/>
            <p14:sldId id="397"/>
            <p14:sldId id="399"/>
            <p14:sldId id="400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  <p15:guide id="3" orient="horz" pos="928">
          <p15:clr>
            <a:srgbClr val="A4A3A4"/>
          </p15:clr>
        </p15:guide>
        <p15:guide id="4" pos="4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BB4B"/>
    <a:srgbClr val="DB5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10" autoAdjust="0"/>
    <p:restoredTop sz="71657" autoAdjust="0"/>
  </p:normalViewPr>
  <p:slideViewPr>
    <p:cSldViewPr>
      <p:cViewPr>
        <p:scale>
          <a:sx n="70" d="100"/>
          <a:sy n="70" d="100"/>
        </p:scale>
        <p:origin x="1160" y="472"/>
      </p:cViewPr>
      <p:guideLst>
        <p:guide orient="horz" pos="2160"/>
        <p:guide pos="3839"/>
        <p:guide orient="horz" pos="928"/>
        <p:guide pos="40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-3347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A81A3-10BD-450F-8380-7378857BC7FA}" type="datetimeFigureOut">
              <a:rPr lang="en-CA" smtClean="0"/>
              <a:t>2017-10-18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93800-A72F-4E0A-B06E-412E598B8A15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55" y="66575"/>
            <a:ext cx="319090" cy="41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42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76F3A-42F0-40FD-A392-30CC3212DC1C}" type="datetimeFigureOut">
              <a:rPr lang="en-CA" smtClean="0"/>
              <a:t>2017-10-18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B924A-CD98-4943-B278-FB0A87EE88C4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55" y="66575"/>
            <a:ext cx="319090" cy="41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1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7013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61963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87388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:\Dockets\1406 Penta Fidelis POT\Graphics\Bkgd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" y="-9145"/>
            <a:ext cx="12207240" cy="687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563" y="384175"/>
            <a:ext cx="6439249" cy="1470025"/>
          </a:xfrm>
        </p:spPr>
        <p:txBody>
          <a:bodyPr/>
          <a:lstStyle>
            <a:lvl1pPr>
              <a:lnSpc>
                <a:spcPct val="9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783" y="1747774"/>
            <a:ext cx="3518429" cy="365125"/>
          </a:xfrm>
        </p:spPr>
        <p:txBody>
          <a:bodyPr/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fld id="{1F902798-DDA6-4283-A99E-BAD64FB18D3F}" type="datetime4">
              <a:rPr lang="en-US" smtClean="0"/>
              <a:t>October 18, 2017</a:t>
            </a:fld>
            <a:endParaRPr lang="en-US" dirty="0"/>
          </a:p>
        </p:txBody>
      </p:sp>
      <p:pic>
        <p:nvPicPr>
          <p:cNvPr id="2051" name="Picture 3" descr="I:\Dockets\1406 Penta Fidelis POT\Graphics\LogoCov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40" y="568452"/>
            <a:ext cx="3848978" cy="5349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Dockets\1406 Penta Fidelis POT\Graphics\WordmarkCover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41" y="5314569"/>
            <a:ext cx="2202979" cy="793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27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150" y="228600"/>
            <a:ext cx="5237253" cy="1143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426464"/>
            <a:ext cx="5239512" cy="4525963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1650"/>
            </a:lvl1pPr>
            <a:lvl2pPr marL="457200">
              <a:defRPr sz="1650"/>
            </a:lvl2pPr>
            <a:lvl3pPr marL="685800">
              <a:defRPr sz="1650"/>
            </a:lvl3pPr>
            <a:lvl4pPr marL="914400">
              <a:defRPr sz="1650"/>
            </a:lvl4pPr>
            <a:lvl5pPr marL="1143000">
              <a:defRPr sz="16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52C5-60A3-4EED-B5A2-509DD673EFD0}" type="datetime4">
              <a:rPr lang="en-US" noProof="0" smtClean="0"/>
              <a:t>October 18, 2017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88100" y="566928"/>
            <a:ext cx="5239512" cy="5148072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CA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81242" y="5771261"/>
            <a:ext cx="5239512" cy="228600"/>
          </a:xfrm>
        </p:spPr>
        <p:txBody>
          <a:bodyPr/>
          <a:lstStyle>
            <a:lvl1pPr>
              <a:defRPr sz="1125"/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0912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150" y="228600"/>
            <a:ext cx="5237253" cy="1143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426464"/>
            <a:ext cx="5239512" cy="4525963"/>
          </a:xfrm>
        </p:spPr>
        <p:txBody>
          <a:bodyPr/>
          <a:lstStyle>
            <a:lvl1pPr marL="228600" indent="-228600">
              <a:buSzPct val="80000"/>
              <a:buFontTx/>
              <a:buBlip>
                <a:blip r:embed="rId2"/>
              </a:buBlip>
              <a:defRPr sz="1650"/>
            </a:lvl1pPr>
            <a:lvl2pPr marL="457200">
              <a:defRPr sz="1650"/>
            </a:lvl2pPr>
            <a:lvl3pPr marL="685800">
              <a:defRPr sz="1650"/>
            </a:lvl3pPr>
            <a:lvl4pPr marL="914400">
              <a:defRPr sz="1650"/>
            </a:lvl4pPr>
            <a:lvl5pPr marL="1143000">
              <a:defRPr sz="16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9E45-6015-4D73-882B-C2166AD7E649}" type="datetime4">
              <a:rPr lang="en-US" noProof="0" smtClean="0"/>
              <a:t>October 18, 2017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88100" y="566928"/>
            <a:ext cx="5239512" cy="2221992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CA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88100" y="3291840"/>
            <a:ext cx="5239512" cy="2286000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CA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81242" y="2858770"/>
            <a:ext cx="5239512" cy="228600"/>
          </a:xfrm>
        </p:spPr>
        <p:txBody>
          <a:bodyPr/>
          <a:lstStyle>
            <a:lvl1pPr>
              <a:defRPr sz="1125"/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81242" y="5650738"/>
            <a:ext cx="5239512" cy="228600"/>
          </a:xfrm>
        </p:spPr>
        <p:txBody>
          <a:bodyPr/>
          <a:lstStyle>
            <a:lvl1pPr>
              <a:defRPr sz="1125"/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48055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149" y="225425"/>
            <a:ext cx="11036808" cy="1143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A3A3-1277-406F-A915-68D6FD9B0EA5}" type="datetime4">
              <a:rPr lang="en-US" noProof="0" smtClean="0"/>
              <a:t>October 18, 2017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76072" y="5765800"/>
            <a:ext cx="3300984" cy="228600"/>
          </a:xfrm>
        </p:spPr>
        <p:txBody>
          <a:bodyPr/>
          <a:lstStyle>
            <a:lvl1pPr>
              <a:defRPr sz="1125"/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43984" y="5765800"/>
            <a:ext cx="3300984" cy="228600"/>
          </a:xfrm>
        </p:spPr>
        <p:txBody>
          <a:bodyPr/>
          <a:lstStyle>
            <a:lvl1pPr>
              <a:defRPr sz="1125"/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8320087" y="5765800"/>
            <a:ext cx="3300984" cy="228600"/>
          </a:xfrm>
        </p:spPr>
        <p:txBody>
          <a:bodyPr/>
          <a:lstStyle>
            <a:lvl1pPr>
              <a:defRPr sz="1125"/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576072" y="1463040"/>
            <a:ext cx="3300984" cy="4242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0"/>
          </p:nvPr>
        </p:nvSpPr>
        <p:spPr>
          <a:xfrm>
            <a:off x="4443984" y="1463040"/>
            <a:ext cx="3300984" cy="4242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1"/>
          </p:nvPr>
        </p:nvSpPr>
        <p:spPr>
          <a:xfrm>
            <a:off x="8311896" y="1463040"/>
            <a:ext cx="3300984" cy="4242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323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1221-58F1-48D3-80EC-2A2929000AF7}" type="datetime4">
              <a:rPr lang="en-US" noProof="0" smtClean="0"/>
              <a:t>October 18, 2017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6072" y="566928"/>
            <a:ext cx="5239512" cy="2478024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CA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88100" y="566928"/>
            <a:ext cx="5239512" cy="2478024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CA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71500" y="3105150"/>
            <a:ext cx="5239512" cy="228600"/>
          </a:xfrm>
        </p:spPr>
        <p:txBody>
          <a:bodyPr/>
          <a:lstStyle>
            <a:lvl1pPr>
              <a:defRPr sz="1125"/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81750" y="3105150"/>
            <a:ext cx="5239512" cy="228600"/>
          </a:xfrm>
        </p:spPr>
        <p:txBody>
          <a:bodyPr/>
          <a:lstStyle>
            <a:lvl1pPr>
              <a:defRPr sz="1125"/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76072" y="3419856"/>
            <a:ext cx="5239512" cy="2478024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CA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5957951"/>
            <a:ext cx="5239512" cy="228600"/>
          </a:xfrm>
        </p:spPr>
        <p:txBody>
          <a:bodyPr/>
          <a:lstStyle>
            <a:lvl1pPr>
              <a:defRPr sz="1125"/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388100" y="3419856"/>
            <a:ext cx="5239512" cy="2478024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CA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381750" y="5957951"/>
            <a:ext cx="5239512" cy="228600"/>
          </a:xfrm>
        </p:spPr>
        <p:txBody>
          <a:bodyPr/>
          <a:lstStyle>
            <a:lvl1pPr>
              <a:defRPr sz="1125"/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663509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:\Dockets\1406 Penta Fidelis POT\Graphics\Bkgd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" y="-9145"/>
            <a:ext cx="12207240" cy="687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4991" y="463550"/>
            <a:ext cx="6439249" cy="1470025"/>
          </a:xfrm>
        </p:spPr>
        <p:txBody>
          <a:bodyPr anchor="t" anchorCtr="0">
            <a:normAutofit/>
          </a:bodyPr>
          <a:lstStyle>
            <a:lvl1pPr>
              <a:lnSpc>
                <a:spcPct val="91000"/>
              </a:lnSpc>
              <a:defRPr sz="5250" spc="-21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Thank you!</a:t>
            </a:r>
            <a:endParaRPr lang="en-US" noProof="0" dirty="0"/>
          </a:p>
        </p:txBody>
      </p:sp>
      <p:pic>
        <p:nvPicPr>
          <p:cNvPr id="2051" name="Picture 3" descr="I:\Dockets\1406 Penta Fidelis POT\Graphics\LogoCov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40" y="568452"/>
            <a:ext cx="3848978" cy="5349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Dockets\1406 Penta Fidelis POT\Graphics\WordmarkCover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41" y="5314569"/>
            <a:ext cx="2202979" cy="793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291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2570-8421-41B4-8ACA-FC52C0A42B02}" type="datetime4">
              <a:rPr lang="en-US" smtClean="0"/>
              <a:t>October 18, 2017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306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6198-8226-4453-AC86-91BAE6EE59D4}" type="datetime4">
              <a:rPr lang="en-US" smtClean="0"/>
              <a:t>October 18, 2017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940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150" y="228600"/>
            <a:ext cx="49858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3CC-B2CD-464B-A7CB-3C2ECD1536C0}" type="datetime4">
              <a:rPr lang="en-US" smtClean="0"/>
              <a:pPr/>
              <a:t>October 18,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 15"/>
          <p:cNvSpPr>
            <a:spLocks/>
          </p:cNvSpPr>
          <p:nvPr userDrawn="1"/>
        </p:nvSpPr>
        <p:spPr bwMode="auto">
          <a:xfrm>
            <a:off x="559942" y="1461897"/>
            <a:ext cx="3810000" cy="2732340"/>
          </a:xfrm>
          <a:custGeom>
            <a:avLst/>
            <a:gdLst>
              <a:gd name="T0" fmla="*/ 276 w 1198"/>
              <a:gd name="T1" fmla="*/ 861 h 861"/>
              <a:gd name="T2" fmla="*/ 923 w 1198"/>
              <a:gd name="T3" fmla="*/ 861 h 861"/>
              <a:gd name="T4" fmla="*/ 1198 w 1198"/>
              <a:gd name="T5" fmla="*/ 585 h 861"/>
              <a:gd name="T6" fmla="*/ 1198 w 1198"/>
              <a:gd name="T7" fmla="*/ 275 h 861"/>
              <a:gd name="T8" fmla="*/ 923 w 1198"/>
              <a:gd name="T9" fmla="*/ 0 h 861"/>
              <a:gd name="T10" fmla="*/ 72 w 1198"/>
              <a:gd name="T11" fmla="*/ 0 h 861"/>
              <a:gd name="T12" fmla="*/ 0 w 1198"/>
              <a:gd name="T13" fmla="*/ 72 h 861"/>
              <a:gd name="T14" fmla="*/ 0 w 1198"/>
              <a:gd name="T15" fmla="*/ 585 h 861"/>
              <a:gd name="T16" fmla="*/ 276 w 1198"/>
              <a:gd name="T17" fmla="*/ 861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8" h="861">
                <a:moveTo>
                  <a:pt x="276" y="861"/>
                </a:moveTo>
                <a:cubicBezTo>
                  <a:pt x="923" y="861"/>
                  <a:pt x="923" y="861"/>
                  <a:pt x="923" y="861"/>
                </a:cubicBezTo>
                <a:cubicBezTo>
                  <a:pt x="1075" y="861"/>
                  <a:pt x="1198" y="737"/>
                  <a:pt x="1198" y="585"/>
                </a:cubicBezTo>
                <a:cubicBezTo>
                  <a:pt x="1198" y="275"/>
                  <a:pt x="1198" y="275"/>
                  <a:pt x="1198" y="275"/>
                </a:cubicBezTo>
                <a:cubicBezTo>
                  <a:pt x="1198" y="123"/>
                  <a:pt x="1075" y="0"/>
                  <a:pt x="923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585"/>
                  <a:pt x="0" y="585"/>
                  <a:pt x="0" y="585"/>
                </a:cubicBezTo>
                <a:cubicBezTo>
                  <a:pt x="0" y="737"/>
                  <a:pt x="124" y="861"/>
                  <a:pt x="276" y="861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b="0" i="0" dirty="0">
              <a:latin typeface="Arial Regular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70660" y="1745550"/>
            <a:ext cx="3142552" cy="2216850"/>
          </a:xfrm>
        </p:spPr>
        <p:txBody>
          <a:bodyPr/>
          <a:lstStyle>
            <a:lvl1pPr marL="0" indent="0">
              <a:lnSpc>
                <a:spcPct val="91000"/>
              </a:lnSpc>
              <a:spcBef>
                <a:spcPts val="0"/>
              </a:spcBef>
              <a:buSzPct val="80000"/>
              <a:buFontTx/>
              <a:buNone/>
              <a:defRPr sz="1600"/>
            </a:lvl1pPr>
            <a:lvl2pPr marL="0" indent="0">
              <a:lnSpc>
                <a:spcPct val="97000"/>
              </a:lnSpc>
              <a:buFontTx/>
              <a:buNone/>
              <a:defRPr sz="1200"/>
            </a:lvl2pPr>
            <a:lvl3pPr marL="0" indent="0">
              <a:lnSpc>
                <a:spcPct val="97000"/>
              </a:lnSpc>
              <a:buFontTx/>
              <a:buNone/>
              <a:defRPr sz="1200"/>
            </a:lvl3pPr>
            <a:lvl4pPr marL="0" indent="0">
              <a:lnSpc>
                <a:spcPct val="97000"/>
              </a:lnSpc>
              <a:buFontTx/>
              <a:buNone/>
              <a:defRPr sz="1300"/>
            </a:lvl4pPr>
            <a:lvl5pPr marL="0" indent="0">
              <a:lnSpc>
                <a:spcPct val="97000"/>
              </a:lnSpc>
              <a:buFontTx/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98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150" y="228600"/>
            <a:ext cx="11036808" cy="1143000"/>
          </a:xfrm>
        </p:spPr>
        <p:txBody>
          <a:bodyPr/>
          <a:lstStyle>
            <a:lvl1pPr>
              <a:defRPr spc="-180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FA1A-4EBE-4668-B0DD-FB203D397901}" type="datetime4">
              <a:rPr lang="en-US" noProof="0" smtClean="0"/>
              <a:t>October 18, 2017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531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722" y="2625725"/>
            <a:ext cx="11007090" cy="1362075"/>
          </a:xfrm>
        </p:spPr>
        <p:txBody>
          <a:bodyPr anchor="t"/>
          <a:lstStyle>
            <a:lvl1pPr algn="l">
              <a:lnSpc>
                <a:spcPct val="100000"/>
              </a:lnSpc>
              <a:defRPr sz="6400" b="1" cap="none" spc="-250" baseline="0"/>
            </a:lvl1pPr>
          </a:lstStyle>
          <a:p>
            <a:r>
              <a:rPr lang="en-US" dirty="0" smtClean="0"/>
              <a:t>Section Title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8E87-C3A9-4715-8D26-401EACED3CA8}" type="datetime4">
              <a:rPr lang="en-US" noProof="0" smtClean="0"/>
              <a:t>October 18, 2017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473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428115"/>
            <a:ext cx="5239512" cy="4525963"/>
          </a:xfrm>
        </p:spPr>
        <p:txBody>
          <a:bodyPr/>
          <a:lstStyle>
            <a:lvl1pPr>
              <a:defRPr sz="1650"/>
            </a:lvl1pPr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368" y="1428115"/>
            <a:ext cx="5239512" cy="4525963"/>
          </a:xfrm>
        </p:spPr>
        <p:txBody>
          <a:bodyPr/>
          <a:lstStyle>
            <a:lvl1pPr>
              <a:defRPr sz="1650"/>
            </a:lvl1pPr>
            <a:lvl2pPr>
              <a:defRPr sz="1650"/>
            </a:lvl2pPr>
            <a:lvl3pPr>
              <a:defRPr sz="1650"/>
            </a:lvl3pPr>
            <a:lvl4pPr>
              <a:defRPr sz="1650"/>
            </a:lvl4pPr>
            <a:lvl5pPr>
              <a:defRPr sz="16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DD73-C717-4130-BEDA-E8EA55C69EEC}" type="datetime4">
              <a:rPr lang="en-US" noProof="0" smtClean="0"/>
              <a:t>October 18, 2017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871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426464"/>
            <a:ext cx="5239512" cy="4525963"/>
          </a:xfrm>
        </p:spPr>
        <p:txBody>
          <a:bodyPr/>
          <a:lstStyle>
            <a:lvl1pPr marL="228600" indent="-228600">
              <a:buSzPct val="80000"/>
              <a:buFontTx/>
              <a:buBlip>
                <a:blip r:embed="rId2"/>
              </a:buBlip>
              <a:defRPr sz="1650"/>
            </a:lvl1pPr>
            <a:lvl2pPr marL="457200">
              <a:defRPr sz="1650"/>
            </a:lvl2pPr>
            <a:lvl3pPr marL="685800">
              <a:defRPr sz="1650"/>
            </a:lvl3pPr>
            <a:lvl4pPr marL="914400">
              <a:defRPr sz="1650"/>
            </a:lvl4pPr>
            <a:lvl5pPr marL="1143000">
              <a:defRPr sz="16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368" y="1426464"/>
            <a:ext cx="5239512" cy="4525963"/>
          </a:xfrm>
        </p:spPr>
        <p:txBody>
          <a:bodyPr/>
          <a:lstStyle>
            <a:lvl1pPr marL="228600" indent="-228600">
              <a:buSzPct val="80000"/>
              <a:buFontTx/>
              <a:buBlip>
                <a:blip r:embed="rId2"/>
              </a:buBlip>
              <a:defRPr sz="1650"/>
            </a:lvl1pPr>
            <a:lvl2pPr marL="457200">
              <a:defRPr sz="1650"/>
            </a:lvl2pPr>
            <a:lvl3pPr marL="685800">
              <a:defRPr sz="1650"/>
            </a:lvl3pPr>
            <a:lvl4pPr marL="914400">
              <a:defRPr sz="1650"/>
            </a:lvl4pPr>
            <a:lvl5pPr marL="1143000">
              <a:defRPr sz="16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0C6C-9B22-40A9-926F-CDB5DD9FAEC4}" type="datetime4">
              <a:rPr lang="en-US" noProof="0" smtClean="0"/>
              <a:t>October 18, 2017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694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426464"/>
            <a:ext cx="5239512" cy="4525963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+mj-lt"/>
              <a:buAutoNum type="arabicPeriod"/>
              <a:defRPr sz="1650"/>
            </a:lvl1pPr>
            <a:lvl2pPr marL="457200" indent="-228600">
              <a:buClr>
                <a:schemeClr val="accent1"/>
              </a:buClr>
              <a:buFont typeface="+mj-lt"/>
              <a:buAutoNum type="alphaUcPeriod"/>
              <a:defRPr sz="1650"/>
            </a:lvl2pPr>
            <a:lvl3pPr marL="685800" indent="-228600">
              <a:buClr>
                <a:schemeClr val="accent1"/>
              </a:buClr>
              <a:buFont typeface="+mj-lt"/>
              <a:buAutoNum type="arabicPeriod"/>
              <a:defRPr sz="1650"/>
            </a:lvl3pPr>
            <a:lvl4pPr marL="914400" indent="-228600">
              <a:buClr>
                <a:schemeClr val="accent1"/>
              </a:buClr>
              <a:buFont typeface="+mj-lt"/>
              <a:buAutoNum type="alphaLcPeriod"/>
              <a:defRPr sz="1650"/>
            </a:lvl4pPr>
            <a:lvl5pPr marL="1143000" indent="-228600">
              <a:buClr>
                <a:schemeClr val="accent1"/>
              </a:buClr>
              <a:buFont typeface="+mj-lt"/>
              <a:buAutoNum type="romanLcPeriod"/>
              <a:defRPr sz="16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368" y="1426464"/>
            <a:ext cx="5239512" cy="4525963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+mj-lt"/>
              <a:buAutoNum type="arabicPeriod"/>
              <a:defRPr sz="1650"/>
            </a:lvl1pPr>
            <a:lvl2pPr marL="457200" indent="-228600">
              <a:buClr>
                <a:schemeClr val="accent1"/>
              </a:buClr>
              <a:buFont typeface="+mj-lt"/>
              <a:buAutoNum type="alphaUcPeriod"/>
              <a:defRPr sz="1650"/>
            </a:lvl2pPr>
            <a:lvl3pPr marL="685800" indent="-228600">
              <a:buClr>
                <a:schemeClr val="accent1"/>
              </a:buClr>
              <a:buFont typeface="+mj-lt"/>
              <a:buAutoNum type="arabicPeriod"/>
              <a:defRPr sz="1650"/>
            </a:lvl3pPr>
            <a:lvl4pPr marL="914400" indent="-228600">
              <a:buClr>
                <a:schemeClr val="accent1"/>
              </a:buClr>
              <a:buFont typeface="+mj-lt"/>
              <a:buAutoNum type="alphaLcPeriod"/>
              <a:defRPr sz="1650"/>
            </a:lvl4pPr>
            <a:lvl5pPr marL="1143000" indent="-228600">
              <a:buClr>
                <a:schemeClr val="accent1"/>
              </a:buClr>
              <a:buFont typeface="+mj-lt"/>
              <a:buAutoNum type="romanLcPeriod"/>
              <a:defRPr sz="16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FFE0-12E6-4BF0-B9EB-6B798D3EF997}" type="datetime4">
              <a:rPr lang="en-US" noProof="0" smtClean="0"/>
              <a:t>October 18, 2017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539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/>
          </p:cNvSpPr>
          <p:nvPr userDrawn="1"/>
        </p:nvSpPr>
        <p:spPr bwMode="auto">
          <a:xfrm>
            <a:off x="568388" y="1473201"/>
            <a:ext cx="5856288" cy="4198365"/>
          </a:xfrm>
          <a:custGeom>
            <a:avLst/>
            <a:gdLst>
              <a:gd name="T0" fmla="*/ 424 w 1843"/>
              <a:gd name="T1" fmla="*/ 1324 h 1324"/>
              <a:gd name="T2" fmla="*/ 1419 w 1843"/>
              <a:gd name="T3" fmla="*/ 1324 h 1324"/>
              <a:gd name="T4" fmla="*/ 1843 w 1843"/>
              <a:gd name="T5" fmla="*/ 901 h 1324"/>
              <a:gd name="T6" fmla="*/ 1843 w 1843"/>
              <a:gd name="T7" fmla="*/ 424 h 1324"/>
              <a:gd name="T8" fmla="*/ 1419 w 1843"/>
              <a:gd name="T9" fmla="*/ 0 h 1324"/>
              <a:gd name="T10" fmla="*/ 111 w 1843"/>
              <a:gd name="T11" fmla="*/ 0 h 1324"/>
              <a:gd name="T12" fmla="*/ 0 w 1843"/>
              <a:gd name="T13" fmla="*/ 110 h 1324"/>
              <a:gd name="T14" fmla="*/ 0 w 1843"/>
              <a:gd name="T15" fmla="*/ 901 h 1324"/>
              <a:gd name="T16" fmla="*/ 424 w 1843"/>
              <a:gd name="T17" fmla="*/ 1324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3" h="1324">
                <a:moveTo>
                  <a:pt x="424" y="1324"/>
                </a:moveTo>
                <a:cubicBezTo>
                  <a:pt x="1419" y="1324"/>
                  <a:pt x="1419" y="1324"/>
                  <a:pt x="1419" y="1324"/>
                </a:cubicBezTo>
                <a:cubicBezTo>
                  <a:pt x="1653" y="1324"/>
                  <a:pt x="1843" y="1135"/>
                  <a:pt x="1843" y="901"/>
                </a:cubicBezTo>
                <a:cubicBezTo>
                  <a:pt x="1843" y="424"/>
                  <a:pt x="1843" y="424"/>
                  <a:pt x="1843" y="424"/>
                </a:cubicBezTo>
                <a:cubicBezTo>
                  <a:pt x="1843" y="189"/>
                  <a:pt x="1653" y="0"/>
                  <a:pt x="1419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50" y="0"/>
                  <a:pt x="0" y="49"/>
                  <a:pt x="0" y="110"/>
                </a:cubicBezTo>
                <a:cubicBezTo>
                  <a:pt x="0" y="901"/>
                  <a:pt x="0" y="901"/>
                  <a:pt x="0" y="901"/>
                </a:cubicBezTo>
                <a:cubicBezTo>
                  <a:pt x="0" y="1135"/>
                  <a:pt x="190" y="1324"/>
                  <a:pt x="424" y="1324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2" name="Freeform 11"/>
          <p:cNvSpPr>
            <a:spLocks/>
          </p:cNvSpPr>
          <p:nvPr userDrawn="1"/>
        </p:nvSpPr>
        <p:spPr bwMode="auto">
          <a:xfrm>
            <a:off x="7177215" y="574548"/>
            <a:ext cx="3418395" cy="2454402"/>
          </a:xfrm>
          <a:custGeom>
            <a:avLst/>
            <a:gdLst>
              <a:gd name="T0" fmla="*/ 248 w 1076"/>
              <a:gd name="T1" fmla="*/ 773 h 773"/>
              <a:gd name="T2" fmla="*/ 829 w 1076"/>
              <a:gd name="T3" fmla="*/ 773 h 773"/>
              <a:gd name="T4" fmla="*/ 1076 w 1076"/>
              <a:gd name="T5" fmla="*/ 526 h 773"/>
              <a:gd name="T6" fmla="*/ 1076 w 1076"/>
              <a:gd name="T7" fmla="*/ 247 h 773"/>
              <a:gd name="T8" fmla="*/ 829 w 1076"/>
              <a:gd name="T9" fmla="*/ 0 h 773"/>
              <a:gd name="T10" fmla="*/ 65 w 1076"/>
              <a:gd name="T11" fmla="*/ 0 h 773"/>
              <a:gd name="T12" fmla="*/ 0 w 1076"/>
              <a:gd name="T13" fmla="*/ 65 h 773"/>
              <a:gd name="T14" fmla="*/ 0 w 1076"/>
              <a:gd name="T15" fmla="*/ 526 h 773"/>
              <a:gd name="T16" fmla="*/ 248 w 1076"/>
              <a:gd name="T17" fmla="*/ 773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6" h="773">
                <a:moveTo>
                  <a:pt x="248" y="773"/>
                </a:moveTo>
                <a:cubicBezTo>
                  <a:pt x="829" y="773"/>
                  <a:pt x="829" y="773"/>
                  <a:pt x="829" y="773"/>
                </a:cubicBezTo>
                <a:cubicBezTo>
                  <a:pt x="965" y="773"/>
                  <a:pt x="1076" y="662"/>
                  <a:pt x="1076" y="526"/>
                </a:cubicBezTo>
                <a:cubicBezTo>
                  <a:pt x="1076" y="247"/>
                  <a:pt x="1076" y="247"/>
                  <a:pt x="1076" y="247"/>
                </a:cubicBezTo>
                <a:cubicBezTo>
                  <a:pt x="1076" y="111"/>
                  <a:pt x="965" y="0"/>
                  <a:pt x="82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62"/>
                  <a:pt x="111" y="773"/>
                  <a:pt x="248" y="77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6" name="Freeform 15"/>
          <p:cNvSpPr>
            <a:spLocks/>
          </p:cNvSpPr>
          <p:nvPr userDrawn="1"/>
        </p:nvSpPr>
        <p:spPr bwMode="auto">
          <a:xfrm>
            <a:off x="7177214" y="3172398"/>
            <a:ext cx="3810000" cy="2732340"/>
          </a:xfrm>
          <a:custGeom>
            <a:avLst/>
            <a:gdLst>
              <a:gd name="T0" fmla="*/ 276 w 1198"/>
              <a:gd name="T1" fmla="*/ 861 h 861"/>
              <a:gd name="T2" fmla="*/ 923 w 1198"/>
              <a:gd name="T3" fmla="*/ 861 h 861"/>
              <a:gd name="T4" fmla="*/ 1198 w 1198"/>
              <a:gd name="T5" fmla="*/ 585 h 861"/>
              <a:gd name="T6" fmla="*/ 1198 w 1198"/>
              <a:gd name="T7" fmla="*/ 275 h 861"/>
              <a:gd name="T8" fmla="*/ 923 w 1198"/>
              <a:gd name="T9" fmla="*/ 0 h 861"/>
              <a:gd name="T10" fmla="*/ 72 w 1198"/>
              <a:gd name="T11" fmla="*/ 0 h 861"/>
              <a:gd name="T12" fmla="*/ 0 w 1198"/>
              <a:gd name="T13" fmla="*/ 72 h 861"/>
              <a:gd name="T14" fmla="*/ 0 w 1198"/>
              <a:gd name="T15" fmla="*/ 585 h 861"/>
              <a:gd name="T16" fmla="*/ 276 w 1198"/>
              <a:gd name="T17" fmla="*/ 861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8" h="861">
                <a:moveTo>
                  <a:pt x="276" y="861"/>
                </a:moveTo>
                <a:cubicBezTo>
                  <a:pt x="923" y="861"/>
                  <a:pt x="923" y="861"/>
                  <a:pt x="923" y="861"/>
                </a:cubicBezTo>
                <a:cubicBezTo>
                  <a:pt x="1075" y="861"/>
                  <a:pt x="1198" y="737"/>
                  <a:pt x="1198" y="585"/>
                </a:cubicBezTo>
                <a:cubicBezTo>
                  <a:pt x="1198" y="275"/>
                  <a:pt x="1198" y="275"/>
                  <a:pt x="1198" y="275"/>
                </a:cubicBezTo>
                <a:cubicBezTo>
                  <a:pt x="1198" y="123"/>
                  <a:pt x="1075" y="0"/>
                  <a:pt x="923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585"/>
                  <a:pt x="0" y="585"/>
                  <a:pt x="0" y="585"/>
                </a:cubicBezTo>
                <a:cubicBezTo>
                  <a:pt x="0" y="737"/>
                  <a:pt x="124" y="861"/>
                  <a:pt x="276" y="861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150" y="228600"/>
            <a:ext cx="5237253" cy="1143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4272" y="1939925"/>
            <a:ext cx="4549140" cy="2556510"/>
          </a:xfrm>
        </p:spPr>
        <p:txBody>
          <a:bodyPr/>
          <a:lstStyle>
            <a:lvl1pPr marL="0" indent="0">
              <a:lnSpc>
                <a:spcPct val="87000"/>
              </a:lnSpc>
              <a:spcBef>
                <a:spcPts val="0"/>
              </a:spcBef>
              <a:buSzPct val="80000"/>
              <a:buFontTx/>
              <a:buNone/>
              <a:defRPr sz="4400"/>
            </a:lvl1pPr>
            <a:lvl2pPr marL="0" indent="0">
              <a:lnSpc>
                <a:spcPct val="91000"/>
              </a:lnSpc>
              <a:buFontTx/>
              <a:buNone/>
              <a:defRPr sz="1650"/>
            </a:lvl2pPr>
            <a:lvl3pPr marL="0" indent="0">
              <a:lnSpc>
                <a:spcPct val="97000"/>
              </a:lnSpc>
              <a:buFontTx/>
              <a:buNone/>
              <a:defRPr sz="1200"/>
            </a:lvl3pPr>
            <a:lvl4pPr marL="0" indent="0">
              <a:lnSpc>
                <a:spcPct val="97000"/>
              </a:lnSpc>
              <a:buFontTx/>
              <a:buNone/>
              <a:defRPr sz="1300"/>
            </a:lvl4pPr>
            <a:lvl5pPr marL="0" indent="0">
              <a:lnSpc>
                <a:spcPct val="97000"/>
              </a:lnSpc>
              <a:buFontTx/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9E45-6015-4D73-882B-C2166AD7E649}" type="datetime4">
              <a:rPr lang="en-US" noProof="0" smtClean="0"/>
              <a:t>October 18, 2017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7587932" y="3456051"/>
            <a:ext cx="3078480" cy="1696974"/>
          </a:xfrm>
        </p:spPr>
        <p:txBody>
          <a:bodyPr/>
          <a:lstStyle>
            <a:lvl1pPr marL="0" indent="0">
              <a:lnSpc>
                <a:spcPct val="91000"/>
              </a:lnSpc>
              <a:spcBef>
                <a:spcPts val="0"/>
              </a:spcBef>
              <a:buSzPct val="80000"/>
              <a:buFontTx/>
              <a:buNone/>
              <a:defRPr sz="1600"/>
            </a:lvl1pPr>
            <a:lvl2pPr marL="0" indent="0">
              <a:lnSpc>
                <a:spcPct val="97000"/>
              </a:lnSpc>
              <a:buFontTx/>
              <a:buNone/>
              <a:defRPr sz="1200"/>
            </a:lvl2pPr>
            <a:lvl3pPr marL="0" indent="0">
              <a:lnSpc>
                <a:spcPct val="97000"/>
              </a:lnSpc>
              <a:buFontTx/>
              <a:buNone/>
              <a:defRPr sz="1200"/>
            </a:lvl3pPr>
            <a:lvl4pPr marL="0" indent="0">
              <a:lnSpc>
                <a:spcPct val="97000"/>
              </a:lnSpc>
              <a:buFontTx/>
              <a:buNone/>
              <a:defRPr sz="1300"/>
            </a:lvl4pPr>
            <a:lvl5pPr marL="0" indent="0">
              <a:lnSpc>
                <a:spcPct val="97000"/>
              </a:lnSpc>
              <a:buFontTx/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6"/>
          </p:nvPr>
        </p:nvSpPr>
        <p:spPr>
          <a:xfrm>
            <a:off x="7543736" y="828802"/>
            <a:ext cx="2741676" cy="1507998"/>
          </a:xfrm>
        </p:spPr>
        <p:txBody>
          <a:bodyPr/>
          <a:lstStyle>
            <a:lvl1pPr marL="0" indent="0">
              <a:lnSpc>
                <a:spcPct val="91000"/>
              </a:lnSpc>
              <a:spcBef>
                <a:spcPts val="0"/>
              </a:spcBef>
              <a:buSzPct val="80000"/>
              <a:buFontTx/>
              <a:buNone/>
              <a:defRPr sz="1600"/>
            </a:lvl1pPr>
            <a:lvl2pPr marL="0" indent="0">
              <a:lnSpc>
                <a:spcPct val="97000"/>
              </a:lnSpc>
              <a:buFontTx/>
              <a:buNone/>
              <a:defRPr sz="1200"/>
            </a:lvl2pPr>
            <a:lvl3pPr marL="0" indent="0">
              <a:lnSpc>
                <a:spcPct val="97000"/>
              </a:lnSpc>
              <a:buFontTx/>
              <a:buNone/>
              <a:defRPr sz="1200"/>
            </a:lvl3pPr>
            <a:lvl4pPr marL="0" indent="0">
              <a:lnSpc>
                <a:spcPct val="97000"/>
              </a:lnSpc>
              <a:buFontTx/>
              <a:buNone/>
              <a:defRPr sz="1300"/>
            </a:lvl4pPr>
            <a:lvl5pPr marL="0" indent="0">
              <a:lnSpc>
                <a:spcPct val="97000"/>
              </a:lnSpc>
              <a:buFontTx/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60771" y="4587902"/>
            <a:ext cx="1280160" cy="365760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CA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9006014" y="2362200"/>
            <a:ext cx="1280160" cy="365760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CA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416034" y="5181600"/>
            <a:ext cx="1278890" cy="364236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CA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1205420" y="4538853"/>
            <a:ext cx="1459992" cy="871347"/>
          </a:xfrm>
        </p:spPr>
        <p:txBody>
          <a:bodyPr/>
          <a:lstStyle>
            <a:lvl1pPr marL="0" indent="0">
              <a:lnSpc>
                <a:spcPct val="91000"/>
              </a:lnSpc>
              <a:spcBef>
                <a:spcPts val="0"/>
              </a:spcBef>
              <a:buSzPct val="80000"/>
              <a:buFontTx/>
              <a:buNone/>
              <a:defRPr sz="1600"/>
            </a:lvl1pPr>
            <a:lvl2pPr marL="0" indent="0">
              <a:lnSpc>
                <a:spcPct val="97000"/>
              </a:lnSpc>
              <a:spcBef>
                <a:spcPts val="0"/>
              </a:spcBef>
              <a:buFontTx/>
              <a:buNone/>
              <a:defRPr sz="1200"/>
            </a:lvl2pPr>
            <a:lvl3pPr marL="0" indent="0">
              <a:lnSpc>
                <a:spcPct val="97000"/>
              </a:lnSpc>
              <a:spcBef>
                <a:spcPts val="0"/>
              </a:spcBef>
              <a:buFontTx/>
              <a:buNone/>
              <a:defRPr sz="1200"/>
            </a:lvl3pPr>
            <a:lvl4pPr marL="0" indent="0">
              <a:lnSpc>
                <a:spcPct val="97000"/>
              </a:lnSpc>
              <a:spcBef>
                <a:spcPts val="0"/>
              </a:spcBef>
              <a:buFontTx/>
              <a:buNone/>
              <a:defRPr sz="1300"/>
            </a:lvl4pPr>
            <a:lvl5pPr marL="0" indent="0">
              <a:lnSpc>
                <a:spcPct val="97000"/>
              </a:lnSpc>
              <a:spcBef>
                <a:spcPts val="0"/>
              </a:spcBef>
              <a:buFontTx/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Name, Title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7585646" y="5160264"/>
            <a:ext cx="1459992" cy="611886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buSzPct val="80000"/>
              <a:buFontTx/>
              <a:buNone/>
              <a:defRPr sz="1200"/>
            </a:lvl1pPr>
            <a:lvl2pPr marL="0" indent="0">
              <a:lnSpc>
                <a:spcPct val="97000"/>
              </a:lnSpc>
              <a:spcBef>
                <a:spcPts val="0"/>
              </a:spcBef>
              <a:buFontTx/>
              <a:buNone/>
              <a:defRPr sz="1200"/>
            </a:lvl2pPr>
            <a:lvl3pPr marL="0" indent="0">
              <a:lnSpc>
                <a:spcPct val="97000"/>
              </a:lnSpc>
              <a:spcBef>
                <a:spcPts val="0"/>
              </a:spcBef>
              <a:buFontTx/>
              <a:buNone/>
              <a:defRPr sz="1200"/>
            </a:lvl3pPr>
            <a:lvl4pPr marL="0" indent="0">
              <a:lnSpc>
                <a:spcPct val="97000"/>
              </a:lnSpc>
              <a:spcBef>
                <a:spcPts val="0"/>
              </a:spcBef>
              <a:buFontTx/>
              <a:buNone/>
              <a:defRPr sz="1300"/>
            </a:lvl4pPr>
            <a:lvl5pPr marL="0" indent="0">
              <a:lnSpc>
                <a:spcPct val="97000"/>
              </a:lnSpc>
              <a:spcBef>
                <a:spcPts val="0"/>
              </a:spcBef>
              <a:buFontTx/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Name, Title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7542212" y="2333625"/>
            <a:ext cx="1459992" cy="611886"/>
          </a:xfrm>
        </p:spPr>
        <p:txBody>
          <a:bodyPr/>
          <a:lstStyle>
            <a:lvl1pPr marL="0" indent="0">
              <a:lnSpc>
                <a:spcPct val="97000"/>
              </a:lnSpc>
              <a:spcBef>
                <a:spcPts val="0"/>
              </a:spcBef>
              <a:buSzPct val="80000"/>
              <a:buFontTx/>
              <a:buNone/>
              <a:defRPr sz="1200"/>
            </a:lvl1pPr>
            <a:lvl2pPr marL="0" indent="0">
              <a:lnSpc>
                <a:spcPct val="97000"/>
              </a:lnSpc>
              <a:spcBef>
                <a:spcPts val="0"/>
              </a:spcBef>
              <a:buFontTx/>
              <a:buNone/>
              <a:defRPr sz="1200"/>
            </a:lvl2pPr>
            <a:lvl3pPr marL="0" indent="0">
              <a:lnSpc>
                <a:spcPct val="97000"/>
              </a:lnSpc>
              <a:spcBef>
                <a:spcPts val="0"/>
              </a:spcBef>
              <a:buFontTx/>
              <a:buNone/>
              <a:defRPr sz="1200"/>
            </a:lvl3pPr>
            <a:lvl4pPr marL="0" indent="0">
              <a:lnSpc>
                <a:spcPct val="97000"/>
              </a:lnSpc>
              <a:spcBef>
                <a:spcPts val="0"/>
              </a:spcBef>
              <a:buFontTx/>
              <a:buNone/>
              <a:defRPr sz="1300"/>
            </a:lvl4pPr>
            <a:lvl5pPr marL="0" indent="0">
              <a:lnSpc>
                <a:spcPct val="97000"/>
              </a:lnSpc>
              <a:spcBef>
                <a:spcPts val="0"/>
              </a:spcBef>
              <a:buFontTx/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Name, Title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11" name="AutoShape 5"/>
          <p:cNvSpPr>
            <a:spLocks noChangeAspect="1" noChangeArrowheads="1" noTextEdit="1"/>
          </p:cNvSpPr>
          <p:nvPr userDrawn="1"/>
        </p:nvSpPr>
        <p:spPr bwMode="auto">
          <a:xfrm>
            <a:off x="2635250" y="942975"/>
            <a:ext cx="69183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084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lleted +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426464"/>
            <a:ext cx="5239512" cy="4525963"/>
          </a:xfrm>
        </p:spPr>
        <p:txBody>
          <a:bodyPr/>
          <a:lstStyle>
            <a:lvl1pPr marL="228600" indent="-228600">
              <a:buSzPct val="80000"/>
              <a:buFontTx/>
              <a:buBlip>
                <a:blip r:embed="rId2"/>
              </a:buBlip>
              <a:defRPr sz="1650"/>
            </a:lvl1pPr>
            <a:lvl2pPr marL="457200">
              <a:defRPr sz="1650"/>
            </a:lvl2pPr>
            <a:lvl3pPr marL="685800">
              <a:defRPr sz="1650"/>
            </a:lvl3pPr>
            <a:lvl4pPr marL="914400">
              <a:defRPr sz="1650"/>
            </a:lvl4pPr>
            <a:lvl5pPr marL="1143000">
              <a:defRPr sz="16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368" y="1426464"/>
            <a:ext cx="5239512" cy="4525963"/>
          </a:xfrm>
        </p:spPr>
        <p:txBody>
          <a:bodyPr/>
          <a:lstStyle>
            <a:lvl1pPr marL="0" indent="0">
              <a:lnSpc>
                <a:spcPts val="2700"/>
              </a:lnSpc>
              <a:buFontTx/>
              <a:buNone/>
              <a:defRPr sz="2700" b="1">
                <a:solidFill>
                  <a:schemeClr val="accent5"/>
                </a:solidFill>
                <a:latin typeface="+mj-lt"/>
              </a:defRPr>
            </a:lvl1pPr>
            <a:lvl2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1200" b="1">
                <a:solidFill>
                  <a:schemeClr val="accent5"/>
                </a:solidFill>
                <a:latin typeface="+mj-lt"/>
              </a:defRPr>
            </a:lvl2pPr>
            <a:lvl3pPr marL="228600">
              <a:defRPr sz="1650"/>
            </a:lvl3pPr>
            <a:lvl4pPr marL="457200">
              <a:defRPr sz="1650"/>
            </a:lvl4pPr>
            <a:lvl5pPr marL="685800">
              <a:defRPr sz="16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6312-95D1-4A36-9E0A-E4CCB930ED12}" type="datetime4">
              <a:rPr lang="en-US" noProof="0" smtClean="0"/>
              <a:t>October 18, 2017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898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umbered +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426464"/>
            <a:ext cx="5239512" cy="4525963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+mj-lt"/>
              <a:buAutoNum type="arabicPeriod"/>
              <a:defRPr sz="1650"/>
            </a:lvl1pPr>
            <a:lvl2pPr marL="457200" indent="-228600">
              <a:buClr>
                <a:schemeClr val="accent1"/>
              </a:buClr>
              <a:buFont typeface="+mj-lt"/>
              <a:buAutoNum type="alphaUcPeriod"/>
              <a:defRPr sz="1650"/>
            </a:lvl2pPr>
            <a:lvl3pPr marL="685800" indent="-228600">
              <a:buClr>
                <a:schemeClr val="accent1"/>
              </a:buClr>
              <a:buFont typeface="+mj-lt"/>
              <a:buAutoNum type="arabicPeriod"/>
              <a:defRPr sz="1650"/>
            </a:lvl3pPr>
            <a:lvl4pPr marL="914400" indent="-228600">
              <a:buClr>
                <a:schemeClr val="accent1"/>
              </a:buClr>
              <a:buFont typeface="+mj-lt"/>
              <a:buAutoNum type="alphaLcPeriod"/>
              <a:defRPr sz="1650"/>
            </a:lvl4pPr>
            <a:lvl5pPr marL="1143000" indent="-228600">
              <a:buClr>
                <a:schemeClr val="accent1"/>
              </a:buClr>
              <a:buFont typeface="+mj-lt"/>
              <a:buAutoNum type="romanLcPeriod"/>
              <a:defRPr sz="16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368" y="1426464"/>
            <a:ext cx="5239512" cy="4525963"/>
          </a:xfrm>
        </p:spPr>
        <p:txBody>
          <a:bodyPr/>
          <a:lstStyle>
            <a:lvl1pPr marL="0" indent="0">
              <a:lnSpc>
                <a:spcPts val="2700"/>
              </a:lnSpc>
              <a:buFontTx/>
              <a:buNone/>
              <a:defRPr sz="2700" b="1">
                <a:solidFill>
                  <a:schemeClr val="accent5"/>
                </a:solidFill>
                <a:latin typeface="+mj-lt"/>
              </a:defRPr>
            </a:lvl1pPr>
            <a:lvl2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1200" b="1">
                <a:solidFill>
                  <a:schemeClr val="accent5"/>
                </a:solidFill>
                <a:latin typeface="+mj-lt"/>
              </a:defRPr>
            </a:lvl2pPr>
            <a:lvl3pPr marL="228600">
              <a:defRPr sz="1650"/>
            </a:lvl3pPr>
            <a:lvl4pPr marL="457200">
              <a:defRPr sz="1650"/>
            </a:lvl4pPr>
            <a:lvl5pPr marL="685800">
              <a:defRPr sz="16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8CB5-C570-4C0E-A631-234042278F50}" type="datetime4">
              <a:rPr lang="en-US" noProof="0" smtClean="0"/>
              <a:t>October 18, 2017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606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150" y="228600"/>
            <a:ext cx="1103680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864" y="1426718"/>
            <a:ext cx="11036808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7891" y="6367019"/>
            <a:ext cx="192965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25" b="1">
                <a:solidFill>
                  <a:schemeClr val="bg2"/>
                </a:solidFill>
                <a:latin typeface="+mj-lt"/>
              </a:defRPr>
            </a:lvl1pPr>
          </a:lstStyle>
          <a:p>
            <a:fld id="{5BDB03CC-B2CD-464B-A7CB-3C2ECD1536C0}" type="datetime4">
              <a:rPr lang="en-US" smtClean="0"/>
              <a:pPr/>
              <a:t>October 18,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7550" y="6367019"/>
            <a:ext cx="67817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25" b="1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9150" y="6367019"/>
            <a:ext cx="4070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25" b="1" i="0">
                <a:solidFill>
                  <a:schemeClr val="bg2"/>
                </a:solidFill>
                <a:latin typeface="DIN Next LT Pro"/>
                <a:cs typeface="DIN Next LT Pro"/>
              </a:defRPr>
            </a:lvl1pPr>
          </a:lstStyle>
          <a:p>
            <a:fld id="{DD7F0461-29A6-4A0B-9740-5163864C53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73881" y="6488557"/>
            <a:ext cx="13716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900" spc="0" dirty="0" smtClean="0">
                <a:solidFill>
                  <a:schemeClr val="bg2"/>
                </a:solidFill>
                <a:latin typeface="+mj-lt"/>
              </a:rPr>
              <a:t>© Fidelis Cybersecurity</a:t>
            </a:r>
            <a:endParaRPr lang="en-CA" sz="900" spc="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770" y="6202778"/>
            <a:ext cx="319090" cy="41195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80580" y="6349746"/>
            <a:ext cx="10607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77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  <p:sldLayoutId id="2147483658" r:id="rId6"/>
    <p:sldLayoutId id="2147483665" r:id="rId7"/>
    <p:sldLayoutId id="2147483659" r:id="rId8"/>
    <p:sldLayoutId id="2147483660" r:id="rId9"/>
    <p:sldLayoutId id="2147483662" r:id="rId10"/>
    <p:sldLayoutId id="2147483661" r:id="rId11"/>
    <p:sldLayoutId id="2147483663" r:id="rId12"/>
    <p:sldLayoutId id="2147483664" r:id="rId13"/>
    <p:sldLayoutId id="2147483656" r:id="rId14"/>
    <p:sldLayoutId id="2147483654" r:id="rId15"/>
    <p:sldLayoutId id="2147483655" r:id="rId16"/>
    <p:sldLayoutId id="2147483667" r:id="rId17"/>
  </p:sldLayoutIdLst>
  <p:hf hdr="0" ftr="0" dt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4600" b="1" kern="1200" spc="-1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500"/>
        </a:spcBef>
        <a:buFontTx/>
        <a:buNone/>
        <a:defRPr sz="165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30188" algn="l" defTabSz="914400" rtl="0" eaLnBrk="1" latinLnBrk="0" hangingPunct="1">
        <a:lnSpc>
          <a:spcPct val="95000"/>
        </a:lnSpc>
        <a:spcBef>
          <a:spcPts val="1500"/>
        </a:spcBef>
        <a:buSzPct val="80000"/>
        <a:buFontTx/>
        <a:buBlip>
          <a:blip r:embed="rId20"/>
        </a:buBlip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95000"/>
        </a:lnSpc>
        <a:spcBef>
          <a:spcPts val="1500"/>
        </a:spcBef>
        <a:buSzPct val="80000"/>
        <a:buFontTx/>
        <a:buBlip>
          <a:blip r:embed="rId20"/>
        </a:buBlip>
        <a:defRPr sz="1650" kern="1200">
          <a:solidFill>
            <a:schemeClr val="tx2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95000"/>
        </a:lnSpc>
        <a:spcBef>
          <a:spcPts val="1500"/>
        </a:spcBef>
        <a:buSzPct val="80000"/>
        <a:buFontTx/>
        <a:buBlip>
          <a:blip r:embed="rId20"/>
        </a:buBlip>
        <a:defRPr sz="1650" kern="1200">
          <a:solidFill>
            <a:schemeClr val="tx2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95000"/>
        </a:lnSpc>
        <a:spcBef>
          <a:spcPts val="1500"/>
        </a:spcBef>
        <a:buSzPct val="80000"/>
        <a:buFontTx/>
        <a:buBlip>
          <a:blip r:embed="rId20"/>
        </a:buBlip>
        <a:defRPr sz="1650" kern="1200">
          <a:solidFill>
            <a:schemeClr val="tx2"/>
          </a:solidFill>
          <a:latin typeface="+mn-lt"/>
          <a:ea typeface="+mn-ea"/>
          <a:cs typeface="+mn-cs"/>
        </a:defRPr>
      </a:lvl5pPr>
      <a:lvl6pPr marL="1143000" indent="-228600" algn="l" defTabSz="914400" rtl="0" eaLnBrk="1" latinLnBrk="0" hangingPunct="1">
        <a:lnSpc>
          <a:spcPct val="95000"/>
        </a:lnSpc>
        <a:spcBef>
          <a:spcPts val="1500"/>
        </a:spcBef>
        <a:buSzPct val="80000"/>
        <a:buFontTx/>
        <a:buBlip>
          <a:blip r:embed="rId20"/>
        </a:buBlip>
        <a:defRPr sz="165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28600" algn="l" defTabSz="914400" rtl="0" eaLnBrk="1" latinLnBrk="0" hangingPunct="1">
        <a:lnSpc>
          <a:spcPct val="95000"/>
        </a:lnSpc>
        <a:spcBef>
          <a:spcPts val="1500"/>
        </a:spcBef>
        <a:buSzPct val="80000"/>
        <a:buFontTx/>
        <a:buBlip>
          <a:blip r:embed="rId20"/>
        </a:buBlip>
        <a:defRPr sz="1650" kern="1200">
          <a:solidFill>
            <a:schemeClr val="tx2"/>
          </a:solidFill>
          <a:latin typeface="+mn-lt"/>
          <a:ea typeface="+mn-ea"/>
          <a:cs typeface="+mn-cs"/>
        </a:defRPr>
      </a:lvl7pPr>
      <a:lvl8pPr marL="1600200" indent="-228600" algn="l" defTabSz="914400" rtl="0" eaLnBrk="1" latinLnBrk="0" hangingPunct="1">
        <a:lnSpc>
          <a:spcPct val="95000"/>
        </a:lnSpc>
        <a:spcBef>
          <a:spcPts val="1500"/>
        </a:spcBef>
        <a:buSzPct val="80000"/>
        <a:buFontTx/>
        <a:buBlip>
          <a:blip r:embed="rId20"/>
        </a:buBlip>
        <a:defRPr sz="1650" kern="1200">
          <a:solidFill>
            <a:schemeClr val="tx2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95000"/>
        </a:lnSpc>
        <a:spcBef>
          <a:spcPts val="1500"/>
        </a:spcBef>
        <a:buSzPct val="80000"/>
        <a:buFontTx/>
        <a:buBlip>
          <a:blip r:embed="rId20"/>
        </a:buBlip>
        <a:defRPr sz="16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fideliscyber/yald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irtgadgets.org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sint.bambenekconsulting.com/feed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69563" y="384175"/>
            <a:ext cx="10401649" cy="2206625"/>
          </a:xfrm>
        </p:spPr>
        <p:txBody>
          <a:bodyPr>
            <a:normAutofit/>
          </a:bodyPr>
          <a:lstStyle/>
          <a:p>
            <a:r>
              <a:rPr lang="en-CA" dirty="0" smtClean="0"/>
              <a:t>How I’ve Broken Every Threat </a:t>
            </a:r>
            <a:r>
              <a:rPr lang="en-CA" smtClean="0"/>
              <a:t>Intelligence Platform I’ve Ever Used (and settled on MISP)</a:t>
            </a:r>
            <a:endParaRPr lang="en-CA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9563" y="2286000"/>
            <a:ext cx="7480829" cy="2514600"/>
          </a:xfrm>
        </p:spPr>
        <p:txBody>
          <a:bodyPr/>
          <a:lstStyle/>
          <a:p>
            <a:r>
              <a:rPr lang="en-US" sz="2400" dirty="0" smtClean="0"/>
              <a:t>John Bambenek, Manager of Threat Systems</a:t>
            </a:r>
          </a:p>
          <a:p>
            <a:r>
              <a:rPr lang="en-US" sz="2400" dirty="0" smtClean="0"/>
              <a:t>Fidelis Cybersecurity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Hack.Lu</a:t>
            </a:r>
            <a:r>
              <a:rPr lang="en-US" sz="2400" smtClean="0"/>
              <a:t> 2017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25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 #2 - Malware </a:t>
            </a:r>
            <a:r>
              <a:rPr lang="en-US" dirty="0" err="1" smtClean="0"/>
              <a:t>Configs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Every malware has different configurable items.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Not every configuration item is necessarily valuable for intelligence purposes.  Some items may have default values.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Free-form text fields provide interesting data that may be useful for correlation.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err="1"/>
              <a:t>Mutex</a:t>
            </a:r>
            <a:r>
              <a:rPr lang="en-US" sz="2800" dirty="0"/>
              <a:t> can be useful for correlating binaries to the same actor.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338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DarkComet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en-US" sz="1400" b="1" dirty="0"/>
              <a:t>Key: </a:t>
            </a:r>
            <a:r>
              <a:rPr lang="en-US" sz="1400" b="1" dirty="0" err="1"/>
              <a:t>CampaignID</a:t>
            </a:r>
            <a:r>
              <a:rPr lang="en-US" sz="1400" b="1" dirty="0"/>
              <a:t>	 Value: Guest16</a:t>
            </a:r>
          </a:p>
          <a:p>
            <a:pPr>
              <a:lnSpc>
                <a:spcPct val="50000"/>
              </a:lnSpc>
            </a:pPr>
            <a:r>
              <a:rPr lang="en-US" sz="1400" b="1" dirty="0"/>
              <a:t>Key: Domains	 Value: 06059600929.ddns.net:1234</a:t>
            </a:r>
          </a:p>
          <a:p>
            <a:pPr>
              <a:lnSpc>
                <a:spcPct val="50000"/>
              </a:lnSpc>
            </a:pPr>
            <a:r>
              <a:rPr lang="en-US" sz="1400" b="1" dirty="0"/>
              <a:t>Key: </a:t>
            </a:r>
            <a:r>
              <a:rPr lang="en-US" sz="1400" b="1" dirty="0" err="1"/>
              <a:t>FTPHost</a:t>
            </a:r>
            <a:r>
              <a:rPr lang="en-US" sz="1400" b="1" dirty="0"/>
              <a:t>	 Value: </a:t>
            </a:r>
          </a:p>
          <a:p>
            <a:pPr>
              <a:lnSpc>
                <a:spcPct val="50000"/>
              </a:lnSpc>
            </a:pPr>
            <a:r>
              <a:rPr lang="en-US" sz="1400" b="1" dirty="0"/>
              <a:t>Key: </a:t>
            </a:r>
            <a:r>
              <a:rPr lang="en-US" sz="1400" b="1" dirty="0" err="1"/>
              <a:t>FTPKeyLogs</a:t>
            </a:r>
            <a:r>
              <a:rPr lang="en-US" sz="1400" b="1" dirty="0"/>
              <a:t>	 Value: </a:t>
            </a:r>
          </a:p>
          <a:p>
            <a:pPr>
              <a:lnSpc>
                <a:spcPct val="50000"/>
              </a:lnSpc>
            </a:pPr>
            <a:r>
              <a:rPr lang="en-US" sz="1400" b="1" dirty="0"/>
              <a:t>Key: </a:t>
            </a:r>
            <a:r>
              <a:rPr lang="en-US" sz="1400" b="1" dirty="0" err="1"/>
              <a:t>FTPPassword</a:t>
            </a:r>
            <a:r>
              <a:rPr lang="en-US" sz="1400" b="1" dirty="0"/>
              <a:t>	 Value: </a:t>
            </a:r>
          </a:p>
          <a:p>
            <a:pPr>
              <a:lnSpc>
                <a:spcPct val="50000"/>
              </a:lnSpc>
            </a:pPr>
            <a:r>
              <a:rPr lang="en-US" sz="1400" b="1" dirty="0"/>
              <a:t>Key: </a:t>
            </a:r>
            <a:r>
              <a:rPr lang="en-US" sz="1400" b="1" dirty="0" err="1"/>
              <a:t>FTPPort</a:t>
            </a:r>
            <a:r>
              <a:rPr lang="en-US" sz="1400" b="1" dirty="0"/>
              <a:t>	 Value: </a:t>
            </a:r>
          </a:p>
          <a:p>
            <a:pPr>
              <a:lnSpc>
                <a:spcPct val="50000"/>
              </a:lnSpc>
            </a:pPr>
            <a:r>
              <a:rPr lang="en-US" sz="1400" b="1" dirty="0"/>
              <a:t>Key: </a:t>
            </a:r>
            <a:r>
              <a:rPr lang="en-US" sz="1400" b="1" dirty="0" err="1"/>
              <a:t>FTPRoot</a:t>
            </a:r>
            <a:r>
              <a:rPr lang="en-US" sz="1400" b="1" dirty="0"/>
              <a:t>	 Value: </a:t>
            </a:r>
          </a:p>
          <a:p>
            <a:pPr>
              <a:lnSpc>
                <a:spcPct val="50000"/>
              </a:lnSpc>
            </a:pPr>
            <a:r>
              <a:rPr lang="en-US" sz="1400" b="1" dirty="0"/>
              <a:t>Key: </a:t>
            </a:r>
            <a:r>
              <a:rPr lang="en-US" sz="1400" b="1" dirty="0" err="1"/>
              <a:t>FTPSize</a:t>
            </a:r>
            <a:r>
              <a:rPr lang="en-US" sz="1400" b="1" dirty="0"/>
              <a:t>	 Value: </a:t>
            </a:r>
          </a:p>
          <a:p>
            <a:pPr>
              <a:lnSpc>
                <a:spcPct val="50000"/>
              </a:lnSpc>
            </a:pPr>
            <a:r>
              <a:rPr lang="en-US" sz="1400" b="1" dirty="0"/>
              <a:t>Key: </a:t>
            </a:r>
            <a:r>
              <a:rPr lang="en-US" sz="1400" b="1" dirty="0" err="1"/>
              <a:t>FTPUserName</a:t>
            </a:r>
            <a:r>
              <a:rPr lang="en-US" sz="1400" b="1" dirty="0"/>
              <a:t>	 Value: </a:t>
            </a:r>
          </a:p>
          <a:p>
            <a:pPr>
              <a:lnSpc>
                <a:spcPct val="50000"/>
              </a:lnSpc>
            </a:pPr>
            <a:r>
              <a:rPr lang="en-US" sz="1400" b="1" dirty="0"/>
              <a:t>Key: </a:t>
            </a:r>
            <a:r>
              <a:rPr lang="en-US" sz="1400" b="1" dirty="0" err="1"/>
              <a:t>FireWallBypass</a:t>
            </a:r>
            <a:r>
              <a:rPr lang="en-US" sz="1400" b="1" dirty="0"/>
              <a:t>	 Value: 0</a:t>
            </a:r>
          </a:p>
          <a:p>
            <a:pPr>
              <a:lnSpc>
                <a:spcPct val="50000"/>
              </a:lnSpc>
            </a:pPr>
            <a:r>
              <a:rPr lang="en-US" sz="1400" b="1" dirty="0"/>
              <a:t>Key: </a:t>
            </a:r>
            <a:r>
              <a:rPr lang="en-US" sz="1400" b="1" dirty="0" err="1"/>
              <a:t>Gencode</a:t>
            </a:r>
            <a:r>
              <a:rPr lang="en-US" sz="1400" b="1" dirty="0"/>
              <a:t>	 Value: 3yHVnheK6eDm</a:t>
            </a:r>
          </a:p>
          <a:p>
            <a:pPr>
              <a:lnSpc>
                <a:spcPct val="50000"/>
              </a:lnSpc>
            </a:pPr>
            <a:r>
              <a:rPr lang="en-US" sz="1400" b="1" dirty="0"/>
              <a:t>Key: </a:t>
            </a:r>
            <a:r>
              <a:rPr lang="en-US" sz="1400" b="1" dirty="0" err="1"/>
              <a:t>Mutex</a:t>
            </a:r>
            <a:r>
              <a:rPr lang="en-US" sz="1400" b="1" dirty="0"/>
              <a:t>	 Value: DC_MUTEX-W45NCJ6</a:t>
            </a:r>
          </a:p>
          <a:p>
            <a:pPr>
              <a:lnSpc>
                <a:spcPct val="50000"/>
              </a:lnSpc>
            </a:pPr>
            <a:r>
              <a:rPr lang="en-US" sz="1400" b="1" dirty="0"/>
              <a:t>Key: </a:t>
            </a:r>
            <a:r>
              <a:rPr lang="en-US" sz="1400" b="1" dirty="0" err="1"/>
              <a:t>OfflineKeylogger</a:t>
            </a:r>
            <a:r>
              <a:rPr lang="en-US" sz="1400" b="1" dirty="0"/>
              <a:t>	 Value: 1</a:t>
            </a:r>
          </a:p>
          <a:p>
            <a:pPr>
              <a:lnSpc>
                <a:spcPct val="50000"/>
              </a:lnSpc>
            </a:pPr>
            <a:r>
              <a:rPr lang="en-US" sz="1400" b="1" dirty="0"/>
              <a:t>Key: Password	 Value: </a:t>
            </a:r>
          </a:p>
          <a:p>
            <a:pPr>
              <a:lnSpc>
                <a:spcPct val="50000"/>
              </a:lnSpc>
            </a:pPr>
            <a:r>
              <a:rPr lang="en-US" sz="1400" b="1" dirty="0"/>
              <a:t>Key: Version	 Value: #KCMDDC51#</a:t>
            </a:r>
          </a:p>
          <a:p>
            <a:pPr>
              <a:lnSpc>
                <a:spcPct val="50000"/>
              </a:lnSpc>
            </a:pP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21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njRat</a:t>
            </a:r>
            <a:r>
              <a:rPr lang="en-US" dirty="0" smtClean="0"/>
              <a:t>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</a:rPr>
              <a:t>Key: Campaign ID	 Value: 1111111111111111111</a:t>
            </a:r>
          </a:p>
          <a:p>
            <a:r>
              <a:rPr lang="en-US" sz="1800" dirty="0">
                <a:solidFill>
                  <a:srgbClr val="000000"/>
                </a:solidFill>
              </a:rPr>
              <a:t>Key: Domain	 Value: apolo47.ddns.net</a:t>
            </a:r>
          </a:p>
          <a:p>
            <a:r>
              <a:rPr lang="en-US" sz="1800" dirty="0">
                <a:solidFill>
                  <a:srgbClr val="000000"/>
                </a:solidFill>
              </a:rPr>
              <a:t>Key: Install </a:t>
            </a:r>
            <a:r>
              <a:rPr lang="en-US" sz="1800" dirty="0" err="1">
                <a:solidFill>
                  <a:srgbClr val="000000"/>
                </a:solidFill>
              </a:rPr>
              <a:t>Dir</a:t>
            </a:r>
            <a:r>
              <a:rPr lang="en-US" sz="1800" dirty="0">
                <a:solidFill>
                  <a:srgbClr val="000000"/>
                </a:solidFill>
              </a:rPr>
              <a:t>	 Value: </a:t>
            </a:r>
            <a:r>
              <a:rPr lang="en-US" sz="1800" dirty="0" err="1">
                <a:solidFill>
                  <a:srgbClr val="000000"/>
                </a:solidFill>
              </a:rPr>
              <a:t>UserProfile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Key: Install Flag	 Value: False</a:t>
            </a:r>
          </a:p>
          <a:p>
            <a:r>
              <a:rPr lang="en-US" sz="1800" dirty="0">
                <a:solidFill>
                  <a:srgbClr val="000000"/>
                </a:solidFill>
              </a:rPr>
              <a:t>Key: Install Name	 Value: </a:t>
            </a:r>
            <a:r>
              <a:rPr lang="en-US" sz="1800" dirty="0" err="1">
                <a:solidFill>
                  <a:srgbClr val="000000"/>
                </a:solidFill>
              </a:rPr>
              <a:t>svchost.exe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Key: Network Separator	 Value: |'|'|</a:t>
            </a:r>
          </a:p>
          <a:p>
            <a:r>
              <a:rPr lang="en-US" sz="1800" dirty="0">
                <a:solidFill>
                  <a:srgbClr val="000000"/>
                </a:solidFill>
              </a:rPr>
              <a:t>Key: Port	 Value: 1177</a:t>
            </a:r>
          </a:p>
          <a:p>
            <a:r>
              <a:rPr lang="en-US" sz="1800" dirty="0">
                <a:solidFill>
                  <a:srgbClr val="000000"/>
                </a:solidFill>
              </a:rPr>
              <a:t>Key: Registry Value	 Value: 5d5e3c1b562e3a75dc95740a35744ad0</a:t>
            </a:r>
          </a:p>
          <a:p>
            <a:r>
              <a:rPr lang="en-US" sz="1800" dirty="0">
                <a:solidFill>
                  <a:srgbClr val="000000"/>
                </a:solidFill>
              </a:rPr>
              <a:t>Key: version	 Value: 0.6.4</a:t>
            </a:r>
            <a:endParaRPr lang="en-US" sz="1800" dirty="0">
              <a:solidFill>
                <a:srgbClr val="000000"/>
              </a:solidFill>
              <a:latin typeface="Hoefler Text"/>
              <a:ea typeface="Segoe UI" panose="020B0502040204020203" pitchFamily="34" charset="0"/>
              <a:cs typeface="Hoefler Tex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58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the fields…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708" y="1101099"/>
            <a:ext cx="8227411" cy="49627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ActivateKeylogger,ActiveXKey,ActiveXStartup,AddToRegistry,AntiKillProcess,BypassUAC</a:t>
            </a:r>
            <a:r>
              <a:rPr lang="en-US" dirty="0" smtClean="0"/>
              <a:t>,CONNECTION_TIME,</a:t>
            </a:r>
            <a:r>
              <a:rPr lang="en-US" dirty="0"/>
              <a:t>Campaign,ChangeCreationDate,ClearAccessControl,ClearZoneIdentifier,ConnectDelay,CustomRegKey,CustomRegName,CustomRegValue</a:t>
            </a:r>
            <a:r>
              <a:rPr lang="en-US" dirty="0" smtClean="0"/>
              <a:t>,DELAY_CONNECT,DELAY_INSTALL,</a:t>
            </a:r>
            <a:r>
              <a:rPr lang="en-US" dirty="0"/>
              <a:t>Date,DebugMsg,Domain,EnableDebugMode,EnableMessageBox,EncryptionKey,Error,ExeName,FTPDirectory,FTPHost,FTPInterval,FTPKeyLogs,FTPPassword,FTPPort,FTPRoot,FTPServer,FTPSize,FTPUser,FireWallBypass,FolderName,Gencode,GoogleChromePasswords,Group,HKCU,HKLM,HideFile,ID,INSTALL</a:t>
            </a:r>
            <a:r>
              <a:rPr lang="en-US" dirty="0" smtClean="0"/>
              <a:t>,INSTALL_TIME,</a:t>
            </a:r>
            <a:r>
              <a:rPr lang="en-US" dirty="0"/>
              <a:t>Injection,InstallDir,InstallDirectory,InstallFileName,InstallFlag,InstallFolder,InstallMessageBox,InstallMessageTitle,InstallName</a:t>
            </a:r>
            <a:r>
              <a:rPr lang="en-US" dirty="0" smtClean="0"/>
              <a:t>,JAR_EXTENSION,JAR_FOLDER,JAR_NAME,JAR_REGISTRY,JRE_FOLDER,KeyloggerBackspace</a:t>
            </a:r>
            <a:r>
              <a:rPr lang="en-US" dirty="0"/>
              <a:t>=</a:t>
            </a:r>
            <a:r>
              <a:rPr lang="en-US" dirty="0" smtClean="0"/>
              <a:t>Delete,</a:t>
            </a:r>
            <a:r>
              <a:rPr lang="en-US" dirty="0"/>
              <a:t>KeyloggerEnableFTP</a:t>
            </a:r>
            <a:r>
              <a:rPr lang="en-US" dirty="0" smtClean="0"/>
              <a:t>,KillAVG2012</a:t>
            </a:r>
            <a:r>
              <a:rPr lang="en-US" dirty="0"/>
              <a:t>-</a:t>
            </a:r>
            <a:r>
              <a:rPr lang="en-US" dirty="0" smtClean="0"/>
              <a:t>2013,</a:t>
            </a:r>
            <a:r>
              <a:rPr lang="en-US" dirty="0"/>
              <a:t>MPort,MeltFile,MessageBoxButton,MessageBoxIcon,MsgBoxText,MsgBoxTitle,Mutex,NICKNAME,NetworkSeparator,OS,OfflineKeylogger,Origin,P2PSpread</a:t>
            </a:r>
            <a:r>
              <a:rPr lang="en-US" dirty="0" smtClean="0"/>
              <a:t>,PLUGIN_EXTENSION,PLUGIN_FOLDER,</a:t>
            </a:r>
            <a:r>
              <a:rPr lang="en-US" dirty="0"/>
              <a:t>Password,Perms,Persistance,Port,PreventSystemSleep,PrimaryDNSServer,ProcessInjection</a:t>
            </a:r>
            <a:r>
              <a:rPr lang="en-US" dirty="0" smtClean="0"/>
              <a:t>,RECONNECTION_TIME,</a:t>
            </a:r>
            <a:r>
              <a:rPr lang="en-US" dirty="0"/>
              <a:t>REGKeyHKCU,REGKeyHKLM,RegistryValue,RequestElevation,RestartDelay,RetryInterval,RunOnStartup</a:t>
            </a:r>
            <a:r>
              <a:rPr lang="en-US" dirty="0" smtClean="0"/>
              <a:t>,SECURITY_TIMES,</a:t>
            </a:r>
            <a:r>
              <a:rPr lang="en-US" dirty="0"/>
              <a:t>ServerID,SetCriticalProcess,StartUpName,StartupPolicies,TI,TimeOut,USBSpread,UseCustomDNS,VBOX,VMWARE,Version</a:t>
            </a:r>
            <a:r>
              <a:rPr lang="en-US" dirty="0" smtClean="0"/>
              <a:t>,_raw,_time,</a:t>
            </a:r>
            <a:r>
              <a:rPr lang="en-US" dirty="0"/>
              <a:t>adaware,ahnlab,baidu,bull,clam,comodo</a:t>
            </a:r>
            <a:r>
              <a:rPr lang="en-US" dirty="0" smtClean="0"/>
              <a:t>,compile_date,date_hour,date_mday,date_minute,date_month,date_second,date_wday,date_year,date_zone,</a:t>
            </a:r>
            <a:r>
              <a:rPr lang="en-US" dirty="0"/>
              <a:t>escan,eventtype,fprot,fsecure,gdata,host,ikarus,immunet,imphash,index,k7,linecount,magic,malw,mc,mcshield,md5,nano,norman,norton,outpost,panda,product,proex,prohac,quickheal</a:t>
            </a:r>
            <a:r>
              <a:rPr lang="en-US" dirty="0" smtClean="0"/>
              <a:t>,rat_name,</a:t>
            </a:r>
            <a:r>
              <a:rPr lang="en-US" dirty="0"/>
              <a:t>resys</a:t>
            </a:r>
            <a:r>
              <a:rPr lang="en-US" dirty="0" smtClean="0"/>
              <a:t>,run_date,section_,section_</a:t>
            </a:r>
            <a:r>
              <a:rPr lang="en-US" dirty="0"/>
              <a:t>.</a:t>
            </a:r>
            <a:r>
              <a:rPr lang="en-US" dirty="0" smtClean="0"/>
              <a:t>BSS,section_</a:t>
            </a:r>
            <a:r>
              <a:rPr lang="en-US" dirty="0"/>
              <a:t>.</a:t>
            </a:r>
            <a:r>
              <a:rPr lang="en-US" dirty="0" smtClean="0"/>
              <a:t>DATA,section_</a:t>
            </a:r>
            <a:r>
              <a:rPr lang="en-US" dirty="0"/>
              <a:t>.</a:t>
            </a:r>
            <a:r>
              <a:rPr lang="en-US" dirty="0" smtClean="0"/>
              <a:t>IDATA,section_</a:t>
            </a:r>
            <a:r>
              <a:rPr lang="en-US" dirty="0"/>
              <a:t>.</a:t>
            </a:r>
            <a:r>
              <a:rPr lang="en-US" dirty="0" smtClean="0"/>
              <a:t>ITEXT,section_</a:t>
            </a:r>
            <a:r>
              <a:rPr lang="en-US" dirty="0"/>
              <a:t>.</a:t>
            </a:r>
            <a:r>
              <a:rPr lang="en-US" dirty="0" smtClean="0"/>
              <a:t>RDATA,section_</a:t>
            </a:r>
            <a:r>
              <a:rPr lang="en-US" dirty="0"/>
              <a:t>.</a:t>
            </a:r>
            <a:r>
              <a:rPr lang="en-US" dirty="0" smtClean="0"/>
              <a:t>RELOC,section_</a:t>
            </a:r>
            <a:r>
              <a:rPr lang="en-US" dirty="0"/>
              <a:t>.</a:t>
            </a:r>
            <a:r>
              <a:rPr lang="en-US" dirty="0" smtClean="0"/>
              <a:t>RSRC,section_</a:t>
            </a:r>
            <a:r>
              <a:rPr lang="en-US" dirty="0"/>
              <a:t>.</a:t>
            </a:r>
            <a:r>
              <a:rPr lang="en-US" dirty="0" smtClean="0"/>
              <a:t>TEXT,section_</a:t>
            </a:r>
            <a:r>
              <a:rPr lang="en-US" dirty="0"/>
              <a:t>.</a:t>
            </a:r>
            <a:r>
              <a:rPr lang="en-US" dirty="0" smtClean="0"/>
              <a:t>TLS,section_AKMBCZMH,section_BSS,section_CODE,section_DATA,section_ELTQHVWF,section_VDOJLYFM,section_YRKCHNMU,</a:t>
            </a:r>
            <a:r>
              <a:rPr lang="en-US" dirty="0"/>
              <a:t>sha1,sha256,source,sourcetype</a:t>
            </a:r>
            <a:r>
              <a:rPr lang="en-US" dirty="0" smtClean="0"/>
              <a:t>,splunk_server,splunk_server_group,</a:t>
            </a:r>
            <a:r>
              <a:rPr lang="en-US" dirty="0"/>
              <a:t>spybot,super,tag</a:t>
            </a:r>
            <a:r>
              <a:rPr lang="en-US" dirty="0" smtClean="0"/>
              <a:t>,tag</a:t>
            </a:r>
            <a:r>
              <a:rPr lang="en-US" dirty="0"/>
              <a:t>::</a:t>
            </a:r>
            <a:r>
              <a:rPr lang="en-US" dirty="0" smtClean="0"/>
              <a:t>eventtype,</a:t>
            </a:r>
            <a:r>
              <a:rPr lang="en-US" dirty="0"/>
              <a:t>taskmgr</a:t>
            </a:r>
            <a:r>
              <a:rPr lang="en-US" dirty="0" smtClean="0"/>
              <a:t>,times_submitted,</a:t>
            </a:r>
            <a:r>
              <a:rPr lang="en-US" dirty="0"/>
              <a:t>timestamp,trend,uac</a:t>
            </a:r>
            <a:r>
              <a:rPr lang="en-US" dirty="0" smtClean="0"/>
              <a:t>,unique_sources,</a:t>
            </a:r>
            <a:r>
              <a:rPr lang="en-US" dirty="0"/>
              <a:t>unthreat,vendor,vipre,windef,wire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 Fidelis </a:t>
            </a:r>
            <a:r>
              <a:rPr lang="en-US" dirty="0" err="1" smtClean="0"/>
              <a:t>Cybersecurity</a:t>
            </a:r>
            <a:r>
              <a:rPr lang="en-US" dirty="0" smtClean="0"/>
              <a:t>.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Dataset - </a:t>
            </a:r>
            <a:r>
              <a:rPr lang="en-US" dirty="0" err="1" smtClean="0"/>
              <a:t>Yalda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github.com/fideliscyber/yalda</a:t>
            </a:r>
            <a:endParaRPr lang="en-US" sz="3200" dirty="0" smtClean="0"/>
          </a:p>
          <a:p>
            <a:pPr marL="285750" indent="-285750">
              <a:buFont typeface="Arial" charset="0"/>
              <a:buChar char="•"/>
            </a:pPr>
            <a:endParaRPr lang="en-US" sz="3200" dirty="0"/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Process a statistically significant portion of global spam, extract interesting pieces out of and store the history.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Extracting </a:t>
            </a:r>
            <a:r>
              <a:rPr lang="en-US" sz="3200" dirty="0" err="1" smtClean="0"/>
              <a:t>IoCs</a:t>
            </a:r>
            <a:r>
              <a:rPr lang="en-US" sz="3200" dirty="0" smtClean="0"/>
              <a:t> is nice.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Would prefer to extract correlations and intelligence.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64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Threat Intel Level 1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There are generally only specific indicators we can action:</a:t>
            </a:r>
          </a:p>
          <a:p>
            <a:pPr marL="515938" lvl="1" indent="-285750">
              <a:buFont typeface="Arial" charset="0"/>
              <a:buChar char="•"/>
            </a:pPr>
            <a:r>
              <a:rPr lang="en-US" sz="3200" dirty="0" smtClean="0"/>
              <a:t>IPs, hostnames, domains, URLs, e-mails, hash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A few years ago, I focused on that and there’s a great product for that:</a:t>
            </a:r>
          </a:p>
          <a:p>
            <a:pPr marL="515938" lvl="1" indent="-285750">
              <a:buFont typeface="Arial" charset="0"/>
              <a:buChar char="•"/>
            </a:pPr>
            <a:r>
              <a:rPr lang="en-US" sz="3200" dirty="0" smtClean="0"/>
              <a:t>Collective Intelligence Framework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08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Intelligence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/>
              <a:t>Available at: </a:t>
            </a: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csirtgadgets.org</a:t>
            </a:r>
            <a:endParaRPr lang="en-US" sz="32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Take all of the various open feeds (and even those with some “easy” APIs) and put them all in one query-able ELK stack.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Focuses on the easy to operationalize indicators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91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38" y="1427162"/>
            <a:ext cx="8487969" cy="53049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1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38" y="1588294"/>
            <a:ext cx="8712200" cy="4203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119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DGA feeds into CIF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CIF can do IPs and Domains with a description, originally did those feeds explicitly to integrate with CIF.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If you do the resolution feeds, you ONLY have data for domains that resolved, NOT data for domains that resolved outside the window I check.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But what if you throw the entire raw list of malicious DGA domains in there?</a:t>
            </a:r>
          </a:p>
          <a:p>
            <a:pPr marL="515938" lvl="1" indent="-285750">
              <a:buFont typeface="Arial" charset="0"/>
              <a:buChar char="•"/>
            </a:pPr>
            <a:r>
              <a:rPr lang="en-US" sz="3200" dirty="0" err="1" smtClean="0"/>
              <a:t>Dga</a:t>
            </a:r>
            <a:r>
              <a:rPr lang="en-US" sz="3200" dirty="0" smtClean="0"/>
              <a:t>-feed is ~900,000 unique entries a day.</a:t>
            </a:r>
          </a:p>
          <a:p>
            <a:pPr marL="515938" lvl="1" indent="-285750">
              <a:buFont typeface="Arial" charset="0"/>
              <a:buChar char="•"/>
            </a:pPr>
            <a:r>
              <a:rPr lang="en-US" sz="3200" dirty="0" smtClean="0"/>
              <a:t>~10Million unique domains a year.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33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Manager of Threat Systems with Fidelis Cybersecurity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/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Handler with SANS Internet Storm Center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/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Part-Time Faculty at University of Illinois in CS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/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Provider of open-source intelligence feeds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/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Run several takedown oriented groups and surveil threats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1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Oops. I broke it.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1142999"/>
            <a:ext cx="6324600" cy="52192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95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thinks get really weird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62" y="1142999"/>
            <a:ext cx="7284870" cy="52240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06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Wild Correlation Problem Appears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CIF has an indicator focus, which means relating domains, IPs, and other </a:t>
            </a:r>
            <a:r>
              <a:rPr lang="en-US" sz="3200" dirty="0" err="1" smtClean="0"/>
              <a:t>config</a:t>
            </a:r>
            <a:r>
              <a:rPr lang="en-US" sz="3200" dirty="0" smtClean="0"/>
              <a:t> items back to a discrete binary is difficult.</a:t>
            </a:r>
          </a:p>
          <a:p>
            <a:pPr marL="515938" lvl="1" indent="-285750">
              <a:buFont typeface="Arial" charset="0"/>
              <a:buChar char="•"/>
            </a:pPr>
            <a:r>
              <a:rPr lang="en-US" sz="3200" dirty="0" smtClean="0"/>
              <a:t>A description field is not good enough.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Most TIPs focus on indicators</a:t>
            </a:r>
          </a:p>
          <a:p>
            <a:pPr marL="515938" lvl="1" indent="-285750">
              <a:buFont typeface="Arial" charset="0"/>
              <a:buChar char="•"/>
            </a:pPr>
            <a:r>
              <a:rPr lang="en-US" sz="3200" dirty="0" smtClean="0"/>
              <a:t>Most customers WANT indicators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Do I list all </a:t>
            </a:r>
            <a:r>
              <a:rPr lang="en-US" sz="3200" dirty="0" err="1" smtClean="0"/>
              <a:t>njRat</a:t>
            </a:r>
            <a:r>
              <a:rPr lang="en-US" sz="3200" dirty="0" smtClean="0"/>
              <a:t> </a:t>
            </a:r>
            <a:r>
              <a:rPr lang="en-US" sz="3200" dirty="0" err="1" smtClean="0"/>
              <a:t>configs</a:t>
            </a:r>
            <a:r>
              <a:rPr lang="en-US" sz="3200" dirty="0" smtClean="0"/>
              <a:t> in a bucket of </a:t>
            </a:r>
            <a:r>
              <a:rPr lang="en-US" sz="3200" dirty="0" err="1" smtClean="0"/>
              <a:t>njRat</a:t>
            </a:r>
            <a:r>
              <a:rPr lang="en-US" sz="3200" dirty="0" smtClean="0"/>
              <a:t> IPs?</a:t>
            </a:r>
          </a:p>
          <a:p>
            <a:pPr marL="515938" lvl="1" indent="-285750">
              <a:buFont typeface="Arial" charset="0"/>
              <a:buChar char="•"/>
            </a:pPr>
            <a:r>
              <a:rPr lang="en-US" sz="3200" dirty="0" smtClean="0"/>
              <a:t>“Fake” data problem?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75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What we originally were using.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Starts to map relationships between indicators.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Even has some enrichments</a:t>
            </a:r>
            <a:r>
              <a:rPr lang="is-IS" sz="3200" dirty="0" smtClean="0"/>
              <a:t>…</a:t>
            </a:r>
          </a:p>
          <a:p>
            <a:pPr marL="285750" indent="-285750">
              <a:buFont typeface="Arial" charset="0"/>
              <a:buChar char="•"/>
            </a:pPr>
            <a:r>
              <a:rPr lang="is-IS" sz="3200" dirty="0" smtClean="0"/>
              <a:t>Hasn’t changed much in a few years.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560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Suffers from same problem, an indicator focus.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24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1905000"/>
            <a:ext cx="9518255" cy="446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ThreatConnect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8" y="1895083"/>
            <a:ext cx="11036300" cy="35901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25</a:t>
            </a:fld>
            <a:endParaRPr 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569150" y="1371600"/>
            <a:ext cx="8268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Same problem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</a:t>
            </a:r>
            <a:r>
              <a:rPr lang="en-US" dirty="0" err="1" smtClean="0"/>
              <a:t>Configs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My malware </a:t>
            </a:r>
            <a:r>
              <a:rPr lang="en-US" sz="3200" dirty="0" err="1" smtClean="0"/>
              <a:t>config</a:t>
            </a:r>
            <a:r>
              <a:rPr lang="en-US" sz="3200" dirty="0" smtClean="0"/>
              <a:t> MISP (</a:t>
            </a:r>
            <a:r>
              <a:rPr lang="en-US" sz="3200" dirty="0" err="1" smtClean="0"/>
              <a:t>barncat</a:t>
            </a:r>
            <a:r>
              <a:rPr lang="en-US" sz="3200" dirty="0" smtClean="0"/>
              <a:t>) has 235k events with full malware </a:t>
            </a:r>
            <a:r>
              <a:rPr lang="en-US" sz="3200" dirty="0" err="1" smtClean="0"/>
              <a:t>configs</a:t>
            </a:r>
            <a:r>
              <a:rPr lang="en-US" sz="3200" dirty="0" smtClean="0"/>
              <a:t>. I have 150k more I can put in soon.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Imagine 400,000 pulses in OTX or </a:t>
            </a:r>
            <a:r>
              <a:rPr lang="en-US" sz="3200" dirty="0" err="1" smtClean="0"/>
              <a:t>ThreatConnect</a:t>
            </a:r>
            <a:r>
              <a:rPr lang="en-US" sz="3200" dirty="0" smtClean="0"/>
              <a:t>, it’d be unusable.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/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(to be fair, I’m working with everyone I can to help make their stuff better)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94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why don’t you use STIX/TAXII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Pro: XML lets you describe events in great detail however you want. (STIX 2.0 at least uses a modern format like JSON)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/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Con: XML lets you describe events in great detail however you want.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/>
          </a:p>
          <a:p>
            <a:pPr marL="457200" indent="-457200">
              <a:buFont typeface="Arial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39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why I don’t use STIX/TAXII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77" y="1524000"/>
            <a:ext cx="6971157" cy="4343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05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Discovered I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Something more abstract than indicators as the organizing principle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Ability for external enrichment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Ability to do at least coarse-grained information sharing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Context of why I’m seeing this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Most of all... </a:t>
            </a:r>
            <a:r>
              <a:rPr lang="en-US" sz="3200" i="1" dirty="0"/>
              <a:t>Some visibility into relationship of </a:t>
            </a:r>
            <a:r>
              <a:rPr lang="en-US" sz="3200" i="1" dirty="0" smtClean="0"/>
              <a:t>indicators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Looking at events instead of solitary indicators.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71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Illustrated (from </a:t>
            </a:r>
            <a:r>
              <a:rPr lang="en-US" dirty="0" err="1" smtClean="0"/>
              <a:t>Virustotal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8" y="1939919"/>
            <a:ext cx="11036300" cy="3500449"/>
          </a:xfrm>
        </p:spPr>
      </p:pic>
    </p:spTree>
    <p:extLst>
      <p:ext uri="{BB962C8B-B14F-4D97-AF65-F5344CB8AC3E}">
        <p14:creationId xmlns:p14="http://schemas.microsoft.com/office/powerpoint/2010/main" val="6169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Misp</a:t>
            </a:r>
            <a:r>
              <a:rPr lang="en-US" dirty="0" smtClean="0"/>
              <a:t> Event #1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50" y="1142999"/>
            <a:ext cx="8649462" cy="516242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40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Misp</a:t>
            </a:r>
            <a:r>
              <a:rPr lang="en-US" dirty="0" smtClean="0"/>
              <a:t> Event #2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" y="1543844"/>
            <a:ext cx="10363200" cy="4292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2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Misp</a:t>
            </a:r>
            <a:r>
              <a:rPr lang="en-US" dirty="0" smtClean="0"/>
              <a:t> Event #2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04" y="1427163"/>
            <a:ext cx="8205667" cy="45259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32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47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Matters?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In the wake of the recent election-related hacking events in the US, DHS released indicators (Grizzly Steppe).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From Robert Lee - “</a:t>
            </a:r>
            <a:r>
              <a:rPr lang="en-US" sz="3200" dirty="0"/>
              <a:t>All but the two hashes released that state they belong to the </a:t>
            </a:r>
            <a:r>
              <a:rPr lang="en-US" sz="3200" dirty="0" err="1"/>
              <a:t>OnionDuke</a:t>
            </a:r>
            <a:r>
              <a:rPr lang="en-US" sz="3200" dirty="0"/>
              <a:t> family do not contain the appropriate context for defenders to leverage them</a:t>
            </a:r>
            <a:r>
              <a:rPr lang="en-US" sz="3200" dirty="0" smtClean="0"/>
              <a:t>.”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Included tor exit nodes, commodity criminality incidental to the breaches.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That’s ok until things like this happen</a:t>
            </a:r>
            <a:r>
              <a:rPr lang="is-IS" sz="3200" dirty="0" smtClean="0"/>
              <a:t>…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33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5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Matters?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12" y="1427163"/>
            <a:ext cx="5798051" cy="45259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34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3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Examining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We like talking about classes of data (particularly in machine learning)</a:t>
            </a:r>
          </a:p>
          <a:p>
            <a:pPr marL="515938" lvl="1" indent="-285750">
              <a:buFont typeface="Arial" charset="0"/>
              <a:buChar char="•"/>
            </a:pPr>
            <a:r>
              <a:rPr lang="en-US" sz="3200" dirty="0" smtClean="0"/>
              <a:t>i.e. IP reputation, domains (RPZ), hashes, </a:t>
            </a:r>
            <a:r>
              <a:rPr lang="en-US" sz="3200" dirty="0" err="1" smtClean="0"/>
              <a:t>etc</a:t>
            </a:r>
            <a:endParaRPr lang="en-US" sz="32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Attacks cover lots of classes of data that relate with each other. (domains relate to IPs, relate to C2s in malware </a:t>
            </a:r>
            <a:r>
              <a:rPr lang="en-US" sz="3200" dirty="0" err="1" smtClean="0"/>
              <a:t>configs</a:t>
            </a:r>
            <a:r>
              <a:rPr lang="en-US" sz="3200" dirty="0" smtClean="0"/>
              <a:t>, relate to host-based behaviors, </a:t>
            </a:r>
            <a:r>
              <a:rPr lang="en-US" sz="3200" dirty="0" err="1" smtClean="0"/>
              <a:t>etc</a:t>
            </a:r>
            <a:r>
              <a:rPr lang="en-US" sz="32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If we’re going to do real machine learning, it needs to be on overall behaviors, not single classes of data.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35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65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150" y="0"/>
            <a:ext cx="11036808" cy="1143000"/>
          </a:xfrm>
        </p:spPr>
        <p:txBody>
          <a:bodyPr/>
          <a:lstStyle/>
          <a:p>
            <a:r>
              <a:rPr lang="en-US" dirty="0" smtClean="0"/>
              <a:t>Cybercrime ecosystem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688587" y="4589814"/>
          <a:ext cx="8407848" cy="375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07848"/>
              </a:tblGrid>
              <a:tr h="3756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36</a:t>
            </a:fld>
            <a:endParaRPr lang="en-US" noProof="0" dirty="0"/>
          </a:p>
        </p:txBody>
      </p:sp>
      <p:pic>
        <p:nvPicPr>
          <p:cNvPr id="1025" name="image01.png" descr="Malware Overview Banking Troja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702117"/>
            <a:ext cx="8821738" cy="611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2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Cybercrime</a:t>
            </a:r>
            <a:r>
              <a:rPr lang="en-US" dirty="0" smtClean="0"/>
              <a:t> </a:t>
            </a:r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Malware writers/operators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EK operators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Exploit writers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Traffic generators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Selling of compromised websites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“Marketplace” operators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The ecosystem behind malware (i.e. mules, carders,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Bitcoin washing services </a:t>
            </a:r>
            <a:r>
              <a:rPr lang="en-US" sz="2800" dirty="0" smtClean="0">
                <a:sym typeface="Wingdings"/>
              </a:rPr>
              <a:t> 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37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07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With these raw datasets that now are marked as related to specific attacks, can start to do the work of attributing actors.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/>
              <a:t>Find a way to get this data in a place where it is protecting consumers on home networks</a:t>
            </a:r>
            <a:r>
              <a:rPr lang="en-US" sz="32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Internally, we are building a Hive-Cortex-</a:t>
            </a:r>
            <a:r>
              <a:rPr lang="en-US" sz="3200" dirty="0" err="1" smtClean="0"/>
              <a:t>Misp</a:t>
            </a:r>
            <a:r>
              <a:rPr lang="en-US" sz="3200" dirty="0" smtClean="0"/>
              <a:t> system as our central repository, sharing, and enrichment system for “general” intelligence.</a:t>
            </a:r>
            <a:endParaRPr lang="en-US" sz="3200" dirty="0"/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Political assassin anecdote.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38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4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Shameless Plug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/>
              <a:t>I run a charity raising funds to build schools in rural </a:t>
            </a:r>
            <a:r>
              <a:rPr lang="en-US" sz="3200" dirty="0" smtClean="0"/>
              <a:t>Tanzania and to send medical supplies to rural Côte d’Ivoire, please </a:t>
            </a:r>
            <a:r>
              <a:rPr lang="en-US" sz="3200" dirty="0"/>
              <a:t>donate </a:t>
            </a:r>
            <a:r>
              <a:rPr lang="en-US" sz="3200" dirty="0">
                <a:sym typeface="Wingdings"/>
              </a:rPr>
              <a:t> </a:t>
            </a:r>
            <a:endParaRPr lang="en-US" sz="3200" dirty="0" smtClean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endParaRPr lang="en-US" sz="3200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sym typeface="Wingdings"/>
              </a:rPr>
              <a:t>http</a:t>
            </a:r>
            <a:r>
              <a:rPr lang="en-US" sz="3200" dirty="0">
                <a:sym typeface="Wingdings"/>
              </a:rPr>
              <a:t>://</a:t>
            </a:r>
            <a:r>
              <a:rPr lang="en-US" sz="3200" dirty="0" err="1">
                <a:sym typeface="Wingdings"/>
              </a:rPr>
              <a:t>thetumainifoundation.org</a:t>
            </a:r>
            <a:r>
              <a:rPr lang="en-US" sz="3200" dirty="0">
                <a:sym typeface="Wingdings"/>
              </a:rPr>
              <a:t>/</a:t>
            </a:r>
            <a:endParaRPr lang="en-US" sz="3200" dirty="0"/>
          </a:p>
          <a:p>
            <a:pPr marL="285750" indent="-285750">
              <a:buFont typeface="Arial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39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83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2575" indent="-252413">
              <a:buFont typeface="Wingdings" panose="05000000000000000000" pitchFamily="2" charset="2"/>
              <a:buChar char="§"/>
            </a:pPr>
            <a:r>
              <a:rPr lang="en-US" sz="3200" dirty="0" smtClean="0">
                <a:cs typeface="Hoefler Text"/>
              </a:rPr>
              <a:t>There is a much smaller set of actual malware tools, many are used by multiple people.</a:t>
            </a:r>
          </a:p>
          <a:p>
            <a:pPr marL="282575" indent="-252413">
              <a:buFont typeface="Wingdings" panose="05000000000000000000" pitchFamily="2" charset="2"/>
              <a:buChar char="§"/>
            </a:pPr>
            <a:endParaRPr lang="en-US" sz="3200" dirty="0">
              <a:cs typeface="Hoefler Text"/>
            </a:endParaRPr>
          </a:p>
          <a:p>
            <a:pPr marL="282575" indent="-252413">
              <a:buFont typeface="Wingdings" panose="05000000000000000000" pitchFamily="2" charset="2"/>
              <a:buChar char="§"/>
            </a:pPr>
            <a:r>
              <a:rPr lang="en-US" sz="3200" dirty="0" smtClean="0">
                <a:cs typeface="Hoefler Text"/>
              </a:rPr>
              <a:t>Problem: How to disambiguate the actual malware operator from the tool being used generally?</a:t>
            </a:r>
          </a:p>
          <a:p>
            <a:pPr marL="282575" indent="-252413">
              <a:buFont typeface="Wingdings" panose="05000000000000000000" pitchFamily="2" charset="2"/>
              <a:buChar char="§"/>
            </a:pPr>
            <a:endParaRPr lang="en-US" sz="3200" dirty="0">
              <a:cs typeface="Hoefler Text"/>
            </a:endParaRPr>
          </a:p>
          <a:p>
            <a:pPr marL="282575" indent="-252413">
              <a:buFont typeface="Wingdings" panose="05000000000000000000" pitchFamily="2" charset="2"/>
              <a:buChar char="§"/>
            </a:pPr>
            <a:r>
              <a:rPr lang="en-US" sz="3200" dirty="0" smtClean="0">
                <a:cs typeface="Hoefler Text"/>
              </a:rPr>
              <a:t>How to manage large data sets to correlate behavior over time?</a:t>
            </a:r>
            <a:endParaRPr lang="en-US" sz="3200" dirty="0">
              <a:cs typeface="Hoefler Text"/>
            </a:endParaRPr>
          </a:p>
          <a:p>
            <a:pPr marL="282575" indent="-252413">
              <a:buFont typeface="Wingdings" panose="05000000000000000000" pitchFamily="2" charset="2"/>
              <a:buChar char="§"/>
            </a:pPr>
            <a:endParaRPr lang="en-US" sz="3200" dirty="0">
              <a:cs typeface="Hoefler Text"/>
            </a:endParaRP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47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64991" y="463550"/>
            <a:ext cx="9644221" cy="1470025"/>
          </a:xfrm>
        </p:spPr>
        <p:txBody>
          <a:bodyPr/>
          <a:lstStyle/>
          <a:p>
            <a:r>
              <a:rPr lang="en-US" dirty="0" smtClean="0"/>
              <a:t>Questions &amp; Thank You!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4991" y="1600200"/>
            <a:ext cx="100252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John Bambenek / </a:t>
            </a:r>
            <a:r>
              <a:rPr lang="en-US" sz="2800" b="1" dirty="0" err="1" smtClean="0">
                <a:solidFill>
                  <a:schemeClr val="bg1"/>
                </a:solidFill>
              </a:rPr>
              <a:t>john.bambenek@fidelissecurity.com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For access to our malware </a:t>
            </a:r>
            <a:r>
              <a:rPr lang="en-US" sz="2800" b="1" dirty="0" err="1" smtClean="0">
                <a:solidFill>
                  <a:schemeClr val="bg1"/>
                </a:solidFill>
              </a:rPr>
              <a:t>config</a:t>
            </a:r>
            <a:r>
              <a:rPr lang="en-US" sz="2800" b="1" dirty="0">
                <a:solidFill>
                  <a:schemeClr val="bg1"/>
                </a:solidFill>
              </a:rPr>
              <a:t> MISP instance, https://</a:t>
            </a:r>
            <a:r>
              <a:rPr lang="en-US" sz="2800" b="1" dirty="0" err="1" smtClean="0">
                <a:solidFill>
                  <a:schemeClr val="bg1"/>
                </a:solidFill>
              </a:rPr>
              <a:t>www.fidelissecurity.com</a:t>
            </a:r>
            <a:r>
              <a:rPr lang="en-US" sz="2800" b="1" dirty="0" smtClean="0">
                <a:solidFill>
                  <a:schemeClr val="bg1"/>
                </a:solidFill>
              </a:rPr>
              <a:t>/resources/fidelis-</a:t>
            </a:r>
            <a:r>
              <a:rPr lang="en-US" sz="2800" b="1" dirty="0" err="1" smtClean="0">
                <a:solidFill>
                  <a:schemeClr val="bg1"/>
                </a:solidFill>
              </a:rPr>
              <a:t>barncat</a:t>
            </a:r>
            <a:r>
              <a:rPr lang="en-US" sz="2800" b="1" dirty="0" smtClean="0">
                <a:solidFill>
                  <a:schemeClr val="bg1"/>
                </a:solidFill>
              </a:rPr>
              <a:t> or give me a business card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For DGA feeds, just go to http://</a:t>
            </a:r>
            <a:r>
              <a:rPr lang="en-US" sz="2800" b="1" dirty="0" err="1" smtClean="0">
                <a:solidFill>
                  <a:schemeClr val="bg1"/>
                </a:solidFill>
              </a:rPr>
              <a:t>osint.bambenekconsulting.com</a:t>
            </a:r>
            <a:r>
              <a:rPr lang="en-US" sz="2800" b="1" dirty="0" smtClean="0">
                <a:solidFill>
                  <a:schemeClr val="bg1"/>
                </a:solidFill>
              </a:rPr>
              <a:t>/feeds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smtClean="0"/>
              <a:t>Set #1 </a:t>
            </a:r>
            <a:r>
              <a:rPr lang="en-US" dirty="0" smtClean="0"/>
              <a:t>- DGAs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/>
              <a:t>Lots of surveillance possibilities. DNS must resolve.</a:t>
            </a:r>
          </a:p>
          <a:p>
            <a:pPr marL="515938" lvl="1" indent="-285750">
              <a:buFont typeface="Arial" charset="0"/>
              <a:buChar char="•"/>
            </a:pPr>
            <a:r>
              <a:rPr lang="en-US" sz="3200" dirty="0"/>
              <a:t>Still can play games, for instance, </a:t>
            </a:r>
            <a:r>
              <a:rPr lang="en-US" sz="3200" dirty="0" err="1"/>
              <a:t>necurs</a:t>
            </a:r>
            <a:r>
              <a:rPr lang="en-US" sz="3200" dirty="0"/>
              <a:t>.</a:t>
            </a:r>
          </a:p>
          <a:p>
            <a:pPr marL="515938" lvl="1" indent="-285750">
              <a:buFont typeface="Arial" charset="0"/>
              <a:buChar char="•"/>
            </a:pPr>
            <a:r>
              <a:rPr lang="en-US" sz="3200" dirty="0" smtClean="0"/>
              <a:t>Lots </a:t>
            </a:r>
            <a:r>
              <a:rPr lang="en-US" sz="3200" dirty="0"/>
              <a:t>of intelligence possibilities.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/>
              <a:t>Often adversary will put SOMETHING in WHOIS info instead of privacy protect.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/>
              <a:t>Can provide an accelerant to investigations.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/>
              <a:t>If you know the algorithm and it doesn’t change, can flip new C2s to LE almost as soon as they appear.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/>
              <a:t>Can do bulk takedowns.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60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 #1 - DGAs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15912" indent="-285750">
              <a:buFont typeface="Arial" charset="0"/>
              <a:buChar char="•"/>
            </a:pPr>
            <a:r>
              <a:rPr lang="en-US" sz="3200" dirty="0"/>
              <a:t>Pre-generate all domains 2 days before to 3 days in future</a:t>
            </a:r>
            <a:r>
              <a:rPr lang="en-US" sz="3200" dirty="0" smtClean="0"/>
              <a:t>.</a:t>
            </a:r>
            <a:endParaRPr lang="en-US" sz="3200" dirty="0"/>
          </a:p>
          <a:p>
            <a:pPr marL="315912" indent="-285750">
              <a:buFont typeface="Arial" charset="0"/>
              <a:buChar char="•"/>
            </a:pPr>
            <a:r>
              <a:rPr lang="en-US" sz="3200" dirty="0"/>
              <a:t>Pipe all those domains into </a:t>
            </a:r>
            <a:r>
              <a:rPr lang="en-US" sz="3200" dirty="0" err="1"/>
              <a:t>adnshost</a:t>
            </a:r>
            <a:r>
              <a:rPr lang="en-US" sz="3200" dirty="0"/>
              <a:t> using parallel to limit the number of lines.</a:t>
            </a:r>
          </a:p>
          <a:p>
            <a:pPr marL="315912" indent="-285750">
              <a:buFont typeface="Arial" charset="0"/>
              <a:buChar char="•"/>
            </a:pPr>
            <a:r>
              <a:rPr lang="en-US" sz="3200" dirty="0" smtClean="0"/>
              <a:t>Able </a:t>
            </a:r>
            <a:r>
              <a:rPr lang="en-US" sz="3200" dirty="0"/>
              <a:t>to process over 900,000 domains inside 15 </a:t>
            </a:r>
            <a:r>
              <a:rPr lang="en-US" sz="3200" dirty="0" smtClean="0"/>
              <a:t>minutes.</a:t>
            </a:r>
            <a:endParaRPr lang="en-US" sz="3200" dirty="0"/>
          </a:p>
          <a:p>
            <a:pPr marL="285750" indent="-285750">
              <a:buFont typeface="Arial" charset="0"/>
              <a:buChar char="•"/>
            </a:pPr>
            <a:r>
              <a:rPr lang="en-US" sz="3200" i="1" dirty="0"/>
              <a:t>parallel -j4 --max-lines=3500 --pipe </a:t>
            </a:r>
            <a:r>
              <a:rPr lang="en-US" sz="3200" i="1" dirty="0" err="1"/>
              <a:t>adnshost</a:t>
            </a:r>
            <a:r>
              <a:rPr lang="en-US" sz="3200" i="1" dirty="0"/>
              <a:t> -a -f &lt; $list-of-domains | </a:t>
            </a:r>
            <a:r>
              <a:rPr lang="en-US" sz="3200" i="1" dirty="0" err="1"/>
              <a:t>fgrep</a:t>
            </a:r>
            <a:r>
              <a:rPr lang="en-US" sz="3200" i="1" dirty="0"/>
              <a:t> -v </a:t>
            </a:r>
            <a:r>
              <a:rPr lang="en-US" sz="3200" i="1" dirty="0" err="1"/>
              <a:t>nxdomain</a:t>
            </a:r>
            <a:r>
              <a:rPr lang="en-US" sz="3200" i="1" dirty="0"/>
              <a:t>  &gt;&gt; $</a:t>
            </a:r>
            <a:r>
              <a:rPr lang="en-US" sz="3200" i="1" dirty="0" err="1" smtClean="0"/>
              <a:t>outputfile</a:t>
            </a:r>
            <a:endParaRPr lang="en-US" sz="3200" i="1" dirty="0"/>
          </a:p>
          <a:p>
            <a:pPr marL="285750" indent="-285750">
              <a:buFont typeface="Arial" charset="0"/>
              <a:buChar char="•"/>
            </a:pPr>
            <a:r>
              <a:rPr lang="en-US" sz="3200" dirty="0"/>
              <a:t>Sits behind a </a:t>
            </a:r>
            <a:r>
              <a:rPr lang="en-US" sz="3200" dirty="0" err="1"/>
              <a:t>Farsight</a:t>
            </a:r>
            <a:r>
              <a:rPr lang="en-US" sz="3200" dirty="0"/>
              <a:t> Passive DNS sensor, so they get access to the data behind these resolutions.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80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 #1 - DGAs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04" y="1426718"/>
            <a:ext cx="11036808" cy="4525963"/>
          </a:xfrm>
        </p:spPr>
        <p:txBody>
          <a:bodyPr>
            <a:noAutofit/>
          </a:bodyPr>
          <a:lstStyle/>
          <a:p>
            <a:r>
              <a:rPr lang="en-US" sz="2400" dirty="0"/>
              <a:t>All this is published to </a:t>
            </a:r>
            <a:r>
              <a:rPr lang="en-US" sz="2400" dirty="0">
                <a:hlinkClick r:id="rId2"/>
              </a:rPr>
              <a:t>http://osint.bambenekconsulting.com/feeds</a:t>
            </a:r>
            <a:endParaRPr lang="en-US" sz="2400" dirty="0"/>
          </a:p>
          <a:p>
            <a:pPr lvl="1"/>
            <a:r>
              <a:rPr lang="en-US" sz="2400" dirty="0"/>
              <a:t>50 families processed at </a:t>
            </a:r>
            <a:r>
              <a:rPr lang="en-US" sz="2400" dirty="0" smtClean="0"/>
              <a:t>present / 5 </a:t>
            </a:r>
            <a:r>
              <a:rPr lang="en-US" sz="2400" dirty="0"/>
              <a:t>feeds produced per family.</a:t>
            </a:r>
          </a:p>
          <a:p>
            <a:pPr lvl="1"/>
            <a:r>
              <a:rPr lang="en-US" sz="2400" dirty="0"/>
              <a:t>List of resolving domains, List of resolving IPs, </a:t>
            </a:r>
            <a:r>
              <a:rPr lang="en-US" sz="2400" dirty="0" err="1"/>
              <a:t>Nameservers</a:t>
            </a:r>
            <a:r>
              <a:rPr lang="en-US" sz="2400" dirty="0"/>
              <a:t> used, </a:t>
            </a:r>
            <a:r>
              <a:rPr lang="en-US" sz="2400" dirty="0" err="1"/>
              <a:t>Nameserver</a:t>
            </a:r>
            <a:r>
              <a:rPr lang="en-US" sz="2400" dirty="0"/>
              <a:t> IPs used, and a “master” feed that has all 4 data points (pipe ‘|’ delimited when multiple values exist for same element.</a:t>
            </a:r>
          </a:p>
          <a:p>
            <a:r>
              <a:rPr lang="en-US" sz="2400" dirty="0"/>
              <a:t>There is also a C2 master feed:</a:t>
            </a:r>
          </a:p>
          <a:p>
            <a:pPr lvl="1"/>
            <a:r>
              <a:rPr lang="en-US" sz="2400" dirty="0"/>
              <a:t>List of all C2 IPs, C2 Domains, and a C2 “master” feed for all 4 data elements.</a:t>
            </a:r>
          </a:p>
          <a:p>
            <a:pPr lvl="1"/>
            <a:r>
              <a:rPr lang="en-US" sz="2400" dirty="0"/>
              <a:t>Also a list of “high-confidence” </a:t>
            </a:r>
            <a:r>
              <a:rPr lang="en-US" sz="2400" dirty="0" smtClean="0"/>
              <a:t>families.</a:t>
            </a:r>
          </a:p>
          <a:p>
            <a:pPr lvl="1"/>
            <a:r>
              <a:rPr lang="en-US" sz="2400" dirty="0" smtClean="0"/>
              <a:t>Last </a:t>
            </a:r>
            <a:r>
              <a:rPr lang="en-US" sz="2400" dirty="0"/>
              <a:t>there is a raw list of all </a:t>
            </a:r>
            <a:r>
              <a:rPr lang="en-US" sz="2400" b="1" i="1" dirty="0"/>
              <a:t>possible</a:t>
            </a:r>
            <a:r>
              <a:rPr lang="en-US" sz="2400" dirty="0"/>
              <a:t> DGA domains (</a:t>
            </a:r>
            <a:r>
              <a:rPr lang="en-US" sz="2400" dirty="0" err="1"/>
              <a:t>dga</a:t>
            </a:r>
            <a:r>
              <a:rPr lang="en-US" sz="2400" dirty="0"/>
              <a:t>-feed and </a:t>
            </a:r>
            <a:r>
              <a:rPr lang="en-US" sz="2400" dirty="0" err="1"/>
              <a:t>dga</a:t>
            </a:r>
            <a:r>
              <a:rPr lang="en-US" sz="2400" dirty="0"/>
              <a:t>-feed-high for high confidence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4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 #1 - DGAs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8" y="2037314"/>
            <a:ext cx="11036300" cy="3305659"/>
          </a:xfrm>
        </p:spPr>
      </p:pic>
    </p:spTree>
    <p:extLst>
      <p:ext uri="{BB962C8B-B14F-4D97-AF65-F5344CB8AC3E}">
        <p14:creationId xmlns:p14="http://schemas.microsoft.com/office/powerpoint/2010/main" val="15570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 #1 - DGAs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This is for </a:t>
            </a:r>
            <a:r>
              <a:rPr lang="en-US" sz="2400" dirty="0" err="1"/>
              <a:t>Tinba</a:t>
            </a:r>
            <a:r>
              <a:rPr lang="en-US" sz="2400" dirty="0"/>
              <a:t>.</a:t>
            </a:r>
          </a:p>
          <a:p>
            <a:r>
              <a:rPr lang="en-US" sz="2400" dirty="0"/>
              <a:t>$Domain, $IP, $</a:t>
            </a:r>
            <a:r>
              <a:rPr lang="en-US" sz="2400" dirty="0" err="1"/>
              <a:t>nameservers</a:t>
            </a:r>
            <a:r>
              <a:rPr lang="en-US" sz="2400" dirty="0"/>
              <a:t>, $</a:t>
            </a:r>
            <a:r>
              <a:rPr lang="en-US" sz="2400" dirty="0" err="1"/>
              <a:t>nameserver</a:t>
            </a:r>
            <a:r>
              <a:rPr lang="en-US" sz="2400" dirty="0"/>
              <a:t> IPs, $comment, $</a:t>
            </a:r>
            <a:r>
              <a:rPr lang="en-US" sz="2400" dirty="0" err="1"/>
              <a:t>helpfile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newfandultimati.cc,69.64.147.28,ns1.renewyourname.net|ns2.renewyourname.net,64.98.148.18|64.99.97.38,Master Indicator Feed for </a:t>
            </a:r>
            <a:r>
              <a:rPr lang="en-US" sz="2400" dirty="0" err="1"/>
              <a:t>tinba</a:t>
            </a:r>
            <a:r>
              <a:rPr lang="en-US" sz="2400" dirty="0"/>
              <a:t> non-</a:t>
            </a:r>
            <a:r>
              <a:rPr lang="en-US" sz="2400" dirty="0" err="1"/>
              <a:t>sinkholed</a:t>
            </a:r>
            <a:r>
              <a:rPr lang="en-US" sz="2400" dirty="0"/>
              <a:t> </a:t>
            </a:r>
            <a:r>
              <a:rPr lang="en-US" sz="2400" dirty="0" err="1"/>
              <a:t>domains,http</a:t>
            </a:r>
            <a:r>
              <a:rPr lang="en-US" sz="2400" dirty="0"/>
              <a:t>://</a:t>
            </a:r>
            <a:r>
              <a:rPr lang="en-US" sz="2400" dirty="0" err="1"/>
              <a:t>osint.bambenekconsulting.com</a:t>
            </a:r>
            <a:r>
              <a:rPr lang="en-US" sz="2400" dirty="0"/>
              <a:t>/manual/</a:t>
            </a:r>
            <a:r>
              <a:rPr lang="en-US" sz="2400" dirty="0" err="1"/>
              <a:t>tinba.txt</a:t>
            </a:r>
            <a:r>
              <a:rPr lang="en-US" sz="2400" dirty="0"/>
              <a:t> </a:t>
            </a:r>
          </a:p>
          <a:p>
            <a:r>
              <a:rPr lang="en-US" sz="2400" dirty="0"/>
              <a:t>ybguvvvvcduv.trade,195.54.162.187,dns1.registrar-servers.com|dns2.registrar-servers.com,216.87.152.33|216.87.155.33,Master Indicator Feed for </a:t>
            </a:r>
            <a:r>
              <a:rPr lang="en-US" sz="2400" dirty="0" err="1"/>
              <a:t>tinba</a:t>
            </a:r>
            <a:r>
              <a:rPr lang="en-US" sz="2400" dirty="0"/>
              <a:t> non-</a:t>
            </a:r>
            <a:r>
              <a:rPr lang="en-US" sz="2400" dirty="0" err="1"/>
              <a:t>sinkholed</a:t>
            </a:r>
            <a:r>
              <a:rPr lang="en-US" sz="2400" dirty="0"/>
              <a:t> </a:t>
            </a:r>
            <a:r>
              <a:rPr lang="en-US" sz="2400" dirty="0" err="1"/>
              <a:t>domains,http</a:t>
            </a:r>
            <a:r>
              <a:rPr lang="en-US" sz="2400" dirty="0"/>
              <a:t>://</a:t>
            </a:r>
            <a:r>
              <a:rPr lang="en-US" sz="2400" dirty="0" err="1"/>
              <a:t>osint.bambenekconsulting.com</a:t>
            </a:r>
            <a:r>
              <a:rPr lang="en-US" sz="2400" dirty="0"/>
              <a:t>/manual/</a:t>
            </a:r>
            <a:r>
              <a:rPr lang="en-US" sz="2400" dirty="0" err="1"/>
              <a:t>tinba.txt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461-29A6-4A0B-9740-5163864C53CD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88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delis">
  <a:themeElements>
    <a:clrScheme name="Fidelis2">
      <a:dk1>
        <a:sysClr val="windowText" lastClr="000000"/>
      </a:dk1>
      <a:lt1>
        <a:sysClr val="window" lastClr="FFFFFF"/>
      </a:lt1>
      <a:dk2>
        <a:srgbClr val="5A6464"/>
      </a:dk2>
      <a:lt2>
        <a:srgbClr val="ACB1B1"/>
      </a:lt2>
      <a:accent1>
        <a:srgbClr val="91C850"/>
      </a:accent1>
      <a:accent2>
        <a:srgbClr val="789696"/>
      </a:accent2>
      <a:accent3>
        <a:srgbClr val="BED7DC"/>
      </a:accent3>
      <a:accent4>
        <a:srgbClr val="5A6464"/>
      </a:accent4>
      <a:accent5>
        <a:srgbClr val="FAB914"/>
      </a:accent5>
      <a:accent6>
        <a:srgbClr val="FF0A00"/>
      </a:accent6>
      <a:hlink>
        <a:srgbClr val="5A6464"/>
      </a:hlink>
      <a:folHlink>
        <a:srgbClr val="ACB1B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DA2696E-5B28-964D-946B-FDEA9242B6FD}" vid="{05F6CF84-B511-DF48-9A7F-DCDCED4A1A4B}"/>
    </a:ext>
  </a:extLst>
</a:theme>
</file>

<file path=ppt/theme/theme2.xml><?xml version="1.0" encoding="utf-8"?>
<a:theme xmlns:a="http://schemas.openxmlformats.org/drawingml/2006/main" name="Office Theme">
  <a:themeElements>
    <a:clrScheme name="Fidelis2">
      <a:dk1>
        <a:sysClr val="windowText" lastClr="000000"/>
      </a:dk1>
      <a:lt1>
        <a:sysClr val="window" lastClr="FFFFFF"/>
      </a:lt1>
      <a:dk2>
        <a:srgbClr val="5A6464"/>
      </a:dk2>
      <a:lt2>
        <a:srgbClr val="ACB1B1"/>
      </a:lt2>
      <a:accent1>
        <a:srgbClr val="91C850"/>
      </a:accent1>
      <a:accent2>
        <a:srgbClr val="789696"/>
      </a:accent2>
      <a:accent3>
        <a:srgbClr val="BED7DC"/>
      </a:accent3>
      <a:accent4>
        <a:srgbClr val="5A6464"/>
      </a:accent4>
      <a:accent5>
        <a:srgbClr val="FAB914"/>
      </a:accent5>
      <a:accent6>
        <a:srgbClr val="FF0A00"/>
      </a:accent6>
      <a:hlink>
        <a:srgbClr val="5A6464"/>
      </a:hlink>
      <a:folHlink>
        <a:srgbClr val="ACB1B1"/>
      </a:folHlink>
    </a:clrScheme>
    <a:fontScheme name="Fidelis">
      <a:majorFont>
        <a:latin typeface="DIN Next LT Pro Bold"/>
        <a:ea typeface=""/>
        <a:cs typeface=""/>
      </a:majorFont>
      <a:minorFont>
        <a:latin typeface="DIN Next LT Pro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idelis2">
      <a:dk1>
        <a:sysClr val="windowText" lastClr="000000"/>
      </a:dk1>
      <a:lt1>
        <a:sysClr val="window" lastClr="FFFFFF"/>
      </a:lt1>
      <a:dk2>
        <a:srgbClr val="5A6464"/>
      </a:dk2>
      <a:lt2>
        <a:srgbClr val="ACB1B1"/>
      </a:lt2>
      <a:accent1>
        <a:srgbClr val="91C850"/>
      </a:accent1>
      <a:accent2>
        <a:srgbClr val="789696"/>
      </a:accent2>
      <a:accent3>
        <a:srgbClr val="BED7DC"/>
      </a:accent3>
      <a:accent4>
        <a:srgbClr val="5A6464"/>
      </a:accent4>
      <a:accent5>
        <a:srgbClr val="FAB914"/>
      </a:accent5>
      <a:accent6>
        <a:srgbClr val="FF0A00"/>
      </a:accent6>
      <a:hlink>
        <a:srgbClr val="5A6464"/>
      </a:hlink>
      <a:folHlink>
        <a:srgbClr val="ACB1B1"/>
      </a:folHlink>
    </a:clrScheme>
    <a:fontScheme name="Fidelis">
      <a:majorFont>
        <a:latin typeface="DIN Next LT Pro Bold"/>
        <a:ea typeface=""/>
        <a:cs typeface=""/>
      </a:majorFont>
      <a:minorFont>
        <a:latin typeface="DIN Next LT Pro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Fidelis Template_Arial</Template>
  <TotalTime>14837</TotalTime>
  <Words>1457</Words>
  <Application>Microsoft Macintosh PowerPoint</Application>
  <PresentationFormat>Custom</PresentationFormat>
  <Paragraphs>225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 Regular</vt:lpstr>
      <vt:lpstr>DIN Next LT Pro</vt:lpstr>
      <vt:lpstr>Hoefler Text</vt:lpstr>
      <vt:lpstr>Segoe UI</vt:lpstr>
      <vt:lpstr>Wingdings</vt:lpstr>
      <vt:lpstr>Arial</vt:lpstr>
      <vt:lpstr>Fidelis</vt:lpstr>
      <vt:lpstr>How I’ve Broken Every Threat Intelligence Platform I’ve Ever Used (and settled on MISP)</vt:lpstr>
      <vt:lpstr>Introduction</vt:lpstr>
      <vt:lpstr>The Problem Illustrated (from Virustotal)</vt:lpstr>
      <vt:lpstr>The Reality</vt:lpstr>
      <vt:lpstr>Data Set #1 - DGAs</vt:lpstr>
      <vt:lpstr>Data Set #1 - DGAs</vt:lpstr>
      <vt:lpstr>Data Set #1 - DGAs</vt:lpstr>
      <vt:lpstr>Data Set #1 - DGAs</vt:lpstr>
      <vt:lpstr>Data Set #1 - DGAs</vt:lpstr>
      <vt:lpstr>Data Set #2 - Malware Configs</vt:lpstr>
      <vt:lpstr>Sample DarkComet Data</vt:lpstr>
      <vt:lpstr>Sample njRat config</vt:lpstr>
      <vt:lpstr>All the fields…</vt:lpstr>
      <vt:lpstr>Future Dataset - Yalda</vt:lpstr>
      <vt:lpstr>Starting Point</vt:lpstr>
      <vt:lpstr>Collective Intelligence Framework</vt:lpstr>
      <vt:lpstr>Example</vt:lpstr>
      <vt:lpstr>Example #2</vt:lpstr>
      <vt:lpstr>Putting DGA feeds into CIF</vt:lpstr>
      <vt:lpstr>Oops. I broke it.</vt:lpstr>
      <vt:lpstr>Now thinks get really weird</vt:lpstr>
      <vt:lpstr>A Wild Correlation Problem Appears</vt:lpstr>
      <vt:lpstr>CRITS</vt:lpstr>
      <vt:lpstr>OTX</vt:lpstr>
      <vt:lpstr>ThreatConnect</vt:lpstr>
      <vt:lpstr>Malware Configs</vt:lpstr>
      <vt:lpstr>But why don’t you use STIX/TAXII</vt:lpstr>
      <vt:lpstr>This is why I don’t use STIX/TAXII</vt:lpstr>
      <vt:lpstr>What I Discovered I Needed?</vt:lpstr>
      <vt:lpstr>Misp Event #1</vt:lpstr>
      <vt:lpstr>Misp Event #2</vt:lpstr>
      <vt:lpstr>Misp Event #2</vt:lpstr>
      <vt:lpstr>Why This Matters?</vt:lpstr>
      <vt:lpstr>Why This Matters?</vt:lpstr>
      <vt:lpstr>Examining Relationships</vt:lpstr>
      <vt:lpstr>Cybercrime ecosystem</vt:lpstr>
      <vt:lpstr>Cybercrime Ecosystem</vt:lpstr>
      <vt:lpstr>So now what?</vt:lpstr>
      <vt:lpstr>Shameless Plug</vt:lpstr>
      <vt:lpstr>Questions &amp; Thank You!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Fidelis Cybersecurity Overview</dc:title>
  <dc:creator>joan cox</dc:creator>
  <dc:description>Version 1.00
Job 1406
February 23, 2016</dc:description>
  <cp:lastModifiedBy>John Bambenek</cp:lastModifiedBy>
  <cp:revision>223</cp:revision>
  <dcterms:created xsi:type="dcterms:W3CDTF">2016-02-25T21:59:38Z</dcterms:created>
  <dcterms:modified xsi:type="dcterms:W3CDTF">2017-10-19T07:32:22Z</dcterms:modified>
</cp:coreProperties>
</file>