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90" r:id="rId3"/>
    <p:sldId id="257" r:id="rId4"/>
    <p:sldId id="339" r:id="rId5"/>
    <p:sldId id="367" r:id="rId6"/>
    <p:sldId id="357" r:id="rId7"/>
    <p:sldId id="260" r:id="rId8"/>
    <p:sldId id="386" r:id="rId9"/>
    <p:sldId id="387" r:id="rId10"/>
    <p:sldId id="374" r:id="rId11"/>
    <p:sldId id="399" r:id="rId12"/>
    <p:sldId id="400" r:id="rId13"/>
    <p:sldId id="359" r:id="rId14"/>
    <p:sldId id="363" r:id="rId15"/>
    <p:sldId id="360" r:id="rId16"/>
    <p:sldId id="342" r:id="rId17"/>
    <p:sldId id="401" r:id="rId18"/>
    <p:sldId id="375" r:id="rId19"/>
    <p:sldId id="373" r:id="rId20"/>
    <p:sldId id="354" r:id="rId21"/>
    <p:sldId id="394" r:id="rId22"/>
    <p:sldId id="343" r:id="rId23"/>
    <p:sldId id="377" r:id="rId24"/>
    <p:sldId id="378" r:id="rId25"/>
    <p:sldId id="379" r:id="rId26"/>
    <p:sldId id="258" r:id="rId27"/>
    <p:sldId id="376" r:id="rId28"/>
    <p:sldId id="380" r:id="rId29"/>
    <p:sldId id="402" r:id="rId30"/>
    <p:sldId id="403" r:id="rId31"/>
    <p:sldId id="372" r:id="rId32"/>
    <p:sldId id="384" r:id="rId33"/>
    <p:sldId id="405" r:id="rId34"/>
    <p:sldId id="406" r:id="rId35"/>
    <p:sldId id="392" r:id="rId36"/>
    <p:sldId id="404" r:id="rId37"/>
    <p:sldId id="371" r:id="rId38"/>
    <p:sldId id="389" r:id="rId39"/>
    <p:sldId id="261" r:id="rId40"/>
    <p:sldId id="393" r:id="rId41"/>
    <p:sldId id="264" r:id="rId42"/>
    <p:sldId id="385" r:id="rId43"/>
    <p:sldId id="3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6E3122-115D-4148-86B0-568554872170}">
          <p14:sldIdLst>
            <p14:sldId id="256"/>
            <p14:sldId id="390"/>
          </p14:sldIdLst>
        </p14:section>
        <p14:section name="Intro" id="{BD642C4A-77FC-2349-A96A-AA559D7E1F3B}">
          <p14:sldIdLst>
            <p14:sldId id="257"/>
            <p14:sldId id="339"/>
            <p14:sldId id="367"/>
          </p14:sldIdLst>
        </p14:section>
        <p14:section name="Motivation" id="{EB6BE8AC-68C1-EA43-813C-B77249B9DA41}">
          <p14:sldIdLst>
            <p14:sldId id="357"/>
          </p14:sldIdLst>
        </p14:section>
        <p14:section name="Use-cases" id="{53D194A1-D724-C04F-BB43-AE2F16E62FAA}">
          <p14:sldIdLst>
            <p14:sldId id="260"/>
          </p14:sldIdLst>
        </p14:section>
        <p14:section name="How do LLMs actually work?" id="{A52F887B-D90A-074F-8067-5E1B332A4D72}">
          <p14:sldIdLst>
            <p14:sldId id="386"/>
            <p14:sldId id="387"/>
          </p14:sldIdLst>
        </p14:section>
        <p14:section name="Obstacles and solution: local LLMs" id="{6C0514B1-92AA-9A4C-904C-D77835F9359D}">
          <p14:sldIdLst>
            <p14:sldId id="374"/>
            <p14:sldId id="399"/>
            <p14:sldId id="400"/>
            <p14:sldId id="359"/>
            <p14:sldId id="363"/>
            <p14:sldId id="360"/>
            <p14:sldId id="342"/>
            <p14:sldId id="401"/>
            <p14:sldId id="375"/>
          </p14:sldIdLst>
        </p14:section>
        <p14:section name="Datasets, benchmarks and training" id="{F46C8DD7-1307-4B46-B73C-341B14F3913E}">
          <p14:sldIdLst>
            <p14:sldId id="373"/>
            <p14:sldId id="354"/>
            <p14:sldId id="394"/>
          </p14:sldIdLst>
        </p14:section>
        <p14:section name="CTI.tools" id="{B7B35747-409C-A846-91EE-9441BE4F583E}">
          <p14:sldIdLst>
            <p14:sldId id="343"/>
            <p14:sldId id="377"/>
            <p14:sldId id="378"/>
            <p14:sldId id="379"/>
            <p14:sldId id="258"/>
            <p14:sldId id="376"/>
            <p14:sldId id="380"/>
            <p14:sldId id="402"/>
            <p14:sldId id="403"/>
          </p14:sldIdLst>
        </p14:section>
        <p14:section name="Training a local LLM" id="{7CB63EC1-D045-FA48-90AF-FE26A4AA9610}">
          <p14:sldIdLst>
            <p14:sldId id="372"/>
            <p14:sldId id="384"/>
            <p14:sldId id="405"/>
            <p14:sldId id="406"/>
            <p14:sldId id="392"/>
            <p14:sldId id="404"/>
          </p14:sldIdLst>
        </p14:section>
        <p14:section name="Integration into MISP" id="{9219BC93-D4FA-DE4A-BC48-E06619458577}">
          <p14:sldIdLst>
            <p14:sldId id="371"/>
            <p14:sldId id="389"/>
            <p14:sldId id="261"/>
            <p14:sldId id="393"/>
            <p14:sldId id="264"/>
          </p14:sldIdLst>
        </p14:section>
        <p14:section name="Status-quo and next steps" id="{D325EE9A-955F-094C-9825-89A390EBAA34}">
          <p14:sldIdLst>
            <p14:sldId id="385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A96"/>
    <a:srgbClr val="23445D"/>
    <a:srgbClr val="AE4131"/>
    <a:srgbClr val="F3931E"/>
    <a:srgbClr val="0F7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8"/>
    <p:restoredTop sz="92337"/>
  </p:normalViewPr>
  <p:slideViewPr>
    <p:cSldViewPr snapToGrid="0" snapToObjects="1">
      <p:cViewPr varScale="1">
        <p:scale>
          <a:sx n="98" d="100"/>
          <a:sy n="98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08FA-C642-BA4C-AA0B-6525A63C7EC1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5421-BDAC-3541-B70C-5C54C7F4D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1" strike="noStrike" spc="-1">
                <a:latin typeface="Arial"/>
              </a:rPr>
              <a:t>Jürgen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694913-5EDE-452E-8BE7-C5F1BEBA5EE6}" type="slidenum">
              <a:rPr lang="en-US" sz="1200" b="0" strike="noStrike" spc="-1">
                <a:latin typeface="Times New Roman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43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1" strike="noStrike" spc="-1">
                <a:latin typeface="Arial"/>
              </a:rPr>
              <a:t>Jürgen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A3BD85-F0EC-4F6F-87DA-D0822E583E26}" type="slidenum">
              <a:rPr lang="en-US" sz="1200" b="0" strike="noStrike" spc="-1">
                <a:latin typeface="Times New Roman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52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1" strike="noStrike" spc="-1">
                <a:latin typeface="Arial"/>
              </a:rPr>
              <a:t>Jürgen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05CD8A-101A-4759-AFE9-0F8D5C8C7F78}" type="slidenum">
              <a:rPr lang="en-US" sz="1200" b="0" strike="noStrike" spc="-1">
                <a:latin typeface="Times New Roman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77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1" strike="noStrike" spc="-1">
                <a:latin typeface="Arial"/>
              </a:rPr>
              <a:t>Jürgen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A50A76-E617-42BF-BA82-ECD12E86C2A8}" type="slidenum">
              <a:rPr lang="en-US" sz="1200" b="0" strike="noStrike" spc="-1">
                <a:latin typeface="Times New Roman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33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Aaron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F1F1-B715-4E3F-B683-9EA40DE380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0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Aaron</a:t>
            </a:r>
          </a:p>
          <a:p>
            <a:r>
              <a:rPr lang="en-US" dirty="0"/>
              <a:t>We have many use-cases actually, but the main question always will be, … how well can we do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F1F1-B715-4E3F-B683-9EA40DE380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Aaron</a:t>
            </a:r>
          </a:p>
          <a:p>
            <a:endParaRPr lang="en-US" dirty="0"/>
          </a:p>
          <a:p>
            <a:r>
              <a:rPr lang="en-US" dirty="0"/>
              <a:t>Starting a war after a wrong attribution?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Aaron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9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Aaron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Jürgen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5421-BDAC-3541-B70C-5C54C7F4DC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6FC4-B5B2-C244-9CED-5FB3593D6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DAE7-EBD7-6548-AC98-A54DE0CF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5A446-4786-B145-A6AA-35A248B9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AD6B-EE02-B44F-B20B-A16826CB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8F38-A06E-A643-AF01-F4C52EB7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07AF-91A1-D540-81F1-DF6026AA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BD625-9592-BB46-81EB-DCA90C417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D409F-380F-A945-B820-4F739C73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487CF-1FD2-FA44-896E-8FCEB350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C0763-0F7B-7147-BA12-53FAA191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641C1-202A-9248-989E-215D99DBE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D02F5-15C0-7B4D-B379-4EB7317E6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CFA10-9E40-424C-88E2-67D80C0A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8859-9BC6-1448-8335-3ACCE942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56F4-25FE-D54C-BE57-A93E1A68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F17B33A-C223-4E31-84D7-B6EA02536C0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96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36931F-3E56-4F76-9C37-B1DA303AE7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4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CA44-1574-6849-9EE6-B683AB82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E24C-51B4-C541-BF10-88958971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C5B6-9A18-454A-BC5C-1F7E4689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04A4-3C4D-D846-84AC-14BF6137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CF5A-14F3-1343-ACAF-4C3A50EF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E198-E424-D744-BA85-F3BFF57E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3E3B-8841-8042-8DAD-55A9093E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009AF-4615-0F41-AB7A-B8683AE9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5FB1-A0C3-EB44-A0A3-BFC36534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6308-7E49-6742-9699-649D89A0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3AAE-B3F1-9846-BDDE-190724F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A100-514E-C741-9EC0-7B67870E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9D41E-8E42-1149-B852-2DD8E655F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E63C6-B507-BA41-9D9C-897BB99E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FCDB-30AF-744F-8CAC-8BEFAE91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3A8B8-EE56-234B-8666-DD1D0E18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EEC5-AFA6-6A42-9B67-C6D70278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99FEA-FE65-6D4B-829E-E97CF558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8BB3-5872-D34D-AA28-B4483BBEF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44382-5E97-FC42-A24C-776C80D3A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2D1DE-B91E-B04F-B82B-F1B0FE9D3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25517-9185-0946-BC4F-13412670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711D6-39DF-BC4C-8546-872AD5D2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55B0A-94E4-9348-964E-03895F9F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2923-7A9A-FB44-BFD1-756545B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27076-E639-4044-B402-8BC39F83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83D75-3C13-8A44-8CC4-319D8718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9938-D30F-DD46-9F60-8629663F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D9F45-77ED-004A-BB40-65E61236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B8F21-4C59-B44A-8B4B-0C00EBEF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913F-1F84-724A-959F-63BBC7A5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0E8-C0BA-FC42-92CF-F4F5877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9A4B-078C-F247-A313-DAA97680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5E22D-6BC8-D641-8F43-6BE82F01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DA552-6D1D-AA49-B15E-121D20AE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B3473-6E06-6C45-9A57-1153C08D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8770-19F5-3E47-8665-4B04EA19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1C96-D999-E448-950F-078CAE45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30B1C-532C-174C-BCF6-C6AD3B05A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31B02-8790-574D-833F-EB3403CB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444D2-F3F5-A640-957F-438F9563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2ADE6-EE48-7A46-ADCB-B8EC340A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7D364-85B8-FF41-8B9D-4D26A6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1682C-38E0-F948-8D81-C35DC012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5190E-BFCC-784C-8C14-8A63C3F08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0FCAB-3F95-F749-8162-67A762078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8A15-FD2E-E948-8014-BF6DE5FF177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BE66-4C10-2041-BF2A-3DCBBFF6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595BB-7E2F-D54E-B7F4-E76BE2F3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82D3-EA3F-034A-B5E4-C72991DD2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24/10/chatbot-transcript-data-advertising/680112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.com/content/6fb1602d-a08b-4a8c-bac0-047b7d64aba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omist.com/by-invitation/2023/04/28/yuval-noah-harari-argues-that-ai-has-hacked-the-operating-system-of-human-civilisation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stralai/mistral-finetune/tree/main" TargetMode="External"/><Relationship Id="rId2" Type="http://schemas.openxmlformats.org/officeDocument/2006/relationships/hyperlink" Target="https://mistral.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itools" TargetMode="External"/><Relationship Id="rId2" Type="http://schemas.openxmlformats.org/officeDocument/2006/relationships/hyperlink" Target="https://cti.too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ggingface.co/ctitools" TargetMode="External"/><Relationship Id="rId4" Type="http://schemas.openxmlformats.org/officeDocument/2006/relationships/hyperlink" Target="https://huggingface.co/datasets/ctitools/orkl-cleaned-smal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aaron@lo-re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23A8-8C97-7C47-A9F1-27B61633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cap="all" dirty="0"/>
              <a:t>NEUROCTI - A CUSTOM FINE-TUNED LLM FOR CTI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18F12-78F8-6749-8314-8DBC293E3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700"/>
            <a:ext cx="9144000" cy="23241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cap="all" dirty="0"/>
              <a:t> BENCHMARKING, SUCCESSES AND LESSONS LEARNED</a:t>
            </a:r>
          </a:p>
          <a:p>
            <a:endParaRPr lang="en-US" cap="all" dirty="0"/>
          </a:p>
          <a:p>
            <a:endParaRPr lang="en-US" b="1" dirty="0"/>
          </a:p>
          <a:p>
            <a:r>
              <a:rPr lang="en-US" dirty="0"/>
              <a:t>Aaron Kaplan</a:t>
            </a:r>
          </a:p>
        </p:txBody>
      </p:sp>
    </p:spTree>
    <p:extLst>
      <p:ext uri="{BB962C8B-B14F-4D97-AF65-F5344CB8AC3E}">
        <p14:creationId xmlns:p14="http://schemas.microsoft.com/office/powerpoint/2010/main" val="394401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92309-4623-BE46-BDC2-748D3F01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to using LLMs for CTI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C5979-64DD-D84C-A7DD-E8A79007D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possible solutions</a:t>
            </a:r>
          </a:p>
        </p:txBody>
      </p:sp>
    </p:spTree>
    <p:extLst>
      <p:ext uri="{BB962C8B-B14F-4D97-AF65-F5344CB8AC3E}">
        <p14:creationId xmlns:p14="http://schemas.microsoft.com/office/powerpoint/2010/main" val="40768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2195-1516-5345-80C6-44FB5671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8A2B-1475-244E-9FEE-CC09F3723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907A4-E290-1F45-B265-E8061304D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604" y="0"/>
            <a:ext cx="86027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55F8F-8EF0-B749-8F69-64954D61CA23}"/>
              </a:ext>
            </a:extLst>
          </p:cNvPr>
          <p:cNvSpPr txBox="1"/>
          <p:nvPr/>
        </p:nvSpPr>
        <p:spPr>
          <a:xfrm>
            <a:off x="698500" y="6488668"/>
            <a:ext cx="99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https://www.theatlantic.com/technology/archive/2024/10/chatbot-transcript-data-advertising/680112/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01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7DDE2-76E6-3242-9CC9-CFA72149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LLM interactions = gold 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705B67-5B59-034D-B879-C968A13F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API interactions </a:t>
            </a:r>
            <a:r>
              <a:rPr lang="en-US" dirty="0">
                <a:sym typeface="Wingdings" pitchFamily="2" charset="2"/>
              </a:rPr>
              <a:t> you leak your processes</a:t>
            </a:r>
          </a:p>
          <a:p>
            <a:r>
              <a:rPr lang="en-US" dirty="0">
                <a:sym typeface="Wingdings" pitchFamily="2" charset="2"/>
              </a:rPr>
              <a:t>Using it for coding (co-pilot)?  better use it only on open source.</a:t>
            </a:r>
          </a:p>
          <a:p>
            <a:r>
              <a:rPr lang="en-US" dirty="0">
                <a:sym typeface="Wingdings" pitchFamily="2" charset="2"/>
              </a:rPr>
              <a:t>For personal (web) interactions: you leak </a:t>
            </a:r>
            <a:r>
              <a:rPr lang="en-US" i="1" dirty="0">
                <a:sym typeface="Wingdings" pitchFamily="2" charset="2"/>
              </a:rPr>
              <a:t>detailed and hour long </a:t>
            </a:r>
            <a:r>
              <a:rPr lang="en-US" dirty="0">
                <a:sym typeface="Wingdings" pitchFamily="2" charset="2"/>
              </a:rPr>
              <a:t>personal conversations on 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Relationships &amp; breakups</a:t>
            </a:r>
          </a:p>
          <a:p>
            <a:pPr lvl="1"/>
            <a:r>
              <a:rPr lang="en-US" dirty="0">
                <a:sym typeface="Wingdings" pitchFamily="2" charset="2"/>
              </a:rPr>
              <a:t>Illnesses (or suspected ones)</a:t>
            </a:r>
          </a:p>
          <a:p>
            <a:pPr lvl="1"/>
            <a:r>
              <a:rPr lang="en-US" dirty="0">
                <a:sym typeface="Wingdings" pitchFamily="2" charset="2"/>
              </a:rPr>
              <a:t>Mental health</a:t>
            </a:r>
          </a:p>
          <a:p>
            <a:pPr lvl="1"/>
            <a:r>
              <a:rPr lang="en-US" dirty="0">
                <a:sym typeface="Wingdings" pitchFamily="2" charset="2"/>
              </a:rPr>
              <a:t>Your deepest sexual desires (think: AI boyfriend/girlfriend)</a:t>
            </a:r>
          </a:p>
          <a:p>
            <a:pPr lvl="1"/>
            <a:r>
              <a:rPr lang="en-US" dirty="0">
                <a:sym typeface="Wingdings" pitchFamily="2" charset="2"/>
              </a:rPr>
              <a:t>Etc.</a:t>
            </a:r>
          </a:p>
          <a:p>
            <a:r>
              <a:rPr lang="en-US" dirty="0"/>
              <a:t>This data is too juicy for advertisement to ignore. </a:t>
            </a:r>
          </a:p>
          <a:p>
            <a:r>
              <a:rPr lang="en-US" b="1" dirty="0" err="1"/>
              <a:t>Enshittification</a:t>
            </a:r>
            <a:r>
              <a:rPr lang="en-US" b="1" dirty="0"/>
              <a:t> </a:t>
            </a:r>
            <a:r>
              <a:rPr lang="en-US" dirty="0"/>
              <a:t>of the AI hype will follow (3 stages: good to for users, good for biz, good for itself only)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D8D74-1C27-6341-80B0-5F6E0C5A4430}"/>
              </a:ext>
            </a:extLst>
          </p:cNvPr>
          <p:cNvSpPr txBox="1"/>
          <p:nvPr/>
        </p:nvSpPr>
        <p:spPr>
          <a:xfrm>
            <a:off x="990600" y="6311900"/>
            <a:ext cx="99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Enshittification</a:t>
            </a:r>
            <a:r>
              <a:rPr lang="en-US" dirty="0"/>
              <a:t>: Cory Doctorow, </a:t>
            </a:r>
            <a:r>
              <a:rPr lang="en-US" dirty="0">
                <a:hlinkClick r:id="rId2"/>
              </a:rPr>
              <a:t>https://www.ft.com/content/6fb1602d-a08b-4a8c-bac0-047b7d64aba5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01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FF21-BC16-4147-B040-623DBC12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 with </a:t>
            </a:r>
            <a:br>
              <a:rPr lang="en-US" dirty="0"/>
            </a:br>
            <a:r>
              <a:rPr lang="en-US" dirty="0"/>
              <a:t>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A668-A801-C64A-B2A6-F13E88E6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526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Hallucinations</a:t>
            </a:r>
          </a:p>
          <a:p>
            <a:r>
              <a:rPr lang="en-US" dirty="0"/>
              <a:t>What are the risks for CTI reports?</a:t>
            </a:r>
          </a:p>
          <a:p>
            <a:endParaRPr lang="en-US" dirty="0"/>
          </a:p>
          <a:p>
            <a:r>
              <a:rPr lang="en-US" dirty="0"/>
              <a:t>Political / business decisions taken because the AI generated a wrong summary?</a:t>
            </a:r>
          </a:p>
          <a:p>
            <a:r>
              <a:rPr lang="en-US" dirty="0"/>
              <a:t>Start war because of wrong intel?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A6CD1-84B3-8A45-8FB9-CB791B31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23" y="526490"/>
            <a:ext cx="621127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82E9E-38B5-474B-8F70-B77B8A99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Guardrails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1D3BE-52B9-F14F-91EE-C3394004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99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the LLM adhere to a strict, smaller vocabulary</a:t>
            </a:r>
          </a:p>
          <a:p>
            <a:r>
              <a:rPr lang="en-US" dirty="0"/>
              <a:t>Use easier, smaller models to keep the LLM “in bay” </a:t>
            </a:r>
          </a:p>
          <a:p>
            <a:r>
              <a:rPr lang="en-US" dirty="0"/>
              <a:t>Mix of Experts (</a:t>
            </a:r>
            <a:r>
              <a:rPr lang="en-US" b="1" dirty="0" err="1"/>
              <a:t>MoE</a:t>
            </a:r>
            <a:r>
              <a:rPr lang="en-US" dirty="0"/>
              <a:t>)</a:t>
            </a:r>
          </a:p>
          <a:p>
            <a:r>
              <a:rPr lang="en-US" dirty="0"/>
              <a:t>Use </a:t>
            </a:r>
            <a:r>
              <a:rPr lang="en-US" b="1" dirty="0"/>
              <a:t>RAG</a:t>
            </a:r>
            <a:r>
              <a:rPr lang="en-US" dirty="0"/>
              <a:t> for limiting the context the LLM may even use</a:t>
            </a:r>
          </a:p>
          <a:p>
            <a:r>
              <a:rPr lang="en-US" dirty="0"/>
              <a:t>Few-shot prompting</a:t>
            </a:r>
          </a:p>
          <a:p>
            <a:r>
              <a:rPr lang="en-US" dirty="0"/>
              <a:t>Fine-tuning (</a:t>
            </a:r>
            <a:r>
              <a:rPr lang="en-US" b="1" dirty="0" err="1"/>
              <a:t>LoRA</a:t>
            </a:r>
            <a:r>
              <a:rPr lang="en-US" dirty="0"/>
              <a:t>)</a:t>
            </a:r>
          </a:p>
          <a:p>
            <a:r>
              <a:rPr lang="en-US" dirty="0"/>
              <a:t>Custom training (continuous pre-training)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C6BFA-DBA9-4648-8E6C-9D70826EDD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08" y="1403071"/>
            <a:ext cx="4773892" cy="47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6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8514-E0A7-5E45-9547-320834B3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Sending my CTI reports or requests to a third-party?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0AA7C-1EBF-2049-90EE-0AE41D09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98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Data goes to AI providers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/>
              <a:t>How is my data used?</a:t>
            </a:r>
          </a:p>
          <a:p>
            <a:pPr lvl="1"/>
            <a:r>
              <a:rPr lang="en-US" sz="3200" dirty="0"/>
              <a:t>For training updated models? </a:t>
            </a:r>
          </a:p>
          <a:p>
            <a:pPr lvl="2"/>
            <a:r>
              <a:rPr lang="en-US" sz="2800" dirty="0"/>
              <a:t>might end up in someone else’s output</a:t>
            </a:r>
          </a:p>
          <a:p>
            <a:pPr lvl="1"/>
            <a:r>
              <a:rPr lang="en-US" sz="3200" dirty="0"/>
              <a:t>Across users (session leakage)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b="1" dirty="0"/>
              <a:t>Legal implication</a:t>
            </a:r>
          </a:p>
          <a:p>
            <a:pPr lvl="1"/>
            <a:r>
              <a:rPr lang="en-US" sz="3200" dirty="0"/>
              <a:t>TI feed providers don’t allow to re-share</a:t>
            </a:r>
          </a:p>
          <a:p>
            <a:pPr marL="457200" lvl="1" indent="0">
              <a:buNone/>
            </a:pPr>
            <a:r>
              <a:rPr lang="en-US" sz="3200" dirty="0">
                <a:sym typeface="Wingdings" pitchFamily="2" charset="2"/>
              </a:rPr>
              <a:t> breach of contract</a:t>
            </a:r>
          </a:p>
          <a:p>
            <a:pPr lvl="1"/>
            <a:r>
              <a:rPr lang="en-US" sz="3200" dirty="0"/>
              <a:t>Are you using VS Code for editing local files? Co-Pilot?</a:t>
            </a:r>
          </a:p>
          <a:p>
            <a:pPr marL="457200" lvl="1" indent="0">
              <a:buNone/>
            </a:pP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The files get uploaded !</a:t>
            </a:r>
          </a:p>
          <a:p>
            <a:pPr lvl="1"/>
            <a:r>
              <a:rPr lang="en-US" sz="3200" dirty="0"/>
              <a:t>PII and privacy-related regulation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5C2ABB-4525-0549-AD2A-3D6E31EC3EDE}"/>
              </a:ext>
            </a:extLst>
          </p:cNvPr>
          <p:cNvGrpSpPr/>
          <p:nvPr/>
        </p:nvGrpSpPr>
        <p:grpSpPr>
          <a:xfrm>
            <a:off x="8415617" y="1825625"/>
            <a:ext cx="3119718" cy="2460812"/>
            <a:chOff x="7879976" y="2312894"/>
            <a:chExt cx="3119718" cy="2460812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D586E39A-8C1F-7C4E-A633-B932E182AF9F}"/>
                </a:ext>
              </a:extLst>
            </p:cNvPr>
            <p:cNvSpPr/>
            <p:nvPr/>
          </p:nvSpPr>
          <p:spPr>
            <a:xfrm>
              <a:off x="7879976" y="2312894"/>
              <a:ext cx="3119718" cy="2460812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F4B974-220B-5744-84BF-853DEB6F9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388" y="3365500"/>
              <a:ext cx="1371600" cy="3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20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0C45-B1A2-AC4C-B16F-C5478183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ym typeface="Wingdings" pitchFamily="2" charset="2"/>
              </a:rPr>
              <a:t> We need local models!</a:t>
            </a:r>
            <a:br>
              <a:rPr lang="en-US" b="1" dirty="0">
                <a:sym typeface="Wingdings" pitchFamily="2" charset="2"/>
              </a:rPr>
            </a:br>
            <a:br>
              <a:rPr lang="en-US" b="1" dirty="0"/>
            </a:br>
            <a:r>
              <a:rPr lang="en-US" b="1" dirty="0"/>
              <a:t>But: can a local model do this just as well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1317-BB8D-7B4A-A942-843EF4012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 models  FTW! … let’s see…</a:t>
            </a:r>
          </a:p>
        </p:txBody>
      </p:sp>
    </p:spTree>
    <p:extLst>
      <p:ext uri="{BB962C8B-B14F-4D97-AF65-F5344CB8AC3E}">
        <p14:creationId xmlns:p14="http://schemas.microsoft.com/office/powerpoint/2010/main" val="17593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18747-C67B-D644-B087-4ED69F31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8BB40-ECF1-A047-8723-2E168B1CF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fontAlgn="base"/>
            <a:r>
              <a:rPr lang="en-US" dirty="0"/>
              <a:t>pre-training → can we have a super computer </a:t>
            </a:r>
            <a:r>
              <a:rPr lang="en-US" dirty="0" err="1"/>
              <a:t>plz</a:t>
            </a:r>
            <a:r>
              <a:rPr lang="en-US" dirty="0"/>
              <a:t>? (</a:t>
            </a:r>
            <a:r>
              <a:rPr lang="en-US" dirty="0" err="1"/>
              <a:t>openai</a:t>
            </a:r>
            <a:r>
              <a:rPr lang="en-US" dirty="0"/>
              <a:t>). </a:t>
            </a:r>
            <a:r>
              <a:rPr lang="en-US" b="1" dirty="0"/>
              <a:t>NO</a:t>
            </a:r>
            <a:endParaRPr lang="en-US" dirty="0"/>
          </a:p>
          <a:p>
            <a:pPr fontAlgn="base"/>
            <a:r>
              <a:rPr lang="en-US" dirty="0"/>
              <a:t>continuous pre-training → same, just a continuous basis. </a:t>
            </a:r>
            <a:r>
              <a:rPr lang="en-US" b="1" dirty="0"/>
              <a:t>NO</a:t>
            </a:r>
            <a:endParaRPr lang="en-US" dirty="0"/>
          </a:p>
          <a:p>
            <a:pPr fontAlgn="base"/>
            <a:r>
              <a:rPr lang="en-US" dirty="0"/>
              <a:t>Reinforcement learning from human feedback (RLHF) . </a:t>
            </a:r>
            <a:r>
              <a:rPr lang="en-US" b="1" dirty="0"/>
              <a:t>Yes</a:t>
            </a:r>
            <a:endParaRPr lang="en-US" dirty="0"/>
          </a:p>
          <a:p>
            <a:pPr fontAlgn="base"/>
            <a:r>
              <a:rPr lang="en-US" dirty="0"/>
              <a:t>fine-tuning / adapters (</a:t>
            </a:r>
            <a:r>
              <a:rPr lang="en-US" dirty="0" err="1"/>
              <a:t>LoRA</a:t>
            </a:r>
            <a:r>
              <a:rPr lang="en-US" dirty="0"/>
              <a:t>). </a:t>
            </a:r>
            <a:r>
              <a:rPr lang="en-US" b="1" dirty="0"/>
              <a:t>Yes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4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614-6D03-8049-AA74-3C94511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fine tuned, local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4378-7E7F-2E41-BCFB-B98575CF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Use a good, open base foundational LLM: </a:t>
            </a:r>
            <a:r>
              <a:rPr lang="en-US" dirty="0" err="1"/>
              <a:t>mixtral</a:t>
            </a:r>
            <a:r>
              <a:rPr lang="en-US" dirty="0"/>
              <a:t>, mistral, Llama-2, Llama-3</a:t>
            </a:r>
          </a:p>
          <a:p>
            <a:r>
              <a:rPr lang="en-US" dirty="0"/>
              <a:t>But can we do it? Are they as good?</a:t>
            </a:r>
          </a:p>
          <a:p>
            <a:r>
              <a:rPr lang="en-US" dirty="0"/>
              <a:t>Can we train them on our data?</a:t>
            </a:r>
          </a:p>
          <a:p>
            <a:r>
              <a:rPr lang="en-US" dirty="0"/>
              <a:t>Do we need a datacenter of GPUs?</a:t>
            </a:r>
          </a:p>
          <a:p>
            <a:r>
              <a:rPr lang="en-US" dirty="0"/>
              <a:t>No! </a:t>
            </a:r>
          </a:p>
          <a:p>
            <a:pPr lvl="1"/>
            <a:r>
              <a:rPr lang="en-US" dirty="0"/>
              <a:t>Use a solid base-model </a:t>
            </a:r>
          </a:p>
          <a:p>
            <a:pPr lvl="1"/>
            <a:r>
              <a:rPr lang="en-US" dirty="0"/>
              <a:t>Add a </a:t>
            </a:r>
            <a:r>
              <a:rPr lang="en-US" dirty="0" err="1"/>
              <a:t>LoRA</a:t>
            </a:r>
            <a:r>
              <a:rPr lang="en-US" dirty="0"/>
              <a:t> model “on top”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01AE0-AAB4-2F4F-A52A-7B2957F002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00" y="1690688"/>
            <a:ext cx="5145022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2C7F-9620-F445-8A56-CA6F3764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Datasets, benchmarking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519DD-3BE5-474C-ADDC-81AE657BF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need for high quality data for training and benchmarking</a:t>
            </a:r>
          </a:p>
        </p:txBody>
      </p:sp>
    </p:spTree>
    <p:extLst>
      <p:ext uri="{BB962C8B-B14F-4D97-AF65-F5344CB8AC3E}">
        <p14:creationId xmlns:p14="http://schemas.microsoft.com/office/powerpoint/2010/main" val="223613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01F9E3-99A3-114E-AB06-D8EDC6CD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>
                <a:latin typeface="+mj-ea"/>
              </a:rPr>
              <a:t>AI has hacked the OS of humans: language</a:t>
            </a:r>
            <a:endParaRPr lang="en-US" sz="6600" b="1" dirty="0">
              <a:latin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9BAFF-534B-534B-9F24-23E3C5472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altLang="ja-JP" sz="2800" dirty="0"/>
              <a:t>Yuval Noah Harari</a:t>
            </a:r>
            <a:br>
              <a:rPr lang="en-US" altLang="ja-JP" sz="2800" dirty="0"/>
            </a:br>
            <a:endParaRPr lang="en-US" altLang="ja-JP" sz="2800" dirty="0"/>
          </a:p>
          <a:p>
            <a:pPr algn="r"/>
            <a:endParaRPr lang="en-US" sz="2800" dirty="0"/>
          </a:p>
          <a:p>
            <a:pPr lvl="0" algn="r"/>
            <a:r>
              <a:rPr lang="en-US" altLang="ja-JP" sz="1200" dirty="0">
                <a:solidFill>
                  <a:prstClr val="black">
                    <a:tint val="75000"/>
                  </a:prst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https://www.economist.com/by-invitation/2023/04/28/yuval-noah-harari-argues-that-ai-has-hacked-the-operating-system-of-human-civilisation</a:t>
            </a:r>
            <a:r>
              <a:rPr lang="en-US" altLang="ja-JP" sz="12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endParaRPr lang="en-US" sz="1100" dirty="0">
              <a:solidFill>
                <a:prstClr val="black">
                  <a:tint val="75000"/>
                </a:prstClr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9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C85D-2727-794C-8622-2FE35CC8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research &amp; existing datasets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A4311-6959-1140-A727-77DD26B5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AnnoCTR</a:t>
            </a:r>
            <a:r>
              <a:rPr lang="en-US" dirty="0"/>
              <a:t> (Bosch, CTI </a:t>
            </a:r>
            <a:r>
              <a:rPr lang="en-US" dirty="0" err="1"/>
              <a:t>conf</a:t>
            </a:r>
            <a:r>
              <a:rPr lang="en-US" dirty="0"/>
              <a:t> Berlin) – 400 reports</a:t>
            </a:r>
          </a:p>
          <a:p>
            <a:r>
              <a:rPr lang="en-US" b="1" dirty="0"/>
              <a:t>TRAM – on document level only</a:t>
            </a: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ORKL.eu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  <a:p>
            <a:r>
              <a:rPr lang="en-US" dirty="0" err="1"/>
              <a:t>CyNER</a:t>
            </a:r>
            <a:endParaRPr lang="en-US" dirty="0"/>
          </a:p>
          <a:p>
            <a:r>
              <a:rPr lang="en-US" dirty="0"/>
              <a:t>Additionally: </a:t>
            </a:r>
            <a:r>
              <a:rPr lang="en-US" b="1" dirty="0"/>
              <a:t>MISP Galaxies</a:t>
            </a:r>
          </a:p>
          <a:p>
            <a:r>
              <a:rPr lang="en-US" dirty="0" err="1"/>
              <a:t>Malpedia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far, all NER annotators that we found, were not ideal</a:t>
            </a:r>
          </a:p>
          <a:p>
            <a:r>
              <a:rPr lang="en-US" dirty="0"/>
              <a:t>Therefore, 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DDF3D-3E15-E646-99B2-E54600EDD4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" y="1392561"/>
            <a:ext cx="12192000" cy="6367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386D78-23E1-1949-A727-932861A9883F}"/>
              </a:ext>
            </a:extLst>
          </p:cNvPr>
          <p:cNvSpPr txBox="1"/>
          <p:nvPr/>
        </p:nvSpPr>
        <p:spPr>
          <a:xfrm>
            <a:off x="6104239" y="3348681"/>
            <a:ext cx="5078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13000 reports</a:t>
            </a:r>
          </a:p>
          <a:p>
            <a:r>
              <a:rPr lang="en-US" sz="3200" dirty="0"/>
              <a:t>Mixed quality</a:t>
            </a:r>
          </a:p>
          <a:p>
            <a:r>
              <a:rPr lang="en-US" sz="3200" dirty="0"/>
              <a:t>Converted from PDF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Shout-out do Robert </a:t>
            </a:r>
            <a:r>
              <a:rPr lang="en-US" sz="3200" dirty="0" err="1"/>
              <a:t>Haist</a:t>
            </a:r>
            <a:r>
              <a:rPr lang="en-US" sz="3200" dirty="0"/>
              <a:t>! Thanks!</a:t>
            </a:r>
          </a:p>
        </p:txBody>
      </p:sp>
    </p:spTree>
    <p:extLst>
      <p:ext uri="{BB962C8B-B14F-4D97-AF65-F5344CB8AC3E}">
        <p14:creationId xmlns:p14="http://schemas.microsoft.com/office/powerpoint/2010/main" val="19080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C60-CBE0-2946-B5B9-3482AC7C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3C6F1-603E-2640-9FF1-315E2425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clear standardized taxonomy of NER categories</a:t>
            </a:r>
          </a:p>
          <a:p>
            <a:r>
              <a:rPr lang="en-US" dirty="0"/>
              <a:t>Data is messy, hard to train on</a:t>
            </a:r>
          </a:p>
          <a:p>
            <a:r>
              <a:rPr lang="en-US" dirty="0"/>
              <a:t>Text from </a:t>
            </a:r>
            <a:r>
              <a:rPr lang="en-US" dirty="0" err="1"/>
              <a:t>orkl.eu</a:t>
            </a:r>
            <a:r>
              <a:rPr lang="en-US" dirty="0"/>
              <a:t> is not very useable as-is. PDFs are the master source</a:t>
            </a:r>
            <a:br>
              <a:rPr lang="en-US" dirty="0"/>
            </a:br>
            <a:r>
              <a:rPr lang="en-US" dirty="0"/>
              <a:t>PDF2text is a hard problem</a:t>
            </a:r>
          </a:p>
          <a:p>
            <a:r>
              <a:rPr lang="en-US" dirty="0"/>
              <a:t>No standard benchmark dataset for CTI LLMs</a:t>
            </a:r>
          </a:p>
        </p:txBody>
      </p:sp>
    </p:spTree>
    <p:extLst>
      <p:ext uri="{BB962C8B-B14F-4D97-AF65-F5344CB8AC3E}">
        <p14:creationId xmlns:p14="http://schemas.microsoft.com/office/powerpoint/2010/main" val="22671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C91E-8C54-3C46-8B9F-CA5A537C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dirty="0" err="1"/>
              <a:t>CTI.tools</a:t>
            </a:r>
            <a:r>
              <a:rPr lang="en-US" dirty="0"/>
              <a:t> AI workbench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7317D-39BD-0F43-B5BC-DE8A5916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8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39100" y="1825560"/>
            <a:ext cx="3314220" cy="3517762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CTI.tools - overview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61977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1" strike="noStrike" spc="-1" dirty="0">
                <a:latin typeface="Arial"/>
              </a:rPr>
              <a:t>Goal</a:t>
            </a:r>
            <a:r>
              <a:rPr lang="en-US" sz="3200" b="0" strike="noStrike" spc="-1" dirty="0">
                <a:latin typeface="Arial"/>
              </a:rPr>
              <a:t>: Make AI tooling accessible to the CTI community*</a:t>
            </a:r>
          </a:p>
          <a:p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8440" y="4572000"/>
            <a:ext cx="6197360" cy="160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  <a:p>
            <a:r>
              <a:rPr lang="en-US" sz="3200" b="0" strike="noStrike" spc="-1" dirty="0">
                <a:latin typeface="Arial"/>
              </a:rPr>
              <a:t>* while solving the CTI dataset problem</a:t>
            </a:r>
          </a:p>
        </p:txBody>
      </p:sp>
    </p:spTree>
    <p:extLst>
      <p:ext uri="{BB962C8B-B14F-4D97-AF65-F5344CB8AC3E}">
        <p14:creationId xmlns:p14="http://schemas.microsoft.com/office/powerpoint/2010/main" val="274430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 dirty="0" err="1">
                <a:solidFill>
                  <a:srgbClr val="000000"/>
                </a:solidFill>
                <a:latin typeface="Calibri Light"/>
              </a:rPr>
              <a:t>CTI.tools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 - goals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 dirty="0">
                <a:latin typeface="Arial"/>
              </a:rPr>
              <a:t>Checklist to get people to contribute:</a:t>
            </a:r>
          </a:p>
          <a:p>
            <a:endParaRPr lang="en-US" sz="3200" b="0" strike="noStrike" spc="-1" dirty="0">
              <a:latin typeface="Arial"/>
            </a:endParaRPr>
          </a:p>
          <a:p>
            <a:pPr marL="874350" indent="-514350">
              <a:spcBef>
                <a:spcPts val="1295"/>
              </a:spcBef>
              <a:buClr>
                <a:srgbClr val="000000"/>
              </a:buClr>
              <a:buSzPct val="45000"/>
              <a:buFont typeface="Wingdings" pitchFamily="2" charset="2"/>
              <a:buChar char="ü"/>
            </a:pPr>
            <a:r>
              <a:rPr lang="en-US" sz="3200" b="0" strike="noStrike" spc="-1" dirty="0">
                <a:latin typeface="Arial"/>
              </a:rPr>
              <a:t>Provide a benefit to the users</a:t>
            </a:r>
            <a:endParaRPr lang="en-US" sz="3200" b="0" strike="noStrike" spc="-1" dirty="0">
              <a:latin typeface="Arial"/>
              <a:ea typeface="Noto Sans CJK SC"/>
            </a:endParaRPr>
          </a:p>
          <a:p>
            <a:pPr marL="874350" indent="-514350">
              <a:spcBef>
                <a:spcPts val="1295"/>
              </a:spcBef>
              <a:buClr>
                <a:srgbClr val="000000"/>
              </a:buClr>
              <a:buSzPct val="45000"/>
              <a:buFont typeface="Wingdings" pitchFamily="2" charset="2"/>
              <a:buChar char="ü"/>
            </a:pPr>
            <a:r>
              <a:rPr lang="en-US" sz="3200" b="0" strike="noStrike" spc="-1" dirty="0">
                <a:latin typeface="Arial"/>
              </a:rPr>
              <a:t>Easy, intuitive and fun to use</a:t>
            </a:r>
            <a:endParaRPr lang="en-US" sz="3200" b="0" strike="noStrike" spc="-1" dirty="0">
              <a:latin typeface="Arial"/>
              <a:ea typeface="Noto Sans CJK SC"/>
            </a:endParaRPr>
          </a:p>
          <a:p>
            <a:pPr marL="874350" indent="-514350">
              <a:spcBef>
                <a:spcPts val="1295"/>
              </a:spcBef>
              <a:buClr>
                <a:srgbClr val="000000"/>
              </a:buClr>
              <a:buSzPct val="45000"/>
              <a:buFont typeface="Wingdings" pitchFamily="2" charset="2"/>
              <a:buChar char="ü"/>
            </a:pPr>
            <a:r>
              <a:rPr lang="en-US" sz="3200" b="0" strike="noStrike" spc="-1" dirty="0">
                <a:latin typeface="Arial"/>
              </a:rPr>
              <a:t>Usable by everyone with internet </a:t>
            </a:r>
            <a:endParaRPr lang="en-US" sz="3200" b="0" strike="noStrike" spc="-1" dirty="0">
              <a:latin typeface="Arial"/>
              <a:ea typeface="Noto Sans CJK SC"/>
            </a:endParaRPr>
          </a:p>
          <a:p>
            <a:pPr marL="874350" indent="-514350">
              <a:spcBef>
                <a:spcPts val="1295"/>
              </a:spcBef>
              <a:buClr>
                <a:srgbClr val="000000"/>
              </a:buClr>
              <a:buSzPct val="45000"/>
              <a:buFont typeface="Wingdings" pitchFamily="2" charset="2"/>
              <a:buChar char="ü"/>
            </a:pPr>
            <a:r>
              <a:rPr lang="en-US" sz="3200" b="0" strike="noStrike" spc="-1" dirty="0">
                <a:latin typeface="Arial"/>
              </a:rPr>
              <a:t>Everybody profits</a:t>
            </a:r>
            <a:endParaRPr lang="en-US" sz="3200" b="0" strike="noStrike" spc="-1" dirty="0">
              <a:latin typeface="Arial"/>
              <a:ea typeface="Noto Sans CJK S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B7FE7-6336-C74C-88EB-45B2E0E1B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0" y="365040"/>
            <a:ext cx="2349020" cy="23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1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Live Demo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6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400" y="1548720"/>
            <a:ext cx="6026400" cy="45766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3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09840" y="1548720"/>
            <a:ext cx="6118560" cy="464652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Goal: making AI for CTI accessible to everyone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57200" y="6172200"/>
            <a:ext cx="48006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Summaries and TL;DR for reports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858000" y="6172200"/>
            <a:ext cx="48006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Extract information from reports</a:t>
            </a:r>
          </a:p>
        </p:txBody>
      </p:sp>
    </p:spTree>
    <p:extLst>
      <p:ext uri="{BB962C8B-B14F-4D97-AF65-F5344CB8AC3E}">
        <p14:creationId xmlns:p14="http://schemas.microsoft.com/office/powerpoint/2010/main" val="49894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BB2A3-D9A1-7140-BD77-11140AFF8E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" y="381000"/>
            <a:ext cx="10299700" cy="609600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FD872EBC-CA5F-CF47-97EE-055375A4F336}"/>
              </a:ext>
            </a:extLst>
          </p:cNvPr>
          <p:cNvSpPr/>
          <p:nvPr/>
        </p:nvSpPr>
        <p:spPr>
          <a:xfrm>
            <a:off x="2870200" y="3251200"/>
            <a:ext cx="495300" cy="381000"/>
          </a:xfrm>
          <a:prstGeom prst="triangle">
            <a:avLst/>
          </a:prstGeom>
          <a:solidFill>
            <a:srgbClr val="0F7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7694A5C-9936-DB4D-ADC9-BF3B5880991B}"/>
              </a:ext>
            </a:extLst>
          </p:cNvPr>
          <p:cNvSpPr/>
          <p:nvPr/>
        </p:nvSpPr>
        <p:spPr>
          <a:xfrm>
            <a:off x="6870700" y="3251200"/>
            <a:ext cx="495300" cy="381000"/>
          </a:xfrm>
          <a:prstGeom prst="triangle">
            <a:avLst/>
          </a:prstGeom>
          <a:solidFill>
            <a:srgbClr val="AE4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94A11BC-7FA2-2742-A2E9-5BA82E3F22D4}"/>
              </a:ext>
            </a:extLst>
          </p:cNvPr>
          <p:cNvSpPr/>
          <p:nvPr/>
        </p:nvSpPr>
        <p:spPr>
          <a:xfrm>
            <a:off x="10852150" y="3251200"/>
            <a:ext cx="495300" cy="381000"/>
          </a:xfrm>
          <a:prstGeom prst="triangle">
            <a:avLst/>
          </a:prstGeom>
          <a:solidFill>
            <a:srgbClr val="17A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1C65983B-00C3-4E47-8594-4732731D09ED}"/>
              </a:ext>
            </a:extLst>
          </p:cNvPr>
          <p:cNvSpPr/>
          <p:nvPr/>
        </p:nvSpPr>
        <p:spPr>
          <a:xfrm rot="10800000">
            <a:off x="4867275" y="3619500"/>
            <a:ext cx="495300" cy="381000"/>
          </a:xfrm>
          <a:prstGeom prst="triangle">
            <a:avLst/>
          </a:prstGeom>
          <a:solidFill>
            <a:srgbClr val="F3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FAA24F01-8EB4-6942-8056-B22A6F631C46}"/>
              </a:ext>
            </a:extLst>
          </p:cNvPr>
          <p:cNvSpPr/>
          <p:nvPr/>
        </p:nvSpPr>
        <p:spPr>
          <a:xfrm rot="10800000">
            <a:off x="8867775" y="3619500"/>
            <a:ext cx="495300" cy="381000"/>
          </a:xfrm>
          <a:prstGeom prst="triangle">
            <a:avLst/>
          </a:prstGeom>
          <a:solidFill>
            <a:srgbClr val="23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2">
            <a:extLst>
              <a:ext uri="{FF2B5EF4-FFF2-40B4-BE49-F238E27FC236}">
                <a16:creationId xmlns:a16="http://schemas.microsoft.com/office/drawing/2014/main" id="{D3C3B478-1DF9-2C45-A284-812999956036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6972420" cy="451174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8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AI powered workbench to turn CTI texts into actionable information</a:t>
            </a:r>
          </a:p>
          <a:p>
            <a:pPr marL="228600" indent="-228600">
              <a:spcBef>
                <a:spcPts val="18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Built to help you, so you can help us in making it better!</a:t>
            </a:r>
          </a:p>
          <a:p>
            <a:pPr marL="228600" indent="-228600">
              <a:spcBef>
                <a:spcPts val="18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It’s a crowed-sourced effort,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we need you.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Please get in touch with the authors if you can contribute labeling skills. </a:t>
            </a:r>
          </a:p>
          <a:p>
            <a:pPr marL="228600" indent="-228600">
              <a:spcBef>
                <a:spcPts val="18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Even just quickly labelling 10 reports would help us.</a:t>
            </a:r>
          </a:p>
          <a:p>
            <a:pPr marL="228600" indent="-228600">
              <a:spcBef>
                <a:spcPts val="187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All the results will be available to everyone who participates.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CE9EDF-85C9-F545-AEDE-0EA35642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&amp; call to action!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C1515-4275-B04F-8337-7DDF60D38E15}"/>
              </a:ext>
            </a:extLst>
          </p:cNvPr>
          <p:cNvSpPr txBox="1"/>
          <p:nvPr/>
        </p:nvSpPr>
        <p:spPr>
          <a:xfrm>
            <a:off x="8394700" y="5219700"/>
            <a:ext cx="379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Invite code:</a:t>
            </a:r>
            <a:br>
              <a:rPr lang="en-US" sz="2800" b="1" dirty="0"/>
            </a:br>
            <a:r>
              <a:rPr lang="en-US" sz="2800" b="1" dirty="0"/>
              <a:t>HACKLU2024-CTITOOLS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02CB-C10A-4E4A-BA45-B47322A50D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00" y="14097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D2BD-9906-8040-9CEC-A0D2C317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20D1-1778-2740-93B5-8384BF60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545E4-0909-5E4C-96B8-8FB4EA788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9" y="1690688"/>
            <a:ext cx="5948381" cy="501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043FCD-1244-754A-923B-B3A6BA4C70C3}"/>
              </a:ext>
            </a:extLst>
          </p:cNvPr>
          <p:cNvSpPr txBox="1"/>
          <p:nvPr/>
        </p:nvSpPr>
        <p:spPr>
          <a:xfrm>
            <a:off x="7048500" y="1825625"/>
            <a:ext cx="473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 enough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need more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And it will only be enough for benchmarking.</a:t>
            </a:r>
            <a:br>
              <a:rPr lang="en-US" sz="3200" dirty="0"/>
            </a:br>
            <a:r>
              <a:rPr lang="en-US" sz="3200" dirty="0"/>
              <a:t>Not fine-tuning</a:t>
            </a:r>
          </a:p>
        </p:txBody>
      </p:sp>
    </p:spTree>
    <p:extLst>
      <p:ext uri="{BB962C8B-B14F-4D97-AF65-F5344CB8AC3E}">
        <p14:creationId xmlns:p14="http://schemas.microsoft.com/office/powerpoint/2010/main" val="41812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9B-2C82-F54F-97C3-B6040F03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376D2-7EA8-204B-8A80-E03D016E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Aaron Kaplan</a:t>
            </a:r>
          </a:p>
          <a:p>
            <a:r>
              <a:rPr lang="en-US" sz="2000" dirty="0"/>
              <a:t>Self-employed / EC-DIGIT-CSIRC</a:t>
            </a:r>
          </a:p>
          <a:p>
            <a:r>
              <a:rPr lang="en-US" sz="2000" dirty="0"/>
              <a:t>Previously 12 years @ </a:t>
            </a:r>
            <a:r>
              <a:rPr lang="en-US" sz="2000" dirty="0" err="1"/>
              <a:t>CERT.at</a:t>
            </a:r>
            <a:r>
              <a:rPr lang="en-US" sz="2000" dirty="0"/>
              <a:t>, Austria.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This work is done together with</a:t>
            </a:r>
          </a:p>
          <a:p>
            <a:pPr marL="0" indent="0">
              <a:buNone/>
            </a:pPr>
            <a:r>
              <a:rPr lang="en-US" sz="2000" b="1" dirty="0"/>
              <a:t>Alexandre </a:t>
            </a:r>
            <a:r>
              <a:rPr lang="en-US" sz="2000" b="1" dirty="0" err="1"/>
              <a:t>Dulaunoy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Jürgen </a:t>
            </a:r>
            <a:r>
              <a:rPr lang="en-US" sz="2000" b="1" dirty="0" err="1"/>
              <a:t>Brandl</a:t>
            </a:r>
            <a:endParaRPr lang="en-US" sz="2000" b="1" dirty="0"/>
          </a:p>
          <a:p>
            <a:r>
              <a:rPr lang="en-US" sz="2000" dirty="0"/>
              <a:t> senior cyber security analyst at the Federal Ministry of the Interior, Austria</a:t>
            </a:r>
          </a:p>
          <a:p>
            <a:pPr marL="0" indent="0">
              <a:buNone/>
            </a:pPr>
            <a:r>
              <a:rPr lang="en-US" sz="2000" b="1" dirty="0"/>
              <a:t>Paolo di Prodi</a:t>
            </a:r>
          </a:p>
          <a:p>
            <a:r>
              <a:rPr lang="en-US" sz="2000" dirty="0"/>
              <a:t>Founder PRIAM.AI, previously senior data scientist at Microsoft and Fortinet.</a:t>
            </a:r>
          </a:p>
          <a:p>
            <a:pPr marL="0" indent="0">
              <a:buNone/>
            </a:pPr>
            <a:r>
              <a:rPr lang="en-US" sz="2000" b="1" dirty="0"/>
              <a:t>The AI SIG @ </a:t>
            </a:r>
            <a:r>
              <a:rPr lang="en-US" sz="2000" b="1" dirty="0" err="1"/>
              <a:t>FIRST.org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Big thank you to Robert </a:t>
            </a:r>
            <a:r>
              <a:rPr lang="en-US" sz="2000" dirty="0" err="1"/>
              <a:t>Haist</a:t>
            </a:r>
            <a:r>
              <a:rPr lang="en-US" sz="2000" dirty="0"/>
              <a:t> / </a:t>
            </a:r>
            <a:r>
              <a:rPr lang="en-US" sz="2000" b="1" dirty="0" err="1"/>
              <a:t>orkl.eu</a:t>
            </a:r>
            <a:br>
              <a:rPr lang="en-US" sz="2000" b="1" dirty="0"/>
            </a:br>
            <a:r>
              <a:rPr lang="en-US" sz="2000" dirty="0"/>
              <a:t>To David </a:t>
            </a:r>
            <a:r>
              <a:rPr lang="en-US" sz="2000" dirty="0" err="1"/>
              <a:t>Durvaux</a:t>
            </a:r>
            <a:r>
              <a:rPr lang="en-US" sz="2000" dirty="0"/>
              <a:t> and Benoit </a:t>
            </a:r>
            <a:r>
              <a:rPr lang="en-US" sz="2000" dirty="0" err="1"/>
              <a:t>Rousille</a:t>
            </a:r>
            <a:r>
              <a:rPr lang="en-US" sz="2000" dirty="0"/>
              <a:t> who believe in me.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142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D445-F09E-3E4E-A9B8-7E16D17B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AF8B-9933-3948-A295-CE6A096D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gpt-4o-mini to the rescue + </a:t>
            </a:r>
            <a:r>
              <a:rPr lang="en-US" b="1" dirty="0"/>
              <a:t>batch processing</a:t>
            </a:r>
          </a:p>
          <a:p>
            <a:r>
              <a:rPr lang="en-US" dirty="0"/>
              <a:t>Cleaned up 10k </a:t>
            </a:r>
            <a:r>
              <a:rPr lang="en-US" dirty="0" err="1"/>
              <a:t>orkl.eu</a:t>
            </a:r>
            <a:r>
              <a:rPr lang="en-US" dirty="0"/>
              <a:t> reports from </a:t>
            </a:r>
            <a:r>
              <a:rPr lang="en-US" dirty="0" err="1"/>
              <a:t>pyPDF</a:t>
            </a:r>
            <a:r>
              <a:rPr lang="en-US" dirty="0"/>
              <a:t> to clean markdown</a:t>
            </a:r>
          </a:p>
          <a:p>
            <a:r>
              <a:rPr lang="en-US" dirty="0"/>
              <a:t>Costs 38 USD</a:t>
            </a:r>
          </a:p>
          <a:p>
            <a:r>
              <a:rPr lang="en-US" dirty="0"/>
              <a:t>We can fine-tune on that! Yay!</a:t>
            </a:r>
          </a:p>
        </p:txBody>
      </p:sp>
    </p:spTree>
    <p:extLst>
      <p:ext uri="{BB962C8B-B14F-4D97-AF65-F5344CB8AC3E}">
        <p14:creationId xmlns:p14="http://schemas.microsoft.com/office/powerpoint/2010/main" val="1675926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031E-A93E-934C-B6CC-76FDACA8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local LLM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C4EAA-702C-AD43-ABBB-F90E136C4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1AE4-FBBB-FD4F-9553-3424F85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</a:t>
            </a:r>
            <a:r>
              <a:rPr lang="en-US" dirty="0" err="1"/>
              <a:t>LoRA</a:t>
            </a:r>
            <a:r>
              <a:rPr lang="en-US" dirty="0"/>
              <a:t> on </a:t>
            </a:r>
            <a:r>
              <a:rPr lang="en-US" dirty="0" err="1"/>
              <a:t>orkl.eu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6DAA-54F6-264A-8614-5B751CC6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Orkl.eu</a:t>
            </a:r>
            <a:r>
              <a:rPr lang="en-US" dirty="0"/>
              <a:t> - ~ 10k CTI reports, slides, etc.</a:t>
            </a:r>
          </a:p>
          <a:p>
            <a:r>
              <a:rPr lang="en-US" dirty="0"/>
              <a:t>Problem: PDFs to text</a:t>
            </a:r>
          </a:p>
          <a:p>
            <a:r>
              <a:rPr lang="en-US" dirty="0"/>
              <a:t> We used 10k reports</a:t>
            </a:r>
          </a:p>
          <a:p>
            <a:r>
              <a:rPr lang="en-US" dirty="0">
                <a:sym typeface="Wingdings" pitchFamily="2" charset="2"/>
              </a:rPr>
              <a:t> train with it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But which base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51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29A-1B80-DA4F-BD99-BF46AE0C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Mistral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A551-C59B-7E4A-9FA6-1114CB08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72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https://mistral.ai</a:t>
            </a:r>
            <a:endParaRPr lang="en-US" dirty="0"/>
          </a:p>
          <a:p>
            <a:r>
              <a:rPr lang="en-US" dirty="0">
                <a:hlinkClick r:id="rId3"/>
              </a:rPr>
              <a:t>https://github.com/mistralai/mistral-finetune/tree/main</a:t>
            </a:r>
            <a:r>
              <a:rPr lang="en-US" dirty="0"/>
              <a:t> </a:t>
            </a:r>
          </a:p>
          <a:p>
            <a:r>
              <a:rPr lang="en-US" dirty="0"/>
              <a:t>Particularly interesting: </a:t>
            </a:r>
            <a:r>
              <a:rPr lang="en-US" dirty="0" err="1"/>
              <a:t>MiXtral</a:t>
            </a:r>
            <a:r>
              <a:rPr lang="en-US" dirty="0"/>
              <a:t> (</a:t>
            </a:r>
            <a:r>
              <a:rPr lang="en-US" dirty="0" err="1"/>
              <a:t>MoE</a:t>
            </a:r>
            <a:r>
              <a:rPr lang="en-US" dirty="0"/>
              <a:t>) model: 8x22b = 176b params</a:t>
            </a:r>
          </a:p>
          <a:p>
            <a:r>
              <a:rPr lang="en-US" dirty="0"/>
              <a:t>But that needs more GPU power than I have</a:t>
            </a:r>
          </a:p>
          <a:p>
            <a:r>
              <a:rPr lang="en-US" dirty="0"/>
              <a:t>Trained on 3 x RTX 4090 (@home) </a:t>
            </a:r>
          </a:p>
          <a:p>
            <a:r>
              <a:rPr lang="en-US" dirty="0"/>
              <a:t>Mistral 7B to start with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FB511-D215-F84A-85A4-F6AD9D8E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1027906"/>
            <a:ext cx="7099300" cy="5273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C925C-AFE3-2548-9DFC-B73838DC54CF}"/>
              </a:ext>
            </a:extLst>
          </p:cNvPr>
          <p:cNvSpPr txBox="1"/>
          <p:nvPr/>
        </p:nvSpPr>
        <p:spPr>
          <a:xfrm>
            <a:off x="9781902" y="6554875"/>
            <a:ext cx="4741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Credits for COMET score </a:t>
            </a:r>
            <a:r>
              <a:rPr lang="en-US" sz="1200" dirty="0" err="1"/>
              <a:t>eval</a:t>
            </a:r>
            <a:r>
              <a:rPr lang="en-US" sz="1200" dirty="0"/>
              <a:t>: @Kay</a:t>
            </a:r>
          </a:p>
        </p:txBody>
      </p:sp>
    </p:spTree>
    <p:extLst>
      <p:ext uri="{BB962C8B-B14F-4D97-AF65-F5344CB8AC3E}">
        <p14:creationId xmlns:p14="http://schemas.microsoft.com/office/powerpoint/2010/main" val="30717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6720-5667-8A46-98A6-E0D3B13B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FE3F-BFC9-F747-A854-C45DF938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Raw (pre-training):   </a:t>
            </a:r>
            <a:r>
              <a:rPr lang="en-US" dirty="0">
                <a:sym typeface="Wingdings" pitchFamily="2" charset="2"/>
              </a:rPr>
              <a:t> 122M tokens on 10k </a:t>
            </a:r>
            <a:r>
              <a:rPr lang="en-US" dirty="0" err="1">
                <a:sym typeface="Wingdings" pitchFamily="2" charset="2"/>
              </a:rPr>
              <a:t>orkl.eu</a:t>
            </a:r>
            <a:r>
              <a:rPr lang="en-US" dirty="0">
                <a:sym typeface="Wingdings" pitchFamily="2" charset="2"/>
              </a:rPr>
              <a:t> texts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Andale Mono" panose="020B0509000000000004" pitchFamily="49" charset="0"/>
              </a:rPr>
              <a:t>{"text": "Text contained in document n°1"}</a:t>
            </a:r>
          </a:p>
          <a:p>
            <a:pPr marL="0" indent="0">
              <a:buNone/>
            </a:pPr>
            <a:r>
              <a:rPr lang="en-US" sz="2000" dirty="0">
                <a:latin typeface="Andale Mono" panose="020B0509000000000004" pitchFamily="49" charset="0"/>
              </a:rPr>
              <a:t>{"text": "Text contained in document n°2"}</a:t>
            </a:r>
          </a:p>
          <a:p>
            <a:pPr marL="0" indent="0">
              <a:buNone/>
            </a:pPr>
            <a:r>
              <a:rPr lang="en-US" dirty="0"/>
              <a:t>Instruct fine-tuning: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7E13A-0AAF-2044-A346-9817A1FD5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39890"/>
            <a:ext cx="8388350" cy="3491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B414D-0F53-9240-832D-6BFE37246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890"/>
            <a:ext cx="12192000" cy="14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B044-700B-E149-AE81-35FC5270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9551C-689F-9D49-945D-71E015B58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1CCB0-674A-9F49-AEBB-99937DFF0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667"/>
            <a:ext cx="12192000" cy="64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8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BD20-1803-A742-A4CC-D53F9672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 &amp; Implications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7C958-97F7-5047-B66E-CB9FA22B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very well with Mistral 7B</a:t>
            </a:r>
          </a:p>
          <a:p>
            <a:r>
              <a:rPr lang="en-US" dirty="0"/>
              <a:t>Next step: scale up to Mistral 70B (GPUs anyone?)</a:t>
            </a:r>
          </a:p>
          <a:p>
            <a:r>
              <a:rPr lang="en-US" dirty="0"/>
              <a:t>And then </a:t>
            </a:r>
            <a:r>
              <a:rPr lang="en-US" dirty="0" err="1"/>
              <a:t>MiXtral</a:t>
            </a:r>
            <a:r>
              <a:rPr lang="en-US" dirty="0"/>
              <a:t> 8x22B</a:t>
            </a:r>
          </a:p>
          <a:p>
            <a:r>
              <a:rPr lang="en-US" dirty="0"/>
              <a:t>Evaluate against the </a:t>
            </a:r>
            <a:r>
              <a:rPr lang="en-US" dirty="0" err="1"/>
              <a:t>CTITools</a:t>
            </a:r>
            <a:r>
              <a:rPr lang="en-US" dirty="0"/>
              <a:t> benchmark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4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03B2-F3AC-8A4D-BA64-2BF7975F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MISP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3E501-2C5C-5B43-A3C2-597EDC064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8EA3B-4CD9-3A46-9528-5508CD84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90DA1F-446B-F44A-8C1A-44CA893B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have </a:t>
            </a:r>
            <a:r>
              <a:rPr lang="en-US" b="1" dirty="0"/>
              <a:t>a generic and standardized RESTful API interface </a:t>
            </a:r>
            <a:r>
              <a:rPr lang="en-US" dirty="0"/>
              <a:t>so that</a:t>
            </a:r>
          </a:p>
          <a:p>
            <a:pPr lvl="1"/>
            <a:r>
              <a:rPr lang="en-US" dirty="0"/>
              <a:t>We can talk with a local LLM</a:t>
            </a:r>
          </a:p>
          <a:p>
            <a:pPr lvl="1"/>
            <a:r>
              <a:rPr lang="en-US" dirty="0"/>
              <a:t>… also with a remote LLM (</a:t>
            </a:r>
            <a:r>
              <a:rPr lang="en-US" dirty="0" err="1"/>
              <a:t>openAI</a:t>
            </a:r>
            <a:r>
              <a:rPr lang="en-US" dirty="0"/>
              <a:t>, </a:t>
            </a:r>
            <a:r>
              <a:rPr lang="en-US" dirty="0" err="1"/>
              <a:t>openAI</a:t>
            </a:r>
            <a:r>
              <a:rPr lang="en-US" dirty="0"/>
              <a:t> vs. Azure, Anthropic (Claude), …)</a:t>
            </a:r>
          </a:p>
          <a:p>
            <a:r>
              <a:rPr lang="en-US" dirty="0"/>
              <a:t>Enforcing a consistent answer format (JSON) </a:t>
            </a:r>
          </a:p>
          <a:p>
            <a:pPr lvl="1"/>
            <a:r>
              <a:rPr lang="en-US" dirty="0"/>
              <a:t>Example: unstructured info into LLM </a:t>
            </a:r>
            <a:r>
              <a:rPr lang="en-US" dirty="0">
                <a:sym typeface="Wingdings" pitchFamily="2" charset="2"/>
              </a:rPr>
              <a:t> JSON out</a:t>
            </a:r>
          </a:p>
          <a:p>
            <a:r>
              <a:rPr lang="en-US" b="1" dirty="0">
                <a:sym typeface="Wingdings" pitchFamily="2" charset="2"/>
              </a:rPr>
              <a:t>Ensuring the analyst flow </a:t>
            </a:r>
            <a:r>
              <a:rPr lang="en-US" dirty="0">
                <a:sym typeface="Wingdings" pitchFamily="2" charset="2"/>
              </a:rPr>
              <a:t>in the MISP platform and integration with the MISP event reports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5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81F0-9CEF-F64C-9B44-BDBEFFDE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integration with MISP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3743-4231-C641-A144-378961C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83223-BACE-2245-88D1-BFF1B908A1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690688"/>
            <a:ext cx="11353800" cy="4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F4E-B631-B147-9426-7D603FE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9FED-396F-3348-B51A-94800AE8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Aaron</a:t>
            </a:r>
          </a:p>
          <a:p>
            <a:r>
              <a:rPr lang="en-US" dirty="0"/>
              <a:t>All errors are mine to keep</a:t>
            </a:r>
          </a:p>
          <a:p>
            <a:r>
              <a:rPr lang="en-US" dirty="0"/>
              <a:t>I present this here as a sole proprietor company under my own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5A457-01D9-6F43-B4AD-8FC03F60E92E}"/>
              </a:ext>
            </a:extLst>
          </p:cNvPr>
          <p:cNvSpPr txBox="1"/>
          <p:nvPr/>
        </p:nvSpPr>
        <p:spPr>
          <a:xfrm>
            <a:off x="457420" y="591344"/>
            <a:ext cx="370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2379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97DD-1DD3-7140-9166-FB3AD3D1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the report to the LLM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F4F9F-F30A-B940-8282-FAE9DF2D3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39524"/>
            <a:ext cx="10420038" cy="54420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07C84-3967-3F4D-A646-B913A78B4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259"/>
            <a:ext cx="12192000" cy="63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CC0B-0C89-604E-A38C-4494F4FA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Voila! Context and tags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8F81DC-2B96-184E-9178-FA8054516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02" y="1506229"/>
            <a:ext cx="9873796" cy="61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9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6C2A-8DB6-1441-A4D5-07754855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E9EC-2641-7A41-A505-5735869C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released benchmark data + models + code</a:t>
            </a:r>
          </a:p>
          <a:p>
            <a:r>
              <a:rPr lang="en-US" dirty="0"/>
              <a:t>Great help: </a:t>
            </a:r>
            <a:r>
              <a:rPr lang="en-US" b="1" dirty="0"/>
              <a:t>GPUs, please! Need it for </a:t>
            </a:r>
            <a:r>
              <a:rPr lang="en-US" b="1" dirty="0" err="1"/>
              <a:t>Mixtral</a:t>
            </a:r>
            <a:r>
              <a:rPr lang="en-US" b="1" dirty="0"/>
              <a:t> training</a:t>
            </a:r>
          </a:p>
          <a:p>
            <a:r>
              <a:rPr lang="en-US" dirty="0"/>
              <a:t>And:</a:t>
            </a:r>
            <a:r>
              <a:rPr lang="en-US" b="1" dirty="0"/>
              <a:t> your participation </a:t>
            </a:r>
            <a:r>
              <a:rPr lang="en-US" dirty="0"/>
              <a:t>/ expert knowledge</a:t>
            </a:r>
          </a:p>
          <a:p>
            <a:r>
              <a:rPr lang="en-US" dirty="0"/>
              <a:t>Participate in </a:t>
            </a:r>
            <a:r>
              <a:rPr lang="en-US" dirty="0">
                <a:hlinkClick r:id="rId2"/>
              </a:rPr>
              <a:t>https://cti.tools</a:t>
            </a:r>
            <a:r>
              <a:rPr lang="en-US" dirty="0"/>
              <a:t> </a:t>
            </a:r>
          </a:p>
          <a:p>
            <a:r>
              <a:rPr lang="en-US" dirty="0"/>
              <a:t>Documentation + Code: </a:t>
            </a:r>
            <a:r>
              <a:rPr lang="en-US" dirty="0">
                <a:hlinkClick r:id="rId3"/>
              </a:rPr>
              <a:t>https://github.com/ctitools</a:t>
            </a:r>
            <a:endParaRPr lang="en-US" dirty="0"/>
          </a:p>
          <a:p>
            <a:r>
              <a:rPr lang="en-US" dirty="0"/>
              <a:t>Dataset: </a:t>
            </a:r>
            <a:r>
              <a:rPr lang="en-US" dirty="0">
                <a:hlinkClick r:id="rId4"/>
              </a:rPr>
              <a:t>https://huggingface.co/datasets/ctitools/orkl-cleaned-small</a:t>
            </a:r>
            <a:r>
              <a:rPr lang="en-US" dirty="0"/>
              <a:t> </a:t>
            </a:r>
          </a:p>
          <a:p>
            <a:r>
              <a:rPr lang="en-US" dirty="0"/>
              <a:t>Models: </a:t>
            </a:r>
            <a:r>
              <a:rPr lang="en-US" dirty="0">
                <a:hlinkClick r:id="rId5"/>
              </a:rPr>
              <a:t>https://huggingface.co/ctitools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ALL MODELS, DATASETS, tools open source and reproducible!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34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3259-AC28-954E-8BD9-49FD9A61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5290751" cy="1325563"/>
          </a:xfrm>
        </p:spPr>
        <p:txBody>
          <a:bodyPr>
            <a:normAutofit/>
          </a:bodyPr>
          <a:lstStyle/>
          <a:p>
            <a:r>
              <a:rPr lang="en-US" sz="66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72266-43C6-5142-928E-70593C2F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825625"/>
            <a:ext cx="4953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Aaron Kaplan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aaron@lo-res.org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Twitter/X: @_</a:t>
            </a:r>
            <a:r>
              <a:rPr lang="en-US" dirty="0" err="1"/>
              <a:t>aaron_kaplan</a:t>
            </a:r>
            <a:r>
              <a:rPr lang="en-US" dirty="0"/>
              <a:t>_</a:t>
            </a:r>
          </a:p>
          <a:p>
            <a:pPr marL="0" indent="0">
              <a:buNone/>
            </a:pPr>
            <a:r>
              <a:rPr lang="en-US" dirty="0"/>
              <a:t>Mastodon: </a:t>
            </a:r>
            <a:r>
              <a:rPr lang="en-US" dirty="0" err="1"/>
              <a:t>aaronkaplan@infosec.exchange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7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B0DA14-4FF5-F249-A427-080D493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622E71-2CF4-7841-874D-5A8E40E1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Use-cases for LLMs in CTI </a:t>
            </a:r>
          </a:p>
          <a:p>
            <a:r>
              <a:rPr lang="en-US" dirty="0"/>
              <a:t>Ultra-short recap: how do LLMs actually work?</a:t>
            </a:r>
          </a:p>
          <a:p>
            <a:pPr lvl="1"/>
            <a:r>
              <a:rPr lang="en-US" dirty="0"/>
              <a:t>Inference, training, fine-tuning</a:t>
            </a:r>
          </a:p>
          <a:p>
            <a:r>
              <a:rPr lang="en-US" dirty="0"/>
              <a:t>Obstacles to using LLMs for CTI </a:t>
            </a:r>
            <a:r>
              <a:rPr lang="en-US" dirty="0">
                <a:sym typeface="Wingdings" pitchFamily="2" charset="2"/>
              </a:rPr>
              <a:t> we need </a:t>
            </a:r>
            <a:r>
              <a:rPr lang="en-US" dirty="0"/>
              <a:t>local LLMs</a:t>
            </a:r>
          </a:p>
          <a:p>
            <a:r>
              <a:rPr lang="en-US" dirty="0"/>
              <a:t>Needed: benchmarking- and training datasets</a:t>
            </a:r>
          </a:p>
          <a:p>
            <a:r>
              <a:rPr lang="en-US" dirty="0" err="1"/>
              <a:t>CTI.tools</a:t>
            </a:r>
            <a:r>
              <a:rPr lang="en-US" dirty="0"/>
              <a:t> </a:t>
            </a:r>
          </a:p>
          <a:p>
            <a:r>
              <a:rPr lang="en-US" dirty="0"/>
              <a:t>Fine-tuning a local LLM: initial results on </a:t>
            </a:r>
            <a:r>
              <a:rPr lang="en-US" dirty="0" err="1"/>
              <a:t>Mistral.ai</a:t>
            </a:r>
            <a:endParaRPr lang="en-US" dirty="0"/>
          </a:p>
          <a:p>
            <a:r>
              <a:rPr lang="en-US" dirty="0"/>
              <a:t>Integration with MISP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5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5A82-7A5F-1543-8B81-9C3A9585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- useful things with AI – beyond the hype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42609-81D6-CD46-A298-69AC56780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64" y="1531318"/>
            <a:ext cx="9811871" cy="4393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10453A-77E7-334B-985D-543456C5FE59}"/>
              </a:ext>
            </a:extLst>
          </p:cNvPr>
          <p:cNvSpPr txBox="1"/>
          <p:nvPr/>
        </p:nvSpPr>
        <p:spPr>
          <a:xfrm>
            <a:off x="1727200" y="5962182"/>
            <a:ext cx="24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CTI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3DAF9-2640-FD44-949C-A4B1A9F685D7}"/>
              </a:ext>
            </a:extLst>
          </p:cNvPr>
          <p:cNvSpPr txBox="1"/>
          <p:nvPr/>
        </p:nvSpPr>
        <p:spPr>
          <a:xfrm>
            <a:off x="8766735" y="5962181"/>
            <a:ext cx="107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264618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7772-D305-4340-9157-A15041C6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5 main uses cases for AI in CTI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85DC-E198-BC47-BAD0-330565BB5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Summarization: </a:t>
            </a:r>
            <a:r>
              <a:rPr lang="en-US" dirty="0"/>
              <a:t>CTI analysts need to digest a lot of threat intel reports</a:t>
            </a:r>
            <a:endParaRPr lang="en-US" b="1" i="1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RAG: </a:t>
            </a:r>
            <a:r>
              <a:rPr lang="en-US" dirty="0">
                <a:sym typeface="Wingdings" pitchFamily="2" charset="2"/>
              </a:rPr>
              <a:t>Analysts might want to search (</a:t>
            </a:r>
            <a:r>
              <a:rPr lang="en-US" b="1" dirty="0">
                <a:sym typeface="Wingdings" pitchFamily="2" charset="2"/>
              </a:rPr>
              <a:t>question-answering</a:t>
            </a:r>
            <a:r>
              <a:rPr lang="en-US" dirty="0">
                <a:sym typeface="Wingdings" pitchFamily="2" charset="2"/>
              </a:rPr>
              <a:t>) on CTI reports</a:t>
            </a:r>
            <a:endParaRPr lang="en-US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NER: </a:t>
            </a:r>
            <a:r>
              <a:rPr lang="en-US" dirty="0"/>
              <a:t>Analysts would like to get the information out (“</a:t>
            </a:r>
            <a:r>
              <a:rPr lang="en-US" b="1" dirty="0"/>
              <a:t>information extraction</a:t>
            </a:r>
            <a:r>
              <a:rPr lang="en-US" dirty="0"/>
              <a:t>”) from CTI reports</a:t>
            </a:r>
            <a:endParaRPr lang="en-US" b="1" i="1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T-Codes mapping: </a:t>
            </a:r>
            <a:r>
              <a:rPr lang="en-US" dirty="0">
                <a:sym typeface="Wingdings" pitchFamily="2" charset="2"/>
              </a:rPr>
              <a:t>Extracting MITRE TTPs from text reports</a:t>
            </a:r>
            <a:endParaRPr lang="en-US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Knowledge graph / STIX 2.1 / MISP standard: </a:t>
            </a:r>
            <a:r>
              <a:rPr lang="en-US" dirty="0"/>
              <a:t>Extract </a:t>
            </a:r>
            <a:r>
              <a:rPr lang="en-US" b="1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3834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0102F-2783-BB42-99D1-684BF6D9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do that locally? Yeah, maybe but first, how does an LLM actually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E1D6D-CC54-C44C-A15D-A272BA129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37" y="2083518"/>
            <a:ext cx="9115769" cy="40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155B-B3FD-5B4E-A68F-F5DCAD3E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work/token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8216-0CD6-504B-9D40-C62C8A56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4200" cy="4351338"/>
          </a:xfrm>
        </p:spPr>
        <p:txBody>
          <a:bodyPr/>
          <a:lstStyle/>
          <a:p>
            <a:r>
              <a:rPr lang="en-US" dirty="0"/>
              <a:t>LLMs get trained on “masked” input</a:t>
            </a:r>
          </a:p>
          <a:p>
            <a:r>
              <a:rPr lang="en-US" dirty="0"/>
              <a:t>Their goal: predict the next word (token)</a:t>
            </a:r>
          </a:p>
          <a:p>
            <a:r>
              <a:rPr lang="en-US" dirty="0"/>
              <a:t>Everything beyond that is an “emerging property” </a:t>
            </a:r>
            <a:r>
              <a:rPr lang="en-US" dirty="0" err="1"/>
              <a:t>kinda</a:t>
            </a:r>
            <a:r>
              <a:rPr lang="en-US" dirty="0"/>
              <a:t> like magic</a:t>
            </a:r>
          </a:p>
          <a:p>
            <a:r>
              <a:rPr lang="en-US" dirty="0"/>
              <a:t>…but it is not magic, just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5C29F-C6FD-2D41-BCC8-3EE9F3F40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575" y="1690688"/>
            <a:ext cx="660827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48861</TotalTime>
  <Words>1580</Words>
  <Application>Microsoft Macintosh PowerPoint</Application>
  <PresentationFormat>Widescreen</PresentationFormat>
  <Paragraphs>250</Paragraphs>
  <Slides>43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游ゴシック</vt:lpstr>
      <vt:lpstr>游ゴシック Light</vt:lpstr>
      <vt:lpstr>Andale Mono</vt:lpstr>
      <vt:lpstr>Arial</vt:lpstr>
      <vt:lpstr>Calibri</vt:lpstr>
      <vt:lpstr>Calibri Light</vt:lpstr>
      <vt:lpstr>Noto Sans CJK SC</vt:lpstr>
      <vt:lpstr>Times New Roman</vt:lpstr>
      <vt:lpstr>Wingdings</vt:lpstr>
      <vt:lpstr>Office Theme</vt:lpstr>
      <vt:lpstr>NEUROCTI - A CUSTOM FINE-TUNED LLM FOR CTI</vt:lpstr>
      <vt:lpstr>AI has hacked the OS of humans: language</vt:lpstr>
      <vt:lpstr>Intro speakers</vt:lpstr>
      <vt:lpstr>Disclaimer</vt:lpstr>
      <vt:lpstr>Overview of the talk</vt:lpstr>
      <vt:lpstr>Motivation - useful things with AI – beyond the hype</vt:lpstr>
      <vt:lpstr>5 main uses cases for AI in CTI</vt:lpstr>
      <vt:lpstr>Can we do that locally? Yeah, maybe but first, how does an LLM actually work?</vt:lpstr>
      <vt:lpstr>Next work/token prediction</vt:lpstr>
      <vt:lpstr>Obstacles to using LLMs for CTI</vt:lpstr>
      <vt:lpstr>PowerPoint Presentation</vt:lpstr>
      <vt:lpstr>Privacy: LLM interactions = gold mine</vt:lpstr>
      <vt:lpstr>Other Problems with  LLMs</vt:lpstr>
      <vt:lpstr>Guardrails</vt:lpstr>
      <vt:lpstr>Sending my CTI reports or requests to a third-party?</vt:lpstr>
      <vt:lpstr>  We need local models!  But: can a local model do this just as well?</vt:lpstr>
      <vt:lpstr>Training</vt:lpstr>
      <vt:lpstr>How to do fine tuned, local models?</vt:lpstr>
      <vt:lpstr>Datasets, benchmarking</vt:lpstr>
      <vt:lpstr>Related research &amp; existing datasets</vt:lpstr>
      <vt:lpstr>Problems with datasets</vt:lpstr>
      <vt:lpstr>CTI.tools AI workbench</vt:lpstr>
      <vt:lpstr>CTI.tools - overview</vt:lpstr>
      <vt:lpstr>CTI.tools - goals</vt:lpstr>
      <vt:lpstr>Live Demo</vt:lpstr>
      <vt:lpstr>Goal: making AI for CTI accessible to everyone</vt:lpstr>
      <vt:lpstr>PowerPoint Presentation</vt:lpstr>
      <vt:lpstr>Recap &amp; call to action!</vt:lpstr>
      <vt:lpstr>Lessons learned</vt:lpstr>
      <vt:lpstr>Solution</vt:lpstr>
      <vt:lpstr>Training a local LLM</vt:lpstr>
      <vt:lpstr>Our approach: LoRA on orkl.eu</vt:lpstr>
      <vt:lpstr>Mistral AI</vt:lpstr>
      <vt:lpstr>Training text</vt:lpstr>
      <vt:lpstr>PowerPoint Presentation</vt:lpstr>
      <vt:lpstr>Status quo &amp; Implications</vt:lpstr>
      <vt:lpstr>Integration into MISP</vt:lpstr>
      <vt:lpstr>Objectives</vt:lpstr>
      <vt:lpstr>First integration with MISP</vt:lpstr>
      <vt:lpstr>Send the report to the LLM</vt:lpstr>
      <vt:lpstr>Voila! Context and tags</vt:lpstr>
      <vt:lpstr>Call for action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LLM for CTI</dc:title>
  <dc:creator>Aaron Kaplan</dc:creator>
  <cp:lastModifiedBy>Aaron Kaplan</cp:lastModifiedBy>
  <cp:revision>80</cp:revision>
  <cp:lastPrinted>2024-11-02T16:53:08Z</cp:lastPrinted>
  <dcterms:created xsi:type="dcterms:W3CDTF">2024-05-27T20:24:24Z</dcterms:created>
  <dcterms:modified xsi:type="dcterms:W3CDTF">2024-11-02T16:54:17Z</dcterms:modified>
</cp:coreProperties>
</file>