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 id="214748368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embeddedFontLst>
    <p:embeddedFont>
      <p:font typeface="Montserrat"/>
      <p:regular r:id="rId39"/>
      <p:bold r:id="rId40"/>
      <p:italic r:id="rId41"/>
      <p:boldItalic r:id="rId42"/>
    </p:embeddedFont>
    <p:embeddedFont>
      <p:font typeface="Montserrat Light"/>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bold.fntdata"/><Relationship Id="rId20" Type="http://schemas.openxmlformats.org/officeDocument/2006/relationships/slide" Target="slides/slide15.xml"/><Relationship Id="rId42" Type="http://schemas.openxmlformats.org/officeDocument/2006/relationships/font" Target="fonts/Montserrat-boldItalic.fntdata"/><Relationship Id="rId41" Type="http://schemas.openxmlformats.org/officeDocument/2006/relationships/font" Target="fonts/Montserrat-italic.fntdata"/><Relationship Id="rId22" Type="http://schemas.openxmlformats.org/officeDocument/2006/relationships/slide" Target="slides/slide17.xml"/><Relationship Id="rId44" Type="http://schemas.openxmlformats.org/officeDocument/2006/relationships/font" Target="fonts/MontserratLight-bold.fntdata"/><Relationship Id="rId21" Type="http://schemas.openxmlformats.org/officeDocument/2006/relationships/slide" Target="slides/slide16.xml"/><Relationship Id="rId43" Type="http://schemas.openxmlformats.org/officeDocument/2006/relationships/font" Target="fonts/MontserratLight-regular.fntdata"/><Relationship Id="rId24" Type="http://schemas.openxmlformats.org/officeDocument/2006/relationships/slide" Target="slides/slide19.xml"/><Relationship Id="rId46" Type="http://schemas.openxmlformats.org/officeDocument/2006/relationships/font" Target="fonts/MontserratLight-boldItalic.fntdata"/><Relationship Id="rId23" Type="http://schemas.openxmlformats.org/officeDocument/2006/relationships/slide" Target="slides/slide18.xml"/><Relationship Id="rId45" Type="http://schemas.openxmlformats.org/officeDocument/2006/relationships/font" Target="fonts/Montserrat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Montserrat-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cd7fab5d63_0_1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2000"/>
              <a:t>Thanks to the organizers for the invitation. This is only my second time in this wonderful country. Today I want to tell you a little about the persistence tricks that I discovered during my research.	</a:t>
            </a:r>
            <a:endParaRPr sz="2000"/>
          </a:p>
          <a:p>
            <a:pPr indent="0" lvl="0" marL="0" rtl="0" algn="l">
              <a:spcBef>
                <a:spcPts val="0"/>
              </a:spcBef>
              <a:spcAft>
                <a:spcPts val="0"/>
              </a:spcAft>
              <a:buNone/>
            </a:pPr>
            <a:r>
              <a:t/>
            </a:r>
            <a:endParaRPr/>
          </a:p>
        </p:txBody>
      </p:sp>
      <p:sp>
        <p:nvSpPr>
          <p:cNvPr id="111" name="Google Shape;111;g2cd7fab5d63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898d39e043_33_1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000"/>
              <a:t>The process Teams.exe is missing several DLLs which possibly can be used for DLL hijacking. For example cscapi.dll</a:t>
            </a:r>
            <a:endParaRPr sz="2000"/>
          </a:p>
        </p:txBody>
      </p:sp>
      <p:sp>
        <p:nvSpPr>
          <p:cNvPr id="294" name="Google Shape;294;g2898d39e043_33_1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898d39e043_33_2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000"/>
              <a:t>Microsoft Teams will continue working as normal without any crashes!</a:t>
            </a:r>
            <a:endParaRPr sz="2000"/>
          </a:p>
        </p:txBody>
      </p:sp>
      <p:sp>
        <p:nvSpPr>
          <p:cNvPr id="312" name="Google Shape;312;g2898d39e043_33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898d39e043_33_2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2000"/>
              <a:t>If we run command</a:t>
            </a:r>
            <a:endParaRPr sz="2000"/>
          </a:p>
          <a:p>
            <a:pPr indent="0" lvl="0" marL="0" rtl="0" algn="l">
              <a:spcBef>
                <a:spcPts val="0"/>
              </a:spcBef>
              <a:spcAft>
                <a:spcPts val="0"/>
              </a:spcAft>
              <a:buClr>
                <a:schemeClr val="dk1"/>
              </a:buClr>
              <a:buSzPts val="1100"/>
              <a:buFont typeface="Arial"/>
              <a:buNone/>
            </a:pPr>
            <a:r>
              <a:t/>
            </a:r>
            <a:endParaRPr sz="2000"/>
          </a:p>
          <a:p>
            <a:pPr indent="0" lvl="0" marL="0" rtl="0" algn="l">
              <a:spcBef>
                <a:spcPts val="0"/>
              </a:spcBef>
              <a:spcAft>
                <a:spcPts val="0"/>
              </a:spcAft>
              <a:buClr>
                <a:schemeClr val="dk1"/>
              </a:buClr>
              <a:buSzPts val="1100"/>
              <a:buFont typeface="Arial"/>
              <a:buNone/>
            </a:pPr>
            <a:r>
              <a:rPr lang="en-US" sz="2000"/>
              <a:t>```powershell</a:t>
            </a:r>
            <a:endParaRPr sz="2000"/>
          </a:p>
          <a:p>
            <a:pPr indent="0" lvl="0" marL="0" rtl="0" algn="l">
              <a:spcBef>
                <a:spcPts val="0"/>
              </a:spcBef>
              <a:spcAft>
                <a:spcPts val="0"/>
              </a:spcAft>
              <a:buClr>
                <a:schemeClr val="dk1"/>
              </a:buClr>
              <a:buSzPts val="1100"/>
              <a:buFont typeface="Arial"/>
              <a:buNone/>
            </a:pPr>
            <a:r>
              <a:rPr lang="en-US" sz="2000"/>
              <a:t>WerFault.exe -pr &lt;value&gt;</a:t>
            </a:r>
            <a:endParaRPr sz="2000"/>
          </a:p>
          <a:p>
            <a:pPr indent="0" lvl="0" marL="0" rtl="0" algn="l">
              <a:spcBef>
                <a:spcPts val="0"/>
              </a:spcBef>
              <a:spcAft>
                <a:spcPts val="0"/>
              </a:spcAft>
              <a:buClr>
                <a:schemeClr val="dk1"/>
              </a:buClr>
              <a:buSzPts val="1100"/>
              <a:buFont typeface="Arial"/>
              <a:buNone/>
            </a:pPr>
            <a:r>
              <a:rPr lang="en-US" sz="2000"/>
              <a:t>```</a:t>
            </a:r>
            <a:endParaRPr sz="2000"/>
          </a:p>
          <a:p>
            <a:pPr indent="0" lvl="0" marL="0" rtl="0" algn="l">
              <a:spcBef>
                <a:spcPts val="0"/>
              </a:spcBef>
              <a:spcAft>
                <a:spcPts val="0"/>
              </a:spcAft>
              <a:buClr>
                <a:schemeClr val="dk1"/>
              </a:buClr>
              <a:buSzPts val="1100"/>
              <a:buFont typeface="Arial"/>
              <a:buNone/>
            </a:pPr>
            <a:r>
              <a:rPr lang="en-US" sz="2000"/>
              <a:t>it is read `HKLM\Software\Microsoft\Windows\Windows Error Reporting\Hangs\ReflectDebugger=&lt;path_value&gt;`.	 </a:t>
            </a:r>
            <a:endParaRPr sz="2000"/>
          </a:p>
          <a:p>
            <a:pPr indent="0" lvl="0" marL="0" rtl="0" algn="l">
              <a:spcBef>
                <a:spcPts val="0"/>
              </a:spcBef>
              <a:spcAft>
                <a:spcPts val="0"/>
              </a:spcAft>
              <a:buClr>
                <a:schemeClr val="dk1"/>
              </a:buClr>
              <a:buSzPts val="1100"/>
              <a:buFont typeface="Arial"/>
              <a:buNone/>
            </a:pPr>
            <a:r>
              <a:rPr lang="en-US" sz="2000"/>
              <a:t>This command run `WerFault.exe` on mode which is called "reflective debugger" and it is very interesting. 	 </a:t>
            </a:r>
            <a:endParaRPr sz="2000"/>
          </a:p>
          <a:p>
            <a:pPr indent="0" lvl="0" marL="0" rtl="0" algn="l">
              <a:spcBef>
                <a:spcPts val="0"/>
              </a:spcBef>
              <a:spcAft>
                <a:spcPts val="0"/>
              </a:spcAft>
              <a:buClr>
                <a:schemeClr val="dk1"/>
              </a:buClr>
              <a:buSzPts val="1100"/>
              <a:buFont typeface="Arial"/>
              <a:buNone/>
            </a:pPr>
            <a:r>
              <a:t/>
            </a:r>
            <a:endParaRPr sz="2000"/>
          </a:p>
          <a:p>
            <a:pPr indent="0" lvl="0" marL="0" rtl="0" algn="l">
              <a:spcBef>
                <a:spcPts val="0"/>
              </a:spcBef>
              <a:spcAft>
                <a:spcPts val="0"/>
              </a:spcAft>
              <a:buClr>
                <a:schemeClr val="dk1"/>
              </a:buClr>
              <a:buSzPts val="1100"/>
              <a:buFont typeface="Arial"/>
              <a:buNone/>
            </a:pPr>
            <a:r>
              <a:rPr lang="en-US" sz="2000"/>
              <a:t>The good news for us that `WerFault.exe` not only read this value but also run it. And of course we can use it for persistence.    </a:t>
            </a:r>
            <a:endParaRPr sz="2000"/>
          </a:p>
          <a:p>
            <a:pPr indent="0" lvl="0" marL="0" rtl="0" algn="l">
              <a:spcBef>
                <a:spcPts val="0"/>
              </a:spcBef>
              <a:spcAft>
                <a:spcPts val="0"/>
              </a:spcAft>
              <a:buClr>
                <a:schemeClr val="dk1"/>
              </a:buClr>
              <a:buSzPts val="1100"/>
              <a:buFont typeface="Arial"/>
              <a:buNone/>
            </a:pPr>
            <a:r>
              <a:t/>
            </a:r>
            <a:endParaRPr sz="2000"/>
          </a:p>
          <a:p>
            <a:pPr indent="0" lvl="0" marL="0" rtl="0" algn="l">
              <a:spcBef>
                <a:spcPts val="0"/>
              </a:spcBef>
              <a:spcAft>
                <a:spcPts val="0"/>
              </a:spcAft>
              <a:buNone/>
            </a:pPr>
            <a:r>
              <a:t/>
            </a:r>
            <a:endParaRPr sz="2000"/>
          </a:p>
        </p:txBody>
      </p:sp>
      <p:sp>
        <p:nvSpPr>
          <p:cNvPr id="320" name="Google Shape;320;g2898d39e043_33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898d39e043_33_2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g2898d39e043_33_2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d49a36c582_0_1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2d49a36c582_0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898d39e043_33_1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2100"/>
              <a:t>In the course of studying the registry, I came across an interesting path:</a:t>
            </a:r>
            <a:endParaRPr sz="2100"/>
          </a:p>
          <a:p>
            <a:pPr indent="0" lvl="0" marL="0" rtl="0" algn="l">
              <a:spcBef>
                <a:spcPts val="0"/>
              </a:spcBef>
              <a:spcAft>
                <a:spcPts val="0"/>
              </a:spcAft>
              <a:buClr>
                <a:schemeClr val="dk1"/>
              </a:buClr>
              <a:buSzPts val="1100"/>
              <a:buFont typeface="Arial"/>
              <a:buNone/>
            </a:pPr>
            <a:r>
              <a:t/>
            </a:r>
            <a:endParaRPr sz="2100"/>
          </a:p>
          <a:p>
            <a:pPr indent="0" lvl="0" marL="0" rtl="0" algn="l">
              <a:spcBef>
                <a:spcPts val="0"/>
              </a:spcBef>
              <a:spcAft>
                <a:spcPts val="0"/>
              </a:spcAft>
              <a:buClr>
                <a:schemeClr val="dk1"/>
              </a:buClr>
              <a:buSzPts val="1100"/>
              <a:buFont typeface="Arial"/>
              <a:buNone/>
            </a:pPr>
            <a:r>
              <a:rPr lang="en-US" sz="2100"/>
              <a:t>```bash</a:t>
            </a:r>
            <a:endParaRPr sz="2100"/>
          </a:p>
          <a:p>
            <a:pPr indent="0" lvl="0" marL="0" rtl="0" algn="l">
              <a:spcBef>
                <a:spcPts val="0"/>
              </a:spcBef>
              <a:spcAft>
                <a:spcPts val="0"/>
              </a:spcAft>
              <a:buClr>
                <a:schemeClr val="dk1"/>
              </a:buClr>
              <a:buSzPts val="1100"/>
              <a:buFont typeface="Arial"/>
              <a:buNone/>
            </a:pPr>
            <a:r>
              <a:rPr lang="en-US" sz="2100"/>
              <a:t>HKLM\Software\Microsoft\Cryptography\</a:t>
            </a:r>
            <a:endParaRPr sz="2100"/>
          </a:p>
          <a:p>
            <a:pPr indent="0" lvl="0" marL="0" rtl="0" algn="l">
              <a:spcBef>
                <a:spcPts val="0"/>
              </a:spcBef>
              <a:spcAft>
                <a:spcPts val="0"/>
              </a:spcAft>
              <a:buClr>
                <a:schemeClr val="dk1"/>
              </a:buClr>
              <a:buSzPts val="1100"/>
              <a:buFont typeface="Arial"/>
              <a:buNone/>
            </a:pPr>
            <a:r>
              <a:rPr lang="en-US" sz="2100"/>
              <a:t>```</a:t>
            </a:r>
            <a:endParaRPr sz="2100"/>
          </a:p>
          <a:p>
            <a:pPr indent="0" lvl="0" marL="0" rtl="0" algn="l">
              <a:spcBef>
                <a:spcPts val="0"/>
              </a:spcBef>
              <a:spcAft>
                <a:spcPts val="0"/>
              </a:spcAft>
              <a:buClr>
                <a:schemeClr val="dk1"/>
              </a:buClr>
              <a:buSzPts val="1100"/>
              <a:buFont typeface="Arial"/>
              <a:buNone/>
            </a:pPr>
            <a:r>
              <a:t/>
            </a:r>
            <a:endParaRPr sz="2100"/>
          </a:p>
          <a:p>
            <a:pPr indent="0" lvl="0" marL="0" rtl="0" algn="l">
              <a:spcBef>
                <a:spcPts val="0"/>
              </a:spcBef>
              <a:spcAft>
                <a:spcPts val="0"/>
              </a:spcAft>
              <a:buClr>
                <a:schemeClr val="dk1"/>
              </a:buClr>
              <a:buSzPts val="1100"/>
              <a:buFont typeface="Arial"/>
              <a:buNone/>
            </a:pPr>
            <a:r>
              <a:rPr lang="en-US" sz="2100"/>
              <a:t>And there is a such function `OffloadModExpo`. If I understand correctly, this function is used to perform all modular exponentiations for both public and private key operations.	 </a:t>
            </a:r>
            <a:endParaRPr sz="2100"/>
          </a:p>
          <a:p>
            <a:pPr indent="0" lvl="0" marL="0" rtl="0" algn="l">
              <a:spcBef>
                <a:spcPts val="0"/>
              </a:spcBef>
              <a:spcAft>
                <a:spcPts val="0"/>
              </a:spcAft>
              <a:buClr>
                <a:schemeClr val="dk1"/>
              </a:buClr>
              <a:buSzPts val="1100"/>
              <a:buFont typeface="Arial"/>
              <a:buNone/>
            </a:pPr>
            <a:r>
              <a:t/>
            </a:r>
            <a:endParaRPr sz="2100"/>
          </a:p>
          <a:p>
            <a:pPr indent="0" lvl="0" marL="0" rtl="0" algn="l">
              <a:spcBef>
                <a:spcPts val="0"/>
              </a:spcBef>
              <a:spcAft>
                <a:spcPts val="0"/>
              </a:spcAft>
              <a:buClr>
                <a:schemeClr val="dk1"/>
              </a:buClr>
              <a:buSzPts val="1100"/>
              <a:buFont typeface="Arial"/>
              <a:buNone/>
            </a:pPr>
            <a:r>
              <a:rPr lang="en-US" sz="2100"/>
              <a:t>I didn't go into too much detail, the very opportunity to experiment with this key and value in the Windows registry is enough for me. So, I tried to hijacking this DLL path. 	 </a:t>
            </a:r>
            <a:endParaRPr sz="2100"/>
          </a:p>
          <a:p>
            <a:pPr indent="0" lvl="0" marL="0" rtl="0" algn="l">
              <a:spcBef>
                <a:spcPts val="0"/>
              </a:spcBef>
              <a:spcAft>
                <a:spcPts val="0"/>
              </a:spcAft>
              <a:buClr>
                <a:schemeClr val="dk1"/>
              </a:buClr>
              <a:buSzPts val="1100"/>
              <a:buFont typeface="Arial"/>
              <a:buNone/>
            </a:pPr>
            <a:r>
              <a:t/>
            </a:r>
            <a:endParaRPr sz="2100"/>
          </a:p>
          <a:p>
            <a:pPr indent="0" lvl="0" marL="0" rtl="0" algn="l">
              <a:spcBef>
                <a:spcPts val="0"/>
              </a:spcBef>
              <a:spcAft>
                <a:spcPts val="0"/>
              </a:spcAft>
              <a:buClr>
                <a:schemeClr val="dk1"/>
              </a:buClr>
              <a:buSzPts val="1100"/>
              <a:buFont typeface="Arial"/>
              <a:buNone/>
            </a:pPr>
            <a:r>
              <a:rPr lang="en-US" sz="2100"/>
              <a:t>But the caveat is that the entire operating system froze after this and even the antivirus started freeze. 	</a:t>
            </a:r>
            <a:endParaRPr sz="2100"/>
          </a:p>
          <a:p>
            <a:pPr indent="0" lvl="0" marL="0" rtl="0" algn="l">
              <a:spcBef>
                <a:spcPts val="0"/>
              </a:spcBef>
              <a:spcAft>
                <a:spcPts val="0"/>
              </a:spcAft>
              <a:buNone/>
            </a:pPr>
            <a:r>
              <a:t/>
            </a:r>
            <a:endParaRPr sz="2100"/>
          </a:p>
        </p:txBody>
      </p:sp>
      <p:sp>
        <p:nvSpPr>
          <p:cNvPr id="358" name="Google Shape;358;g2898d39e043_33_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898d39e043_33_1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g2898d39e043_33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898d39e043_33_1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2898d39e043_33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d49a36c582_0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g2d49a36c582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f7d6660618_0_2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1f7d6660618_0_2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cd7fab5d63_0_2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2000"/>
              <a:t>My goal is to openly share knowledge, improving the quality of knowledge and general awareness, while providing the opportunity to remain oneself on the path of personal and universal improvement.    </a:t>
            </a:r>
            <a:endParaRPr sz="2000"/>
          </a:p>
          <a:p>
            <a:pPr indent="0" lvl="0" marL="0" rtl="0" algn="l">
              <a:spcBef>
                <a:spcPts val="0"/>
              </a:spcBef>
              <a:spcAft>
                <a:spcPts val="0"/>
              </a:spcAft>
              <a:buClr>
                <a:schemeClr val="dk1"/>
              </a:buClr>
              <a:buSzPts val="1100"/>
              <a:buFont typeface="Arial"/>
              <a:buNone/>
            </a:pPr>
            <a:r>
              <a:rPr lang="en-US" sz="2000"/>
              <a:t>A few words about myself: I am the author of three popular and interesting books. Perhaps many of you have read or heard about them. 	</a:t>
            </a:r>
            <a:endParaRPr sz="2000"/>
          </a:p>
          <a:p>
            <a:pPr indent="0" lvl="0" marL="0" rtl="0" algn="l">
              <a:spcBef>
                <a:spcPts val="0"/>
              </a:spcBef>
              <a:spcAft>
                <a:spcPts val="0"/>
              </a:spcAft>
              <a:buNone/>
            </a:pPr>
            <a:r>
              <a:t/>
            </a:r>
            <a:endParaRPr sz="2000"/>
          </a:p>
        </p:txBody>
      </p:sp>
      <p:sp>
        <p:nvSpPr>
          <p:cNvPr id="127" name="Google Shape;127;g2cd7fab5d63_0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f7d6660618_0_3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1f7d6660618_0_3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898d39e043_33_2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g2898d39e043_33_2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f7d6660618_0_3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1f7d6660618_0_3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898d39e043_33_3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2898d39e043_33_3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898d39e043_33_3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g2898d39e043_33_3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898d39e043_33_3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g2898d39e043_33_3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898d39e043_33_3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g2898d39e043_33_3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898d39e043_33_4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g2898d39e043_33_4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898d39e043_33_4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g2898d39e043_33_4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898d39e043_33_4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g2898d39e043_33_4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cd7fab5d63_0_3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2000"/>
              <a:t>We know that the stealth factor of malware increases significantly by achieving persistence on the infiltrated system. It allows the malware to continue its operations even after restarts, logoffs, reboots, some types of forensics etc., following a single injection/exploit. 	 </a:t>
            </a:r>
            <a:endParaRPr sz="2000"/>
          </a:p>
          <a:p>
            <a:pPr indent="0" lvl="0" marL="0" rtl="0" algn="l">
              <a:spcBef>
                <a:spcPts val="0"/>
              </a:spcBef>
              <a:spcAft>
                <a:spcPts val="0"/>
              </a:spcAft>
              <a:buClr>
                <a:schemeClr val="dk1"/>
              </a:buClr>
              <a:buSzPts val="1100"/>
              <a:buFont typeface="Arial"/>
              <a:buNone/>
            </a:pPr>
            <a:r>
              <a:t/>
            </a:r>
            <a:endParaRPr sz="2000"/>
          </a:p>
          <a:p>
            <a:pPr indent="0" lvl="0" marL="0" rtl="0" algn="l">
              <a:spcBef>
                <a:spcPts val="0"/>
              </a:spcBef>
              <a:spcAft>
                <a:spcPts val="0"/>
              </a:spcAft>
              <a:buNone/>
            </a:pPr>
            <a:r>
              <a:rPr lang="en-US" sz="2000"/>
              <a:t>I will only show some non-standard cases and also tell how you can abuse the cryptographic functions of the Windows Internals and also the Process Hacker 2. 	</a:t>
            </a:r>
            <a:endParaRPr sz="2000"/>
          </a:p>
        </p:txBody>
      </p:sp>
      <p:sp>
        <p:nvSpPr>
          <p:cNvPr id="152" name="Google Shape;152;g2cd7fab5d63_0_3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898d39e043_33_4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g2898d39e043_33_4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f7d6660618_0_5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g1f7d6660618_0_5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300667858b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1" name="Google Shape;631;g300667858b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1f7d6660618_0_6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g1f7d6660618_0_6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d49a36c582_0_1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2d49a36c582_0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cd7fab5d63_0_5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000"/>
              <a:t>We know interesting tricks in malware development that are used in red team operations and pentests and also by cybercriminals. 	</a:t>
            </a:r>
            <a:br>
              <a:rPr lang="en-US" sz="2000"/>
            </a:br>
            <a:r>
              <a:rPr lang="en-US" sz="2000"/>
              <a:t>This techniques include injection and code execution tricks, obfuscation and payload or C2 communication encryption.</a:t>
            </a:r>
            <a:br>
              <a:rPr lang="en-US" sz="2000"/>
            </a:br>
            <a:r>
              <a:rPr lang="en-US" sz="2000"/>
              <a:t>Bypass sandboxes, AV/EDR evasion, anti-analysis tricks.</a:t>
            </a:r>
            <a:endParaRPr sz="2000"/>
          </a:p>
          <a:p>
            <a:pPr indent="0" lvl="0" marL="0" rtl="0" algn="l">
              <a:spcBef>
                <a:spcPts val="0"/>
              </a:spcBef>
              <a:spcAft>
                <a:spcPts val="0"/>
              </a:spcAft>
              <a:buNone/>
            </a:pPr>
            <a:r>
              <a:rPr lang="en-US" sz="2000"/>
              <a:t>Malware persistence techniques.</a:t>
            </a:r>
            <a:endParaRPr sz="2000"/>
          </a:p>
        </p:txBody>
      </p:sp>
      <p:sp>
        <p:nvSpPr>
          <p:cNvPr id="182" name="Google Shape;182;g2cd7fab5d63_0_5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898d39e043_33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000"/>
              <a:t>There are some well-known persistence examples used by APT groups and cybercriminals. App Init DLLs, accessibility features, etc, but still the most popular and accessible is DLL hijacking as it is very difficult to guess and sometimes detect this method, because we don't know which application is being abused.	 </a:t>
            </a:r>
            <a:endParaRPr sz="2000"/>
          </a:p>
        </p:txBody>
      </p:sp>
      <p:sp>
        <p:nvSpPr>
          <p:cNvPr id="201" name="Google Shape;201;g2898d39e043_33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cd7fab5d63_0_4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000"/>
              <a:t>There are some well-known persistence examples used by APT groups and cybercriminals. App Init DLLs, accessibility features, etc, but still the most popular and accessible is DLL hijacking as it is very difficult to guess and sometimes detect this method, because we don't know which application is being abused.	 </a:t>
            </a:r>
            <a:endParaRPr sz="2000"/>
          </a:p>
        </p:txBody>
      </p:sp>
      <p:sp>
        <p:nvSpPr>
          <p:cNvPr id="220" name="Google Shape;220;g2cd7fab5d63_0_4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cdd231f201_0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2000"/>
          </a:p>
        </p:txBody>
      </p:sp>
      <p:sp>
        <p:nvSpPr>
          <p:cNvPr id="254" name="Google Shape;254;g2cdd231f201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f7d6660618_0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000"/>
              <a:t>Many of you may argue that no one uses Internet Explorer anymore but as practice shows it still works and also works for Microsoft Edge.	</a:t>
            </a:r>
            <a:endParaRPr sz="2000"/>
          </a:p>
        </p:txBody>
      </p:sp>
      <p:sp>
        <p:nvSpPr>
          <p:cNvPr id="275" name="Google Shape;275;g1f7d6660618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40" name="Shape 40"/>
        <p:cNvGrpSpPr/>
        <p:nvPr/>
      </p:nvGrpSpPr>
      <p:grpSpPr>
        <a:xfrm>
          <a:off x="0" y="0"/>
          <a:ext cx="0" cy="0"/>
          <a:chOff x="0" y="0"/>
          <a:chExt cx="0" cy="0"/>
        </a:xfrm>
      </p:grpSpPr>
      <p:sp>
        <p:nvSpPr>
          <p:cNvPr id="41" name="Google Shape;41;p12"/>
          <p:cNvSpPr/>
          <p:nvPr>
            <p:ph idx="2" type="pic"/>
          </p:nvPr>
        </p:nvSpPr>
        <p:spPr>
          <a:xfrm>
            <a:off x="1026196" y="2844653"/>
            <a:ext cx="2481600" cy="3131400"/>
          </a:xfrm>
          <a:prstGeom prst="rect">
            <a:avLst/>
          </a:prstGeom>
          <a:solidFill>
            <a:srgbClr val="9FCFEB"/>
          </a:solidFill>
          <a:ln>
            <a:noFill/>
          </a:ln>
        </p:spPr>
      </p:sp>
      <p:sp>
        <p:nvSpPr>
          <p:cNvPr id="42" name="Google Shape;42;p12"/>
          <p:cNvSpPr/>
          <p:nvPr>
            <p:ph idx="3" type="pic"/>
          </p:nvPr>
        </p:nvSpPr>
        <p:spPr>
          <a:xfrm>
            <a:off x="3683488" y="2844653"/>
            <a:ext cx="2481600" cy="3131400"/>
          </a:xfrm>
          <a:prstGeom prst="rect">
            <a:avLst/>
          </a:prstGeom>
          <a:solidFill>
            <a:srgbClr val="9FCFEB"/>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43" name="Shape 43"/>
        <p:cNvGrpSpPr/>
        <p:nvPr/>
      </p:nvGrpSpPr>
      <p:grpSpPr>
        <a:xfrm>
          <a:off x="0" y="0"/>
          <a:ext cx="0" cy="0"/>
          <a:chOff x="0" y="0"/>
          <a:chExt cx="0" cy="0"/>
        </a:xfrm>
      </p:grpSpPr>
      <p:sp>
        <p:nvSpPr>
          <p:cNvPr id="44" name="Google Shape;44;p13"/>
          <p:cNvSpPr/>
          <p:nvPr>
            <p:ph idx="2" type="pic"/>
          </p:nvPr>
        </p:nvSpPr>
        <p:spPr>
          <a:xfrm>
            <a:off x="6474747" y="1130300"/>
            <a:ext cx="5166000" cy="3478200"/>
          </a:xfrm>
          <a:prstGeom prst="rect">
            <a:avLst/>
          </a:prstGeom>
          <a:solidFill>
            <a:srgbClr val="9FCFEB"/>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45" name="Shape 45"/>
        <p:cNvGrpSpPr/>
        <p:nvPr/>
      </p:nvGrpSpPr>
      <p:grpSpPr>
        <a:xfrm>
          <a:off x="0" y="0"/>
          <a:ext cx="0" cy="0"/>
          <a:chOff x="0" y="0"/>
          <a:chExt cx="0" cy="0"/>
        </a:xfrm>
      </p:grpSpPr>
      <p:sp>
        <p:nvSpPr>
          <p:cNvPr id="46" name="Google Shape;46;p14"/>
          <p:cNvSpPr/>
          <p:nvPr>
            <p:ph idx="2" type="pic"/>
          </p:nvPr>
        </p:nvSpPr>
        <p:spPr>
          <a:xfrm>
            <a:off x="6172653" y="4459520"/>
            <a:ext cx="5468100" cy="1865100"/>
          </a:xfrm>
          <a:prstGeom prst="rect">
            <a:avLst/>
          </a:prstGeom>
          <a:solidFill>
            <a:srgbClr val="9FCFEB"/>
          </a:solidFill>
          <a:ln>
            <a:noFill/>
          </a:ln>
        </p:spPr>
      </p:sp>
      <p:sp>
        <p:nvSpPr>
          <p:cNvPr id="47" name="Google Shape;47;p14"/>
          <p:cNvSpPr/>
          <p:nvPr>
            <p:ph idx="3" type="pic"/>
          </p:nvPr>
        </p:nvSpPr>
        <p:spPr>
          <a:xfrm>
            <a:off x="1051560" y="2012956"/>
            <a:ext cx="4967700" cy="2293200"/>
          </a:xfrm>
          <a:prstGeom prst="rect">
            <a:avLst/>
          </a:prstGeom>
          <a:solidFill>
            <a:srgbClr val="9FCFEB"/>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p:cSld name="17_Title Slide">
    <p:spTree>
      <p:nvGrpSpPr>
        <p:cNvPr id="48" name="Shape 48"/>
        <p:cNvGrpSpPr/>
        <p:nvPr/>
      </p:nvGrpSpPr>
      <p:grpSpPr>
        <a:xfrm>
          <a:off x="0" y="0"/>
          <a:ext cx="0" cy="0"/>
          <a:chOff x="0" y="0"/>
          <a:chExt cx="0" cy="0"/>
        </a:xfrm>
      </p:grpSpPr>
      <p:sp>
        <p:nvSpPr>
          <p:cNvPr id="49" name="Google Shape;49;p15"/>
          <p:cNvSpPr/>
          <p:nvPr>
            <p:ph idx="2" type="pic"/>
          </p:nvPr>
        </p:nvSpPr>
        <p:spPr>
          <a:xfrm>
            <a:off x="2072272" y="2205992"/>
            <a:ext cx="1969800" cy="1969800"/>
          </a:xfrm>
          <a:prstGeom prst="rect">
            <a:avLst/>
          </a:prstGeom>
          <a:solidFill>
            <a:srgbClr val="9FCFEB"/>
          </a:solidFill>
          <a:ln>
            <a:noFill/>
          </a:ln>
        </p:spPr>
      </p:sp>
      <p:sp>
        <p:nvSpPr>
          <p:cNvPr id="50" name="Google Shape;50;p15"/>
          <p:cNvSpPr/>
          <p:nvPr>
            <p:ph idx="3" type="pic"/>
          </p:nvPr>
        </p:nvSpPr>
        <p:spPr>
          <a:xfrm>
            <a:off x="5111116" y="2205992"/>
            <a:ext cx="1969800" cy="1969800"/>
          </a:xfrm>
          <a:prstGeom prst="rect">
            <a:avLst/>
          </a:prstGeom>
          <a:solidFill>
            <a:srgbClr val="9FCFEB"/>
          </a:solidFill>
          <a:ln>
            <a:noFill/>
          </a:ln>
        </p:spPr>
      </p:sp>
      <p:sp>
        <p:nvSpPr>
          <p:cNvPr id="51" name="Google Shape;51;p15"/>
          <p:cNvSpPr/>
          <p:nvPr>
            <p:ph idx="4" type="pic"/>
          </p:nvPr>
        </p:nvSpPr>
        <p:spPr>
          <a:xfrm>
            <a:off x="8149960" y="2205992"/>
            <a:ext cx="1969800" cy="1969800"/>
          </a:xfrm>
          <a:prstGeom prst="rect">
            <a:avLst/>
          </a:prstGeom>
          <a:solidFill>
            <a:srgbClr val="9FCFEB"/>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p:cSld name="16_Title Slide">
    <p:spTree>
      <p:nvGrpSpPr>
        <p:cNvPr id="52" name="Shape 52"/>
        <p:cNvGrpSpPr/>
        <p:nvPr/>
      </p:nvGrpSpPr>
      <p:grpSpPr>
        <a:xfrm>
          <a:off x="0" y="0"/>
          <a:ext cx="0" cy="0"/>
          <a:chOff x="0" y="0"/>
          <a:chExt cx="0" cy="0"/>
        </a:xfrm>
      </p:grpSpPr>
      <p:sp>
        <p:nvSpPr>
          <p:cNvPr id="53" name="Google Shape;53;p16"/>
          <p:cNvSpPr/>
          <p:nvPr>
            <p:ph idx="2" type="pic"/>
          </p:nvPr>
        </p:nvSpPr>
        <p:spPr>
          <a:xfrm>
            <a:off x="1381125" y="2503921"/>
            <a:ext cx="1627800" cy="1627800"/>
          </a:xfrm>
          <a:prstGeom prst="rect">
            <a:avLst/>
          </a:prstGeom>
          <a:solidFill>
            <a:srgbClr val="9FCFEB"/>
          </a:solidFill>
          <a:ln>
            <a:noFill/>
          </a:ln>
        </p:spPr>
      </p:sp>
      <p:sp>
        <p:nvSpPr>
          <p:cNvPr id="54" name="Google Shape;54;p16"/>
          <p:cNvSpPr/>
          <p:nvPr>
            <p:ph idx="3" type="pic"/>
          </p:nvPr>
        </p:nvSpPr>
        <p:spPr>
          <a:xfrm>
            <a:off x="3981739" y="2503921"/>
            <a:ext cx="1627800" cy="1627800"/>
          </a:xfrm>
          <a:prstGeom prst="rect">
            <a:avLst/>
          </a:prstGeom>
          <a:solidFill>
            <a:srgbClr val="9FCFEB"/>
          </a:solidFill>
          <a:ln>
            <a:noFill/>
          </a:ln>
        </p:spPr>
      </p:sp>
      <p:sp>
        <p:nvSpPr>
          <p:cNvPr id="55" name="Google Shape;55;p16"/>
          <p:cNvSpPr/>
          <p:nvPr>
            <p:ph idx="4" type="pic"/>
          </p:nvPr>
        </p:nvSpPr>
        <p:spPr>
          <a:xfrm>
            <a:off x="6582353" y="2503921"/>
            <a:ext cx="1627800" cy="1627800"/>
          </a:xfrm>
          <a:prstGeom prst="rect">
            <a:avLst/>
          </a:prstGeom>
          <a:solidFill>
            <a:srgbClr val="9FCFEB"/>
          </a:solidFill>
          <a:ln>
            <a:noFill/>
          </a:ln>
        </p:spPr>
      </p:sp>
      <p:sp>
        <p:nvSpPr>
          <p:cNvPr id="56" name="Google Shape;56;p16"/>
          <p:cNvSpPr/>
          <p:nvPr>
            <p:ph idx="5" type="pic"/>
          </p:nvPr>
        </p:nvSpPr>
        <p:spPr>
          <a:xfrm>
            <a:off x="9182966" y="2503921"/>
            <a:ext cx="1627800" cy="1627800"/>
          </a:xfrm>
          <a:prstGeom prst="rect">
            <a:avLst/>
          </a:prstGeom>
          <a:solidFill>
            <a:srgbClr val="9FCFEB"/>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7" name="Shape 57"/>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58" name="Shape 58"/>
        <p:cNvGrpSpPr/>
        <p:nvPr/>
      </p:nvGrpSpPr>
      <p:grpSpPr>
        <a:xfrm>
          <a:off x="0" y="0"/>
          <a:ext cx="0" cy="0"/>
          <a:chOff x="0" y="0"/>
          <a:chExt cx="0" cy="0"/>
        </a:xfrm>
      </p:grpSpPr>
      <p:sp>
        <p:nvSpPr>
          <p:cNvPr id="59" name="Google Shape;59;p18"/>
          <p:cNvSpPr/>
          <p:nvPr>
            <p:ph idx="2" type="pic"/>
          </p:nvPr>
        </p:nvSpPr>
        <p:spPr>
          <a:xfrm>
            <a:off x="2953655" y="2414095"/>
            <a:ext cx="1992600" cy="1959900"/>
          </a:xfrm>
          <a:prstGeom prst="rect">
            <a:avLst/>
          </a:prstGeom>
          <a:solidFill>
            <a:srgbClr val="9FCFEB"/>
          </a:solidFill>
          <a:ln>
            <a:noFill/>
          </a:ln>
        </p:spPr>
      </p:sp>
      <p:sp>
        <p:nvSpPr>
          <p:cNvPr id="60" name="Google Shape;60;p18"/>
          <p:cNvSpPr/>
          <p:nvPr>
            <p:ph idx="3" type="pic"/>
          </p:nvPr>
        </p:nvSpPr>
        <p:spPr>
          <a:xfrm>
            <a:off x="5099654" y="2414095"/>
            <a:ext cx="1992600" cy="1959900"/>
          </a:xfrm>
          <a:prstGeom prst="rect">
            <a:avLst/>
          </a:prstGeom>
          <a:solidFill>
            <a:srgbClr val="9FCFEB"/>
          </a:solidFill>
          <a:ln>
            <a:noFill/>
          </a:ln>
        </p:spPr>
      </p:sp>
      <p:sp>
        <p:nvSpPr>
          <p:cNvPr id="61" name="Google Shape;61;p18"/>
          <p:cNvSpPr/>
          <p:nvPr>
            <p:ph idx="4" type="pic"/>
          </p:nvPr>
        </p:nvSpPr>
        <p:spPr>
          <a:xfrm>
            <a:off x="7245651" y="2414095"/>
            <a:ext cx="1992600" cy="1959900"/>
          </a:xfrm>
          <a:prstGeom prst="rect">
            <a:avLst/>
          </a:prstGeom>
          <a:solidFill>
            <a:srgbClr val="9FCFEB"/>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62" name="Shape 62"/>
        <p:cNvGrpSpPr/>
        <p:nvPr/>
      </p:nvGrpSpPr>
      <p:grpSpPr>
        <a:xfrm>
          <a:off x="0" y="0"/>
          <a:ext cx="0" cy="0"/>
          <a:chOff x="0" y="0"/>
          <a:chExt cx="0" cy="0"/>
        </a:xfrm>
      </p:grpSpPr>
      <p:sp>
        <p:nvSpPr>
          <p:cNvPr id="63" name="Google Shape;63;p19"/>
          <p:cNvSpPr/>
          <p:nvPr>
            <p:ph idx="2" type="pic"/>
          </p:nvPr>
        </p:nvSpPr>
        <p:spPr>
          <a:xfrm>
            <a:off x="990983" y="2262166"/>
            <a:ext cx="5430000" cy="4057200"/>
          </a:xfrm>
          <a:prstGeom prst="rect">
            <a:avLst/>
          </a:prstGeom>
          <a:solidFill>
            <a:srgbClr val="9FCFEB"/>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64" name="Shape 64"/>
        <p:cNvGrpSpPr/>
        <p:nvPr/>
      </p:nvGrpSpPr>
      <p:grpSpPr>
        <a:xfrm>
          <a:off x="0" y="0"/>
          <a:ext cx="0" cy="0"/>
          <a:chOff x="0" y="0"/>
          <a:chExt cx="0" cy="0"/>
        </a:xfrm>
      </p:grpSpPr>
      <p:sp>
        <p:nvSpPr>
          <p:cNvPr id="65" name="Google Shape;65;p20"/>
          <p:cNvSpPr/>
          <p:nvPr>
            <p:ph idx="2" type="pic"/>
          </p:nvPr>
        </p:nvSpPr>
        <p:spPr>
          <a:xfrm>
            <a:off x="1069251" y="3181350"/>
            <a:ext cx="5476800" cy="3676800"/>
          </a:xfrm>
          <a:prstGeom prst="rect">
            <a:avLst/>
          </a:prstGeom>
          <a:solidFill>
            <a:srgbClr val="9FCFEB"/>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spTree>
      <p:nvGrpSpPr>
        <p:cNvPr id="66" name="Shape 66"/>
        <p:cNvGrpSpPr/>
        <p:nvPr/>
      </p:nvGrpSpPr>
      <p:grpSpPr>
        <a:xfrm>
          <a:off x="0" y="0"/>
          <a:ext cx="0" cy="0"/>
          <a:chOff x="0" y="0"/>
          <a:chExt cx="0" cy="0"/>
        </a:xfrm>
      </p:grpSpPr>
      <p:sp>
        <p:nvSpPr>
          <p:cNvPr id="67" name="Google Shape;67;p21"/>
          <p:cNvSpPr/>
          <p:nvPr>
            <p:ph idx="2" type="pic"/>
          </p:nvPr>
        </p:nvSpPr>
        <p:spPr>
          <a:xfrm>
            <a:off x="8846678" y="2131399"/>
            <a:ext cx="3345300" cy="4193100"/>
          </a:xfrm>
          <a:prstGeom prst="rect">
            <a:avLst/>
          </a:prstGeom>
          <a:solidFill>
            <a:srgbClr val="9FCFEB"/>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68" name="Shape 68"/>
        <p:cNvGrpSpPr/>
        <p:nvPr/>
      </p:nvGrpSpPr>
      <p:grpSpPr>
        <a:xfrm>
          <a:off x="0" y="0"/>
          <a:ext cx="0" cy="0"/>
          <a:chOff x="0" y="0"/>
          <a:chExt cx="0" cy="0"/>
        </a:xfrm>
      </p:grpSpPr>
      <p:sp>
        <p:nvSpPr>
          <p:cNvPr id="69" name="Google Shape;69;p22"/>
          <p:cNvSpPr/>
          <p:nvPr>
            <p:ph idx="2" type="pic"/>
          </p:nvPr>
        </p:nvSpPr>
        <p:spPr>
          <a:xfrm>
            <a:off x="4475244" y="2628900"/>
            <a:ext cx="2253300" cy="3354600"/>
          </a:xfrm>
          <a:prstGeom prst="rect">
            <a:avLst/>
          </a:prstGeom>
          <a:solidFill>
            <a:srgbClr val="9FCFEB"/>
          </a:solidFill>
          <a:ln>
            <a:noFill/>
          </a:ln>
        </p:spPr>
      </p:sp>
      <p:sp>
        <p:nvSpPr>
          <p:cNvPr id="70" name="Google Shape;70;p22"/>
          <p:cNvSpPr/>
          <p:nvPr>
            <p:ph idx="3" type="pic"/>
          </p:nvPr>
        </p:nvSpPr>
        <p:spPr>
          <a:xfrm>
            <a:off x="6940296" y="2628900"/>
            <a:ext cx="2253300" cy="3354600"/>
          </a:xfrm>
          <a:prstGeom prst="rect">
            <a:avLst/>
          </a:prstGeom>
          <a:solidFill>
            <a:srgbClr val="9FCFEB"/>
          </a:solidFill>
          <a:ln>
            <a:noFill/>
          </a:ln>
        </p:spPr>
      </p:sp>
      <p:sp>
        <p:nvSpPr>
          <p:cNvPr id="71" name="Google Shape;71;p22"/>
          <p:cNvSpPr/>
          <p:nvPr>
            <p:ph idx="4" type="pic"/>
          </p:nvPr>
        </p:nvSpPr>
        <p:spPr>
          <a:xfrm>
            <a:off x="9405348" y="2628900"/>
            <a:ext cx="2253300" cy="3354600"/>
          </a:xfrm>
          <a:prstGeom prst="rect">
            <a:avLst/>
          </a:prstGeom>
          <a:solidFill>
            <a:srgbClr val="9FCFEB"/>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72" name="Shape 72"/>
        <p:cNvGrpSpPr/>
        <p:nvPr/>
      </p:nvGrpSpPr>
      <p:grpSpPr>
        <a:xfrm>
          <a:off x="0" y="0"/>
          <a:ext cx="0" cy="0"/>
          <a:chOff x="0" y="0"/>
          <a:chExt cx="0" cy="0"/>
        </a:xfrm>
      </p:grpSpPr>
      <p:sp>
        <p:nvSpPr>
          <p:cNvPr id="73" name="Google Shape;73;p23"/>
          <p:cNvSpPr/>
          <p:nvPr>
            <p:ph idx="2" type="pic"/>
          </p:nvPr>
        </p:nvSpPr>
        <p:spPr>
          <a:xfrm>
            <a:off x="9486900" y="0"/>
            <a:ext cx="2705100" cy="6858000"/>
          </a:xfrm>
          <a:prstGeom prst="rect">
            <a:avLst/>
          </a:prstGeom>
          <a:solidFill>
            <a:srgbClr val="9FCFEB"/>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Slide">
  <p:cSld name="23_Title Slide">
    <p:spTree>
      <p:nvGrpSpPr>
        <p:cNvPr id="74" name="Shape 74"/>
        <p:cNvGrpSpPr/>
        <p:nvPr/>
      </p:nvGrpSpPr>
      <p:grpSpPr>
        <a:xfrm>
          <a:off x="0" y="0"/>
          <a:ext cx="0" cy="0"/>
          <a:chOff x="0" y="0"/>
          <a:chExt cx="0" cy="0"/>
        </a:xfrm>
      </p:grpSpPr>
      <p:sp>
        <p:nvSpPr>
          <p:cNvPr id="75" name="Google Shape;75;p24"/>
          <p:cNvSpPr/>
          <p:nvPr>
            <p:ph idx="2" type="pic"/>
          </p:nvPr>
        </p:nvSpPr>
        <p:spPr>
          <a:xfrm>
            <a:off x="0" y="5338916"/>
            <a:ext cx="1519200" cy="1519200"/>
          </a:xfrm>
          <a:prstGeom prst="rect">
            <a:avLst/>
          </a:prstGeom>
          <a:solidFill>
            <a:srgbClr val="9FCFEB"/>
          </a:solidFill>
          <a:ln>
            <a:noFill/>
          </a:ln>
        </p:spPr>
      </p:sp>
      <p:sp>
        <p:nvSpPr>
          <p:cNvPr id="76" name="Google Shape;76;p24"/>
          <p:cNvSpPr/>
          <p:nvPr>
            <p:ph idx="3" type="pic"/>
          </p:nvPr>
        </p:nvSpPr>
        <p:spPr>
          <a:xfrm>
            <a:off x="6149697" y="1905001"/>
            <a:ext cx="2595600" cy="4078500"/>
          </a:xfrm>
          <a:prstGeom prst="rect">
            <a:avLst/>
          </a:prstGeom>
          <a:solidFill>
            <a:srgbClr val="9FCFEB"/>
          </a:solidFill>
          <a:ln>
            <a:noFill/>
          </a:ln>
        </p:spPr>
      </p:sp>
      <p:sp>
        <p:nvSpPr>
          <p:cNvPr id="77" name="Google Shape;77;p24"/>
          <p:cNvSpPr/>
          <p:nvPr>
            <p:ph idx="4" type="pic"/>
          </p:nvPr>
        </p:nvSpPr>
        <p:spPr>
          <a:xfrm>
            <a:off x="8857364" y="1905001"/>
            <a:ext cx="2595600" cy="4078500"/>
          </a:xfrm>
          <a:prstGeom prst="rect">
            <a:avLst/>
          </a:prstGeom>
          <a:solidFill>
            <a:srgbClr val="9FCFEB"/>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Slide">
  <p:cSld name="24_Title Slide">
    <p:spTree>
      <p:nvGrpSpPr>
        <p:cNvPr id="78" name="Shape 78"/>
        <p:cNvGrpSpPr/>
        <p:nvPr/>
      </p:nvGrpSpPr>
      <p:grpSpPr>
        <a:xfrm>
          <a:off x="0" y="0"/>
          <a:ext cx="0" cy="0"/>
          <a:chOff x="0" y="0"/>
          <a:chExt cx="0" cy="0"/>
        </a:xfrm>
      </p:grpSpPr>
      <p:sp>
        <p:nvSpPr>
          <p:cNvPr id="79" name="Google Shape;79;p25"/>
          <p:cNvSpPr/>
          <p:nvPr>
            <p:ph idx="2" type="pic"/>
          </p:nvPr>
        </p:nvSpPr>
        <p:spPr>
          <a:xfrm>
            <a:off x="1090613" y="1987550"/>
            <a:ext cx="4832400" cy="2038500"/>
          </a:xfrm>
          <a:prstGeom prst="rect">
            <a:avLst/>
          </a:prstGeom>
          <a:solidFill>
            <a:srgbClr val="9FCFEB"/>
          </a:solidFill>
          <a:ln>
            <a:noFill/>
          </a:ln>
        </p:spPr>
      </p:sp>
      <p:sp>
        <p:nvSpPr>
          <p:cNvPr id="80" name="Google Shape;80;p25"/>
          <p:cNvSpPr/>
          <p:nvPr>
            <p:ph idx="3" type="pic"/>
          </p:nvPr>
        </p:nvSpPr>
        <p:spPr>
          <a:xfrm>
            <a:off x="6000751" y="1987550"/>
            <a:ext cx="2508300" cy="2038500"/>
          </a:xfrm>
          <a:prstGeom prst="rect">
            <a:avLst/>
          </a:prstGeom>
          <a:solidFill>
            <a:srgbClr val="9FCFEB"/>
          </a:solidFill>
          <a:ln>
            <a:noFill/>
          </a:ln>
        </p:spPr>
      </p:sp>
      <p:sp>
        <p:nvSpPr>
          <p:cNvPr id="81" name="Google Shape;81;p25"/>
          <p:cNvSpPr/>
          <p:nvPr>
            <p:ph idx="4" type="pic"/>
          </p:nvPr>
        </p:nvSpPr>
        <p:spPr>
          <a:xfrm>
            <a:off x="8585201" y="1987550"/>
            <a:ext cx="2516100" cy="2038500"/>
          </a:xfrm>
          <a:prstGeom prst="rect">
            <a:avLst/>
          </a:prstGeom>
          <a:solidFill>
            <a:srgbClr val="9FCFEB"/>
          </a:solidFill>
          <a:ln>
            <a:noFill/>
          </a:ln>
        </p:spPr>
      </p:sp>
      <p:sp>
        <p:nvSpPr>
          <p:cNvPr id="82" name="Google Shape;82;p25"/>
          <p:cNvSpPr/>
          <p:nvPr>
            <p:ph idx="5" type="pic"/>
          </p:nvPr>
        </p:nvSpPr>
        <p:spPr>
          <a:xfrm>
            <a:off x="7886701" y="4102100"/>
            <a:ext cx="3214800" cy="2038500"/>
          </a:xfrm>
          <a:prstGeom prst="rect">
            <a:avLst/>
          </a:prstGeom>
          <a:solidFill>
            <a:srgbClr val="9FCFEB"/>
          </a:solidFill>
          <a:ln>
            <a:noFill/>
          </a:ln>
        </p:spPr>
      </p:sp>
      <p:sp>
        <p:nvSpPr>
          <p:cNvPr id="83" name="Google Shape;83;p25"/>
          <p:cNvSpPr/>
          <p:nvPr>
            <p:ph idx="6" type="pic"/>
          </p:nvPr>
        </p:nvSpPr>
        <p:spPr>
          <a:xfrm>
            <a:off x="3648076" y="4102100"/>
            <a:ext cx="4162500" cy="2038500"/>
          </a:xfrm>
          <a:prstGeom prst="rect">
            <a:avLst/>
          </a:prstGeom>
          <a:solidFill>
            <a:srgbClr val="9FCFEB"/>
          </a:solidFill>
          <a:ln>
            <a:noFill/>
          </a:ln>
        </p:spPr>
      </p:sp>
      <p:sp>
        <p:nvSpPr>
          <p:cNvPr id="84" name="Google Shape;84;p25"/>
          <p:cNvSpPr/>
          <p:nvPr>
            <p:ph idx="7" type="pic"/>
          </p:nvPr>
        </p:nvSpPr>
        <p:spPr>
          <a:xfrm>
            <a:off x="1090613" y="4102100"/>
            <a:ext cx="2479800" cy="2038500"/>
          </a:xfrm>
          <a:prstGeom prst="rect">
            <a:avLst/>
          </a:prstGeom>
          <a:solidFill>
            <a:srgbClr val="9FCFEB"/>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85" name="Shape 85"/>
        <p:cNvGrpSpPr/>
        <p:nvPr/>
      </p:nvGrpSpPr>
      <p:grpSpPr>
        <a:xfrm>
          <a:off x="0" y="0"/>
          <a:ext cx="0" cy="0"/>
          <a:chOff x="0" y="0"/>
          <a:chExt cx="0" cy="0"/>
        </a:xfrm>
      </p:grpSpPr>
      <p:sp>
        <p:nvSpPr>
          <p:cNvPr id="86" name="Google Shape;86;p26"/>
          <p:cNvSpPr/>
          <p:nvPr>
            <p:ph idx="2" type="pic"/>
          </p:nvPr>
        </p:nvSpPr>
        <p:spPr>
          <a:xfrm>
            <a:off x="5236029" y="1828800"/>
            <a:ext cx="2859300" cy="4182000"/>
          </a:xfrm>
          <a:prstGeom prst="rect">
            <a:avLst/>
          </a:prstGeom>
          <a:solidFill>
            <a:srgbClr val="9FCFEB"/>
          </a:solidFill>
          <a:ln>
            <a:noFill/>
          </a:ln>
        </p:spPr>
      </p:sp>
      <p:sp>
        <p:nvSpPr>
          <p:cNvPr id="87" name="Google Shape;87;p26"/>
          <p:cNvSpPr/>
          <p:nvPr>
            <p:ph idx="3" type="pic"/>
          </p:nvPr>
        </p:nvSpPr>
        <p:spPr>
          <a:xfrm>
            <a:off x="8253640" y="1839990"/>
            <a:ext cx="2859300" cy="2454900"/>
          </a:xfrm>
          <a:prstGeom prst="rect">
            <a:avLst/>
          </a:prstGeom>
          <a:solidFill>
            <a:srgbClr val="9FCFEB"/>
          </a:solidFill>
          <a:ln>
            <a:noFill/>
          </a:ln>
        </p:spPr>
      </p:sp>
      <p:sp>
        <p:nvSpPr>
          <p:cNvPr id="88" name="Google Shape;88;p26"/>
          <p:cNvSpPr/>
          <p:nvPr>
            <p:ph idx="4" type="pic"/>
          </p:nvPr>
        </p:nvSpPr>
        <p:spPr>
          <a:xfrm>
            <a:off x="8253640" y="4441982"/>
            <a:ext cx="2859300" cy="1568700"/>
          </a:xfrm>
          <a:prstGeom prst="rect">
            <a:avLst/>
          </a:prstGeom>
          <a:solidFill>
            <a:srgbClr val="9FCFEB"/>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Slide">
  <p:cSld name="26_Title Slide">
    <p:spTree>
      <p:nvGrpSpPr>
        <p:cNvPr id="89" name="Shape 89"/>
        <p:cNvGrpSpPr/>
        <p:nvPr/>
      </p:nvGrpSpPr>
      <p:grpSpPr>
        <a:xfrm>
          <a:off x="0" y="0"/>
          <a:ext cx="0" cy="0"/>
          <a:chOff x="0" y="0"/>
          <a:chExt cx="0" cy="0"/>
        </a:xfrm>
      </p:grpSpPr>
      <p:sp>
        <p:nvSpPr>
          <p:cNvPr id="90" name="Google Shape;90;p27"/>
          <p:cNvSpPr/>
          <p:nvPr>
            <p:ph idx="2" type="pic"/>
          </p:nvPr>
        </p:nvSpPr>
        <p:spPr>
          <a:xfrm>
            <a:off x="4699000" y="2673480"/>
            <a:ext cx="2220900" cy="4184400"/>
          </a:xfrm>
          <a:prstGeom prst="rect">
            <a:avLst/>
          </a:prstGeom>
          <a:solidFill>
            <a:srgbClr val="9FCFEB"/>
          </a:solidFill>
          <a:ln>
            <a:noFill/>
          </a:ln>
        </p:spPr>
      </p:sp>
      <p:sp>
        <p:nvSpPr>
          <p:cNvPr id="91" name="Google Shape;91;p27"/>
          <p:cNvSpPr/>
          <p:nvPr>
            <p:ph idx="3" type="pic"/>
          </p:nvPr>
        </p:nvSpPr>
        <p:spPr>
          <a:xfrm>
            <a:off x="6919914" y="0"/>
            <a:ext cx="2522400" cy="2673600"/>
          </a:xfrm>
          <a:prstGeom prst="rect">
            <a:avLst/>
          </a:prstGeom>
          <a:solidFill>
            <a:srgbClr val="9FCFEB"/>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Slide">
  <p:cSld name="22_Title Slide">
    <p:spTree>
      <p:nvGrpSpPr>
        <p:cNvPr id="92" name="Shape 92"/>
        <p:cNvGrpSpPr/>
        <p:nvPr/>
      </p:nvGrpSpPr>
      <p:grpSpPr>
        <a:xfrm>
          <a:off x="0" y="0"/>
          <a:ext cx="0" cy="0"/>
          <a:chOff x="0" y="0"/>
          <a:chExt cx="0" cy="0"/>
        </a:xfrm>
      </p:grpSpPr>
      <p:sp>
        <p:nvSpPr>
          <p:cNvPr id="93" name="Google Shape;93;p28"/>
          <p:cNvSpPr/>
          <p:nvPr>
            <p:ph idx="2" type="pic"/>
          </p:nvPr>
        </p:nvSpPr>
        <p:spPr>
          <a:xfrm>
            <a:off x="7321623" y="2757467"/>
            <a:ext cx="3733800" cy="2778000"/>
          </a:xfrm>
          <a:prstGeom prst="rect">
            <a:avLst/>
          </a:prstGeom>
          <a:solidFill>
            <a:srgbClr val="9FCFEB"/>
          </a:solidFill>
          <a:ln>
            <a:noFill/>
          </a:ln>
        </p:spPr>
      </p:sp>
      <p:sp>
        <p:nvSpPr>
          <p:cNvPr id="94" name="Google Shape;94;p28"/>
          <p:cNvSpPr/>
          <p:nvPr>
            <p:ph idx="3" type="pic"/>
          </p:nvPr>
        </p:nvSpPr>
        <p:spPr>
          <a:xfrm>
            <a:off x="5080096" y="2431903"/>
            <a:ext cx="2517300" cy="3285600"/>
          </a:xfrm>
          <a:prstGeom prst="rect">
            <a:avLst/>
          </a:prstGeom>
          <a:solidFill>
            <a:srgbClr val="9FCFEB"/>
          </a:solidFill>
          <a:ln>
            <a:noFill/>
          </a:ln>
        </p:spPr>
      </p:sp>
      <p:sp>
        <p:nvSpPr>
          <p:cNvPr id="95" name="Google Shape;95;p28"/>
          <p:cNvSpPr/>
          <p:nvPr>
            <p:ph idx="4" type="pic"/>
          </p:nvPr>
        </p:nvSpPr>
        <p:spPr>
          <a:xfrm>
            <a:off x="6855496" y="3605196"/>
            <a:ext cx="1140600" cy="2451300"/>
          </a:xfrm>
          <a:prstGeom prst="rect">
            <a:avLst/>
          </a:prstGeom>
          <a:solidFill>
            <a:srgbClr val="9FCFEB"/>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Slide">
  <p:cSld name="19_Title Slide">
    <p:spTree>
      <p:nvGrpSpPr>
        <p:cNvPr id="96" name="Shape 96"/>
        <p:cNvGrpSpPr/>
        <p:nvPr/>
      </p:nvGrpSpPr>
      <p:grpSpPr>
        <a:xfrm>
          <a:off x="0" y="0"/>
          <a:ext cx="0" cy="0"/>
          <a:chOff x="0" y="0"/>
          <a:chExt cx="0" cy="0"/>
        </a:xfrm>
      </p:grpSpPr>
      <p:sp>
        <p:nvSpPr>
          <p:cNvPr id="97" name="Google Shape;97;p29"/>
          <p:cNvSpPr/>
          <p:nvPr>
            <p:ph idx="2" type="pic"/>
          </p:nvPr>
        </p:nvSpPr>
        <p:spPr>
          <a:xfrm>
            <a:off x="5197750" y="1495095"/>
            <a:ext cx="2206500" cy="4805400"/>
          </a:xfrm>
          <a:prstGeom prst="rect">
            <a:avLst/>
          </a:prstGeom>
          <a:solidFill>
            <a:srgbClr val="9FCFEB"/>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Slide">
  <p:cSld name="18_Title Slide">
    <p:spTree>
      <p:nvGrpSpPr>
        <p:cNvPr id="98" name="Shape 98"/>
        <p:cNvGrpSpPr/>
        <p:nvPr/>
      </p:nvGrpSpPr>
      <p:grpSpPr>
        <a:xfrm>
          <a:off x="0" y="0"/>
          <a:ext cx="0" cy="0"/>
          <a:chOff x="0" y="0"/>
          <a:chExt cx="0" cy="0"/>
        </a:xfrm>
      </p:grpSpPr>
      <p:sp>
        <p:nvSpPr>
          <p:cNvPr id="99" name="Google Shape;99;p30"/>
          <p:cNvSpPr/>
          <p:nvPr>
            <p:ph idx="2" type="pic"/>
          </p:nvPr>
        </p:nvSpPr>
        <p:spPr>
          <a:xfrm>
            <a:off x="6524245" y="1477537"/>
            <a:ext cx="2214000" cy="4821600"/>
          </a:xfrm>
          <a:prstGeom prst="rect">
            <a:avLst/>
          </a:prstGeom>
          <a:solidFill>
            <a:srgbClr val="9FCFEB"/>
          </a:solidFill>
          <a:ln>
            <a:noFill/>
          </a:ln>
        </p:spPr>
      </p:sp>
      <p:sp>
        <p:nvSpPr>
          <p:cNvPr id="100" name="Google Shape;100;p30"/>
          <p:cNvSpPr/>
          <p:nvPr>
            <p:ph idx="3" type="pic"/>
          </p:nvPr>
        </p:nvSpPr>
        <p:spPr>
          <a:xfrm>
            <a:off x="9165845" y="1477537"/>
            <a:ext cx="2214000" cy="4821600"/>
          </a:xfrm>
          <a:prstGeom prst="rect">
            <a:avLst/>
          </a:prstGeom>
          <a:solidFill>
            <a:srgbClr val="9FCFEB"/>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Slide">
  <p:cSld name="20_Title Slide">
    <p:spTree>
      <p:nvGrpSpPr>
        <p:cNvPr id="101" name="Shape 101"/>
        <p:cNvGrpSpPr/>
        <p:nvPr/>
      </p:nvGrpSpPr>
      <p:grpSpPr>
        <a:xfrm>
          <a:off x="0" y="0"/>
          <a:ext cx="0" cy="0"/>
          <a:chOff x="0" y="0"/>
          <a:chExt cx="0" cy="0"/>
        </a:xfrm>
      </p:grpSpPr>
      <p:sp>
        <p:nvSpPr>
          <p:cNvPr id="102" name="Google Shape;102;p31"/>
          <p:cNvSpPr/>
          <p:nvPr>
            <p:ph idx="2" type="pic"/>
          </p:nvPr>
        </p:nvSpPr>
        <p:spPr>
          <a:xfrm>
            <a:off x="5832220" y="2121556"/>
            <a:ext cx="5121300" cy="3353100"/>
          </a:xfrm>
          <a:prstGeom prst="rect">
            <a:avLst/>
          </a:prstGeom>
          <a:solidFill>
            <a:srgbClr val="9FCFEB"/>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5" name="Shape 25"/>
        <p:cNvGrpSpPr/>
        <p:nvPr/>
      </p:nvGrpSpPr>
      <p:grpSpPr>
        <a:xfrm>
          <a:off x="0" y="0"/>
          <a:ext cx="0" cy="0"/>
          <a:chOff x="0" y="0"/>
          <a:chExt cx="0" cy="0"/>
        </a:xfrm>
      </p:grpSpPr>
      <p:sp>
        <p:nvSpPr>
          <p:cNvPr id="26" name="Google Shape;26;p5"/>
          <p:cNvSpPr/>
          <p:nvPr>
            <p:ph idx="2" type="pic"/>
          </p:nvPr>
        </p:nvSpPr>
        <p:spPr>
          <a:xfrm>
            <a:off x="2513965" y="1780540"/>
            <a:ext cx="3297000" cy="3297000"/>
          </a:xfrm>
          <a:prstGeom prst="rect">
            <a:avLst/>
          </a:prstGeom>
          <a:solidFill>
            <a:srgbClr val="9FCFEB"/>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Slide">
  <p:cSld name="21_Title Slide">
    <p:spTree>
      <p:nvGrpSpPr>
        <p:cNvPr id="103" name="Shape 103"/>
        <p:cNvGrpSpPr/>
        <p:nvPr/>
      </p:nvGrpSpPr>
      <p:grpSpPr>
        <a:xfrm>
          <a:off x="0" y="0"/>
          <a:ext cx="0" cy="0"/>
          <a:chOff x="0" y="0"/>
          <a:chExt cx="0" cy="0"/>
        </a:xfrm>
      </p:grpSpPr>
      <p:sp>
        <p:nvSpPr>
          <p:cNvPr id="104" name="Google Shape;104;p32"/>
          <p:cNvSpPr/>
          <p:nvPr>
            <p:ph idx="2" type="pic"/>
          </p:nvPr>
        </p:nvSpPr>
        <p:spPr>
          <a:xfrm>
            <a:off x="4328847" y="2481301"/>
            <a:ext cx="4621200" cy="3503400"/>
          </a:xfrm>
          <a:prstGeom prst="rect">
            <a:avLst/>
          </a:prstGeom>
          <a:solidFill>
            <a:srgbClr val="9FCFEB"/>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itle Slide">
  <p:cSld name="27_Title Slide">
    <p:spTree>
      <p:nvGrpSpPr>
        <p:cNvPr id="105" name="Shape 105"/>
        <p:cNvGrpSpPr/>
        <p:nvPr/>
      </p:nvGrpSpPr>
      <p:grpSpPr>
        <a:xfrm>
          <a:off x="0" y="0"/>
          <a:ext cx="0" cy="0"/>
          <a:chOff x="0" y="0"/>
          <a:chExt cx="0" cy="0"/>
        </a:xfrm>
      </p:grpSpPr>
      <p:sp>
        <p:nvSpPr>
          <p:cNvPr id="106" name="Google Shape;106;p33"/>
          <p:cNvSpPr/>
          <p:nvPr>
            <p:ph idx="2" type="pic"/>
          </p:nvPr>
        </p:nvSpPr>
        <p:spPr>
          <a:xfrm>
            <a:off x="1561122" y="5189137"/>
            <a:ext cx="1046700" cy="1046700"/>
          </a:xfrm>
          <a:prstGeom prst="rect">
            <a:avLst/>
          </a:prstGeom>
          <a:solidFill>
            <a:srgbClr val="9FCFEB"/>
          </a:solidFill>
          <a:ln>
            <a:noFill/>
          </a:ln>
        </p:spPr>
      </p:sp>
      <p:sp>
        <p:nvSpPr>
          <p:cNvPr id="107" name="Google Shape;107;p33"/>
          <p:cNvSpPr/>
          <p:nvPr>
            <p:ph idx="3" type="pic"/>
          </p:nvPr>
        </p:nvSpPr>
        <p:spPr>
          <a:xfrm>
            <a:off x="4694847" y="5189137"/>
            <a:ext cx="1046700" cy="1046700"/>
          </a:xfrm>
          <a:prstGeom prst="rect">
            <a:avLst/>
          </a:prstGeom>
          <a:solidFill>
            <a:srgbClr val="9FCFEB"/>
          </a:solidFill>
          <a:ln>
            <a:noFill/>
          </a:ln>
        </p:spPr>
      </p:sp>
      <p:sp>
        <p:nvSpPr>
          <p:cNvPr id="108" name="Google Shape;108;p33"/>
          <p:cNvSpPr/>
          <p:nvPr>
            <p:ph idx="4" type="pic"/>
          </p:nvPr>
        </p:nvSpPr>
        <p:spPr>
          <a:xfrm>
            <a:off x="7828572" y="5189137"/>
            <a:ext cx="1046700" cy="1046700"/>
          </a:xfrm>
          <a:prstGeom prst="rect">
            <a:avLst/>
          </a:prstGeom>
          <a:solidFill>
            <a:srgbClr val="9FCFEB"/>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itle Slide">
  <p:cSld name="28_Title Slide">
    <p:spTree>
      <p:nvGrpSpPr>
        <p:cNvPr id="27" name="Shape 27"/>
        <p:cNvGrpSpPr/>
        <p:nvPr/>
      </p:nvGrpSpPr>
      <p:grpSpPr>
        <a:xfrm>
          <a:off x="0" y="0"/>
          <a:ext cx="0" cy="0"/>
          <a:chOff x="0" y="0"/>
          <a:chExt cx="0" cy="0"/>
        </a:xfrm>
      </p:grpSpPr>
      <p:sp>
        <p:nvSpPr>
          <p:cNvPr id="28" name="Google Shape;28;p6"/>
          <p:cNvSpPr/>
          <p:nvPr>
            <p:ph idx="2" type="pic"/>
          </p:nvPr>
        </p:nvSpPr>
        <p:spPr>
          <a:xfrm>
            <a:off x="2001347" y="1780540"/>
            <a:ext cx="3297000" cy="3297000"/>
          </a:xfrm>
          <a:prstGeom prst="rect">
            <a:avLst/>
          </a:prstGeom>
          <a:solidFill>
            <a:srgbClr val="9FCFEB"/>
          </a:solidFill>
          <a:ln>
            <a:noFill/>
          </a:ln>
        </p:spPr>
      </p:sp>
      <p:sp>
        <p:nvSpPr>
          <p:cNvPr id="29" name="Google Shape;29;p6"/>
          <p:cNvSpPr/>
          <p:nvPr>
            <p:ph idx="3" type="pic"/>
          </p:nvPr>
        </p:nvSpPr>
        <p:spPr>
          <a:xfrm>
            <a:off x="6282402" y="1780540"/>
            <a:ext cx="3297000" cy="3297000"/>
          </a:xfrm>
          <a:prstGeom prst="rect">
            <a:avLst/>
          </a:prstGeom>
          <a:solidFill>
            <a:srgbClr val="9FCFEB"/>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0" name="Shape 30"/>
        <p:cNvGrpSpPr/>
        <p:nvPr/>
      </p:nvGrpSpPr>
      <p:grpSpPr>
        <a:xfrm>
          <a:off x="0" y="0"/>
          <a:ext cx="0" cy="0"/>
          <a:chOff x="0" y="0"/>
          <a:chExt cx="0" cy="0"/>
        </a:xfrm>
      </p:grpSpPr>
      <p:sp>
        <p:nvSpPr>
          <p:cNvPr id="31" name="Google Shape;31;p7"/>
          <p:cNvSpPr/>
          <p:nvPr>
            <p:ph idx="2" type="pic"/>
          </p:nvPr>
        </p:nvSpPr>
        <p:spPr>
          <a:xfrm>
            <a:off x="2" y="1"/>
            <a:ext cx="12192000" cy="6858000"/>
          </a:xfrm>
          <a:prstGeom prst="rect">
            <a:avLst/>
          </a:prstGeom>
          <a:solidFill>
            <a:srgbClr val="9FCFEB"/>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32" name="Shape 32"/>
        <p:cNvGrpSpPr/>
        <p:nvPr/>
      </p:nvGrpSpPr>
      <p:grpSpPr>
        <a:xfrm>
          <a:off x="0" y="0"/>
          <a:ext cx="0" cy="0"/>
          <a:chOff x="0" y="0"/>
          <a:chExt cx="0" cy="0"/>
        </a:xfrm>
      </p:grpSpPr>
      <p:sp>
        <p:nvSpPr>
          <p:cNvPr id="33" name="Google Shape;33;p8"/>
          <p:cNvSpPr/>
          <p:nvPr>
            <p:ph idx="2" type="pic"/>
          </p:nvPr>
        </p:nvSpPr>
        <p:spPr>
          <a:xfrm>
            <a:off x="1778001" y="2793924"/>
            <a:ext cx="3394500" cy="4064100"/>
          </a:xfrm>
          <a:prstGeom prst="rect">
            <a:avLst/>
          </a:prstGeom>
          <a:solidFill>
            <a:srgbClr val="9FCFEB"/>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4" name="Shape 34"/>
        <p:cNvGrpSpPr/>
        <p:nvPr/>
      </p:nvGrpSpPr>
      <p:grpSpPr>
        <a:xfrm>
          <a:off x="0" y="0"/>
          <a:ext cx="0" cy="0"/>
          <a:chOff x="0" y="0"/>
          <a:chExt cx="0" cy="0"/>
        </a:xfrm>
      </p:grpSpPr>
      <p:sp>
        <p:nvSpPr>
          <p:cNvPr id="35" name="Google Shape;35;p9"/>
          <p:cNvSpPr/>
          <p:nvPr>
            <p:ph idx="2" type="pic"/>
          </p:nvPr>
        </p:nvSpPr>
        <p:spPr>
          <a:xfrm>
            <a:off x="930041" y="3124200"/>
            <a:ext cx="5118000" cy="3200400"/>
          </a:xfrm>
          <a:prstGeom prst="rect">
            <a:avLst/>
          </a:prstGeom>
          <a:solidFill>
            <a:srgbClr val="9FCFEB"/>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36" name="Shape 36"/>
        <p:cNvGrpSpPr/>
        <p:nvPr/>
      </p:nvGrpSpPr>
      <p:grpSpPr>
        <a:xfrm>
          <a:off x="0" y="0"/>
          <a:ext cx="0" cy="0"/>
          <a:chOff x="0" y="0"/>
          <a:chExt cx="0" cy="0"/>
        </a:xfrm>
      </p:grpSpPr>
      <p:sp>
        <p:nvSpPr>
          <p:cNvPr id="37" name="Google Shape;37;p10"/>
          <p:cNvSpPr/>
          <p:nvPr>
            <p:ph idx="2" type="pic"/>
          </p:nvPr>
        </p:nvSpPr>
        <p:spPr>
          <a:xfrm>
            <a:off x="4762720" y="2260600"/>
            <a:ext cx="3174900" cy="4064100"/>
          </a:xfrm>
          <a:prstGeom prst="rect">
            <a:avLst/>
          </a:prstGeom>
          <a:solidFill>
            <a:srgbClr val="9FCFEB"/>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38" name="Shape 38"/>
        <p:cNvGrpSpPr/>
        <p:nvPr/>
      </p:nvGrpSpPr>
      <p:grpSpPr>
        <a:xfrm>
          <a:off x="0" y="0"/>
          <a:ext cx="0" cy="0"/>
          <a:chOff x="0" y="0"/>
          <a:chExt cx="0" cy="0"/>
        </a:xfrm>
      </p:grpSpPr>
      <p:sp>
        <p:nvSpPr>
          <p:cNvPr id="39" name="Google Shape;39;p11"/>
          <p:cNvSpPr/>
          <p:nvPr>
            <p:ph idx="2" type="pic"/>
          </p:nvPr>
        </p:nvSpPr>
        <p:spPr>
          <a:xfrm>
            <a:off x="8851900" y="0"/>
            <a:ext cx="3340200" cy="6858000"/>
          </a:xfrm>
          <a:prstGeom prst="rect">
            <a:avLst/>
          </a:prstGeom>
          <a:solidFill>
            <a:srgbClr val="9FCFEB"/>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2.xml"/><Relationship Id="rId22" Type="http://schemas.openxmlformats.org/officeDocument/2006/relationships/slideLayout" Target="../slideLayouts/slideLayout24.xml"/><Relationship Id="rId21" Type="http://schemas.openxmlformats.org/officeDocument/2006/relationships/slideLayout" Target="../slideLayouts/slideLayout23.xml"/><Relationship Id="rId24" Type="http://schemas.openxmlformats.org/officeDocument/2006/relationships/slideLayout" Target="../slideLayouts/slideLayout26.xml"/><Relationship Id="rId23" Type="http://schemas.openxmlformats.org/officeDocument/2006/relationships/slideLayout" Target="../slideLayouts/slideLayout25.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26" Type="http://schemas.openxmlformats.org/officeDocument/2006/relationships/slideLayout" Target="../slideLayouts/slideLayout28.xml"/><Relationship Id="rId25" Type="http://schemas.openxmlformats.org/officeDocument/2006/relationships/slideLayout" Target="../slideLayouts/slideLayout27.xml"/><Relationship Id="rId28" Type="http://schemas.openxmlformats.org/officeDocument/2006/relationships/slideLayout" Target="../slideLayouts/slideLayout30.xml"/><Relationship Id="rId27" Type="http://schemas.openxmlformats.org/officeDocument/2006/relationships/slideLayout" Target="../slideLayouts/slideLayout29.xml"/><Relationship Id="rId5" Type="http://schemas.openxmlformats.org/officeDocument/2006/relationships/slideLayout" Target="../slideLayouts/slideLayout7.xml"/><Relationship Id="rId6" Type="http://schemas.openxmlformats.org/officeDocument/2006/relationships/slideLayout" Target="../slideLayouts/slideLayout8.xml"/><Relationship Id="rId29" Type="http://schemas.openxmlformats.org/officeDocument/2006/relationships/slideLayout" Target="../slideLayouts/slideLayout31.xml"/><Relationship Id="rId7" Type="http://schemas.openxmlformats.org/officeDocument/2006/relationships/slideLayout" Target="../slideLayouts/slideLayout9.xml"/><Relationship Id="rId8" Type="http://schemas.openxmlformats.org/officeDocument/2006/relationships/slideLayout" Target="../slideLayouts/slideLayout10.xml"/><Relationship Id="rId30" Type="http://schemas.openxmlformats.org/officeDocument/2006/relationships/theme" Target="../theme/theme3.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7" Type="http://schemas.openxmlformats.org/officeDocument/2006/relationships/slideLayout" Target="../slideLayouts/slideLayout19.xml"/><Relationship Id="rId16" Type="http://schemas.openxmlformats.org/officeDocument/2006/relationships/slideLayout" Target="../slideLayouts/slideLayout18.xml"/><Relationship Id="rId19" Type="http://schemas.openxmlformats.org/officeDocument/2006/relationships/slideLayout" Target="../slideLayouts/slideLayout21.xml"/><Relationship Id="rId1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 name="Shape 2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31.png"/><Relationship Id="rId5" Type="http://schemas.openxmlformats.org/officeDocument/2006/relationships/image" Target="../media/image35.jp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25.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33.png"/><Relationship Id="rId5" Type="http://schemas.openxmlformats.org/officeDocument/2006/relationships/image" Target="../media/image40.jpg"/><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39.png"/><Relationship Id="rId5" Type="http://schemas.openxmlformats.org/officeDocument/2006/relationships/image" Target="../media/image35.jp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36.png"/><Relationship Id="rId5" Type="http://schemas.openxmlformats.org/officeDocument/2006/relationships/image" Target="../media/image35.jpg"/><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36.png"/><Relationship Id="rId5" Type="http://schemas.openxmlformats.org/officeDocument/2006/relationships/image" Target="../media/image35.jpg"/><Relationship Id="rId6"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46.pn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4.jpg"/><Relationship Id="rId4" Type="http://schemas.openxmlformats.org/officeDocument/2006/relationships/image" Target="../media/image55.jpg"/><Relationship Id="rId9" Type="http://schemas.openxmlformats.org/officeDocument/2006/relationships/image" Target="../media/image42.png"/><Relationship Id="rId5" Type="http://schemas.openxmlformats.org/officeDocument/2006/relationships/image" Target="../media/image10.png"/><Relationship Id="rId6" Type="http://schemas.openxmlformats.org/officeDocument/2006/relationships/image" Target="../media/image49.png"/><Relationship Id="rId7" Type="http://schemas.openxmlformats.org/officeDocument/2006/relationships/image" Target="../media/image41.png"/><Relationship Id="rId8" Type="http://schemas.openxmlformats.org/officeDocument/2006/relationships/image" Target="../media/image48.png"/><Relationship Id="rId11" Type="http://schemas.openxmlformats.org/officeDocument/2006/relationships/image" Target="../media/image5.png"/><Relationship Id="rId10" Type="http://schemas.openxmlformats.org/officeDocument/2006/relationships/image" Target="../media/image43.png"/><Relationship Id="rId1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hyperlink" Target="https://github.com/cocomelonc/" TargetMode="External"/><Relationship Id="rId9" Type="http://schemas.openxmlformats.org/officeDocument/2006/relationships/image" Target="../media/image6.png"/><Relationship Id="rId5" Type="http://schemas.openxmlformats.org/officeDocument/2006/relationships/hyperlink" Target="https://cocomelonc.github.io/" TargetMode="External"/><Relationship Id="rId6" Type="http://schemas.openxmlformats.org/officeDocument/2006/relationships/image" Target="../media/image3.png"/><Relationship Id="rId7" Type="http://schemas.openxmlformats.org/officeDocument/2006/relationships/image" Target="../media/image4.jpg"/><Relationship Id="rId8" Type="http://schemas.openxmlformats.org/officeDocument/2006/relationships/image" Target="../media/image18.png"/><Relationship Id="rId11" Type="http://schemas.openxmlformats.org/officeDocument/2006/relationships/image" Target="../media/image7.png"/><Relationship Id="rId10" Type="http://schemas.openxmlformats.org/officeDocument/2006/relationships/image" Target="../media/image17.png"/><Relationship Id="rId13" Type="http://schemas.openxmlformats.org/officeDocument/2006/relationships/image" Target="../media/image8.png"/><Relationship Id="rId12" Type="http://schemas.openxmlformats.org/officeDocument/2006/relationships/image" Target="../media/image14.png"/><Relationship Id="rId15" Type="http://schemas.openxmlformats.org/officeDocument/2006/relationships/image" Target="../media/image1.png"/><Relationship Id="rId14" Type="http://schemas.openxmlformats.org/officeDocument/2006/relationships/image" Target="../media/image2.png"/><Relationship Id="rId17" Type="http://schemas.openxmlformats.org/officeDocument/2006/relationships/image" Target="../media/image13.png"/><Relationship Id="rId16"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47.jpg"/><Relationship Id="rId5" Type="http://schemas.openxmlformats.org/officeDocument/2006/relationships/image" Target="../media/image5.png"/><Relationship Id="rId6"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47.jpg"/><Relationship Id="rId5"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50.jp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50.jpg"/><Relationship Id="rId9" Type="http://schemas.openxmlformats.org/officeDocument/2006/relationships/image" Target="../media/image1.png"/><Relationship Id="rId5" Type="http://schemas.openxmlformats.org/officeDocument/2006/relationships/image" Target="../media/image45.png"/><Relationship Id="rId6" Type="http://schemas.openxmlformats.org/officeDocument/2006/relationships/image" Target="../media/image52.png"/><Relationship Id="rId7" Type="http://schemas.openxmlformats.org/officeDocument/2006/relationships/image" Target="../media/image65.png"/><Relationship Id="rId8"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57.png"/><Relationship Id="rId5" Type="http://schemas.openxmlformats.org/officeDocument/2006/relationships/image" Target="../media/image51.png"/><Relationship Id="rId6"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57.png"/><Relationship Id="rId5" Type="http://schemas.openxmlformats.org/officeDocument/2006/relationships/image" Target="../media/image63.png"/><Relationship Id="rId6"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image" Target="../media/image57.png"/><Relationship Id="rId5" Type="http://schemas.openxmlformats.org/officeDocument/2006/relationships/image" Target="../media/image70.png"/><Relationship Id="rId6" Type="http://schemas.openxmlformats.org/officeDocument/2006/relationships/image" Target="../media/image56.png"/><Relationship Id="rId7"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57.png"/><Relationship Id="rId5" Type="http://schemas.openxmlformats.org/officeDocument/2006/relationships/image" Target="../media/image61.png"/><Relationship Id="rId6" Type="http://schemas.openxmlformats.org/officeDocument/2006/relationships/image" Target="../media/image40.jpg"/><Relationship Id="rId7"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image" Target="../media/image57.png"/><Relationship Id="rId5" Type="http://schemas.openxmlformats.org/officeDocument/2006/relationships/image" Target="../media/image59.png"/><Relationship Id="rId6"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30.jpg"/><Relationship Id="rId7"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57.png"/><Relationship Id="rId5" Type="http://schemas.openxmlformats.org/officeDocument/2006/relationships/image" Target="../media/image59.png"/><Relationship Id="rId6" Type="http://schemas.openxmlformats.org/officeDocument/2006/relationships/image" Target="../media/image62.png"/><Relationship Id="rId7" Type="http://schemas.openxmlformats.org/officeDocument/2006/relationships/image" Target="../media/image69.png"/><Relationship Id="rId8"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64.jpg"/><Relationship Id="rId5" Type="http://schemas.openxmlformats.org/officeDocument/2006/relationships/image" Target="../media/image68.jpg"/><Relationship Id="rId6" Type="http://schemas.openxmlformats.org/officeDocument/2006/relationships/image" Target="../media/image4.jpg"/><Relationship Id="rId7"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0.png"/><Relationship Id="rId4" Type="http://schemas.openxmlformats.org/officeDocument/2006/relationships/image" Target="../media/image67.png"/><Relationship Id="rId5" Type="http://schemas.openxmlformats.org/officeDocument/2006/relationships/image" Target="../media/image7.png"/><Relationship Id="rId6"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0.jpg"/><Relationship Id="rId5" Type="http://schemas.openxmlformats.org/officeDocument/2006/relationships/image" Target="../media/image23.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21.pn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35.jpg"/><Relationship Id="rId9" Type="http://schemas.openxmlformats.org/officeDocument/2006/relationships/image" Target="../media/image44.png"/><Relationship Id="rId5" Type="http://schemas.openxmlformats.org/officeDocument/2006/relationships/image" Target="../media/image19.png"/><Relationship Id="rId6" Type="http://schemas.openxmlformats.org/officeDocument/2006/relationships/image" Target="../media/image38.png"/><Relationship Id="rId7" Type="http://schemas.openxmlformats.org/officeDocument/2006/relationships/image" Target="../media/image27.png"/><Relationship Id="rId8" Type="http://schemas.openxmlformats.org/officeDocument/2006/relationships/image" Target="../media/image29.png"/><Relationship Id="rId10"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6.jpg"/><Relationship Id="rId5" Type="http://schemas.openxmlformats.org/officeDocument/2006/relationships/image" Target="../media/image58.jp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4.png"/><Relationship Id="rId5" Type="http://schemas.openxmlformats.org/officeDocument/2006/relationships/image" Target="../media/image35.jpg"/><Relationship Id="rId6" Type="http://schemas.openxmlformats.org/officeDocument/2006/relationships/image" Target="../media/image34.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2" name="Shape 112"/>
        <p:cNvGrpSpPr/>
        <p:nvPr/>
      </p:nvGrpSpPr>
      <p:grpSpPr>
        <a:xfrm>
          <a:off x="0" y="0"/>
          <a:ext cx="0" cy="0"/>
          <a:chOff x="0" y="0"/>
          <a:chExt cx="0" cy="0"/>
        </a:xfrm>
      </p:grpSpPr>
      <p:sp>
        <p:nvSpPr>
          <p:cNvPr id="113" name="Google Shape;113;p34"/>
          <p:cNvSpPr/>
          <p:nvPr/>
        </p:nvSpPr>
        <p:spPr>
          <a:xfrm>
            <a:off x="7748814" y="5974386"/>
            <a:ext cx="4978500" cy="4161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34"/>
          <p:cNvSpPr txBox="1"/>
          <p:nvPr/>
        </p:nvSpPr>
        <p:spPr>
          <a:xfrm>
            <a:off x="5649200" y="1777425"/>
            <a:ext cx="6090600" cy="2308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800">
                <a:solidFill>
                  <a:schemeClr val="accent2"/>
                </a:solidFill>
                <a:latin typeface="Montserrat"/>
                <a:ea typeface="Montserrat"/>
                <a:cs typeface="Montserrat"/>
                <a:sym typeface="Montserrat"/>
              </a:rPr>
              <a:t>Malware and Hunting for Persistence</a:t>
            </a:r>
            <a:endParaRPr b="1" sz="7000">
              <a:solidFill>
                <a:schemeClr val="accent2"/>
              </a:solidFill>
              <a:latin typeface="Montserrat"/>
              <a:ea typeface="Montserrat"/>
              <a:cs typeface="Montserrat"/>
              <a:sym typeface="Montserrat"/>
            </a:endParaRPr>
          </a:p>
        </p:txBody>
      </p:sp>
      <p:sp>
        <p:nvSpPr>
          <p:cNvPr id="115" name="Google Shape;115;p34"/>
          <p:cNvSpPr txBox="1"/>
          <p:nvPr/>
        </p:nvSpPr>
        <p:spPr>
          <a:xfrm>
            <a:off x="5649075" y="4083175"/>
            <a:ext cx="59880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2"/>
                </a:solidFill>
                <a:latin typeface="Montserrat"/>
                <a:ea typeface="Montserrat"/>
                <a:cs typeface="Montserrat"/>
                <a:sym typeface="Montserrat"/>
              </a:rPr>
              <a:t>How adversaries hacking your Windows?</a:t>
            </a:r>
            <a:endParaRPr sz="3000">
              <a:solidFill>
                <a:schemeClr val="dk2"/>
              </a:solidFill>
              <a:latin typeface="Montserrat"/>
              <a:ea typeface="Montserrat"/>
              <a:cs typeface="Montserrat"/>
              <a:sym typeface="Montserrat"/>
            </a:endParaRPr>
          </a:p>
        </p:txBody>
      </p:sp>
      <p:sp>
        <p:nvSpPr>
          <p:cNvPr id="116" name="Google Shape;116;p34"/>
          <p:cNvSpPr/>
          <p:nvPr/>
        </p:nvSpPr>
        <p:spPr>
          <a:xfrm>
            <a:off x="3142883" y="1272837"/>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34"/>
          <p:cNvSpPr/>
          <p:nvPr/>
        </p:nvSpPr>
        <p:spPr>
          <a:xfrm>
            <a:off x="429568" y="285530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8" name="Google Shape;118;p34"/>
          <p:cNvPicPr preferRelativeResize="0"/>
          <p:nvPr/>
        </p:nvPicPr>
        <p:blipFill rotWithShape="1">
          <a:blip r:embed="rId3">
            <a:alphaModFix/>
          </a:blip>
          <a:srcRect b="12530" l="0" r="0" t="12523"/>
          <a:stretch/>
        </p:blipFill>
        <p:spPr>
          <a:xfrm>
            <a:off x="1393925" y="1490525"/>
            <a:ext cx="3210576" cy="3210576"/>
          </a:xfrm>
          <a:custGeom>
            <a:rect b="b" l="l" r="r" t="t"/>
            <a:pathLst>
              <a:path extrusionOk="0" h="3766071" w="3766071">
                <a:moveTo>
                  <a:pt x="1883036" y="0"/>
                </a:moveTo>
                <a:cubicBezTo>
                  <a:pt x="2923008" y="0"/>
                  <a:pt x="3766072" y="843064"/>
                  <a:pt x="3766072" y="1883036"/>
                </a:cubicBezTo>
                <a:cubicBezTo>
                  <a:pt x="3766072" y="2923008"/>
                  <a:pt x="2923008" y="3766072"/>
                  <a:pt x="1883036" y="3766072"/>
                </a:cubicBezTo>
                <a:cubicBezTo>
                  <a:pt x="843064" y="3766072"/>
                  <a:pt x="0" y="2923008"/>
                  <a:pt x="0" y="1883036"/>
                </a:cubicBezTo>
                <a:cubicBezTo>
                  <a:pt x="0" y="843064"/>
                  <a:pt x="843064" y="0"/>
                  <a:pt x="1883036" y="0"/>
                </a:cubicBezTo>
                <a:close/>
              </a:path>
            </a:pathLst>
          </a:custGeom>
          <a:noFill/>
          <a:ln cap="flat" cmpd="sng" w="38100">
            <a:solidFill>
              <a:srgbClr val="FFFFFF"/>
            </a:solidFill>
            <a:prstDash val="solid"/>
            <a:round/>
            <a:headEnd len="sm" w="sm" type="none"/>
            <a:tailEnd len="sm" w="sm" type="none"/>
          </a:ln>
          <a:effectLst>
            <a:outerShdw blurRad="63500" sx="102000" rotWithShape="0" algn="ctr" sy="102000">
              <a:srgbClr val="000000">
                <a:alpha val="13730"/>
              </a:srgbClr>
            </a:outerShdw>
          </a:effectLst>
        </p:spPr>
      </p:pic>
      <p:sp>
        <p:nvSpPr>
          <p:cNvPr id="119" name="Google Shape;119;p34"/>
          <p:cNvSpPr/>
          <p:nvPr/>
        </p:nvSpPr>
        <p:spPr>
          <a:xfrm>
            <a:off x="3715505" y="3907975"/>
            <a:ext cx="1662600" cy="16626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34"/>
          <p:cNvSpPr/>
          <p:nvPr/>
        </p:nvSpPr>
        <p:spPr>
          <a:xfrm>
            <a:off x="891012" y="1389517"/>
            <a:ext cx="593700" cy="5937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34"/>
          <p:cNvSpPr txBox="1"/>
          <p:nvPr/>
        </p:nvSpPr>
        <p:spPr>
          <a:xfrm>
            <a:off x="8144645" y="6051700"/>
            <a:ext cx="35952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FEFFFF"/>
                </a:solidFill>
                <a:latin typeface="Montserrat"/>
                <a:ea typeface="Montserrat"/>
                <a:cs typeface="Montserrat"/>
                <a:sym typeface="Montserrat"/>
              </a:rPr>
              <a:t>Zhassulan Zhussupov aka </a:t>
            </a:r>
            <a:r>
              <a:rPr lang="en-US" sz="1100">
                <a:solidFill>
                  <a:srgbClr val="FEFFFF"/>
                </a:solidFill>
                <a:latin typeface="Montserrat"/>
                <a:ea typeface="Montserrat"/>
                <a:cs typeface="Montserrat"/>
                <a:sym typeface="Montserrat"/>
              </a:rPr>
              <a:t>@cocomelonc</a:t>
            </a:r>
            <a:endParaRPr sz="1100">
              <a:solidFill>
                <a:srgbClr val="FEFFFF"/>
              </a:solidFill>
              <a:latin typeface="Montserrat"/>
              <a:ea typeface="Montserrat"/>
              <a:cs typeface="Montserrat"/>
              <a:sym typeface="Montserrat"/>
            </a:endParaRPr>
          </a:p>
        </p:txBody>
      </p:sp>
      <p:sp>
        <p:nvSpPr>
          <p:cNvPr id="122" name="Google Shape;122;p34"/>
          <p:cNvSpPr/>
          <p:nvPr/>
        </p:nvSpPr>
        <p:spPr>
          <a:xfrm>
            <a:off x="2399425" y="0"/>
            <a:ext cx="2818200" cy="1983300"/>
          </a:xfrm>
          <a:prstGeom prst="cloudCallout">
            <a:avLst>
              <a:gd fmla="val -20833" name="adj1"/>
              <a:gd fmla="val 62500" name="adj2"/>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Montserrat"/>
              <a:ea typeface="Montserrat"/>
              <a:cs typeface="Montserrat"/>
              <a:sym typeface="Montserrat"/>
            </a:endParaRPr>
          </a:p>
        </p:txBody>
      </p:sp>
      <p:pic>
        <p:nvPicPr>
          <p:cNvPr id="123" name="Google Shape;123;p34"/>
          <p:cNvPicPr preferRelativeResize="0"/>
          <p:nvPr/>
        </p:nvPicPr>
        <p:blipFill>
          <a:blip r:embed="rId4">
            <a:alphaModFix/>
          </a:blip>
          <a:stretch>
            <a:fillRect/>
          </a:stretch>
        </p:blipFill>
        <p:spPr>
          <a:xfrm>
            <a:off x="10144091" y="202791"/>
            <a:ext cx="1536225" cy="1522000"/>
          </a:xfrm>
          <a:prstGeom prst="rect">
            <a:avLst/>
          </a:prstGeom>
          <a:noFill/>
          <a:ln>
            <a:noFill/>
          </a:ln>
        </p:spPr>
      </p:pic>
      <p:pic>
        <p:nvPicPr>
          <p:cNvPr id="124" name="Google Shape;124;p34"/>
          <p:cNvPicPr preferRelativeResize="0"/>
          <p:nvPr/>
        </p:nvPicPr>
        <p:blipFill rotWithShape="1">
          <a:blip r:embed="rId5">
            <a:alphaModFix/>
          </a:blip>
          <a:srcRect b="0" l="0" r="0" t="0"/>
          <a:stretch/>
        </p:blipFill>
        <p:spPr>
          <a:xfrm>
            <a:off x="3041187" y="224315"/>
            <a:ext cx="1534674" cy="1534674"/>
          </a:xfrm>
          <a:custGeom>
            <a:rect b="b" l="l" r="r" t="t"/>
            <a:pathLst>
              <a:path extrusionOk="0" h="3766071" w="3766071">
                <a:moveTo>
                  <a:pt x="1883036" y="0"/>
                </a:moveTo>
                <a:cubicBezTo>
                  <a:pt x="2923008" y="0"/>
                  <a:pt x="3766072" y="843064"/>
                  <a:pt x="3766072" y="1883036"/>
                </a:cubicBezTo>
                <a:cubicBezTo>
                  <a:pt x="3766072" y="2923008"/>
                  <a:pt x="2923008" y="3766072"/>
                  <a:pt x="1883036" y="3766072"/>
                </a:cubicBezTo>
                <a:cubicBezTo>
                  <a:pt x="843064" y="3766072"/>
                  <a:pt x="0" y="2923008"/>
                  <a:pt x="0" y="1883036"/>
                </a:cubicBezTo>
                <a:cubicBezTo>
                  <a:pt x="0" y="843064"/>
                  <a:pt x="843064" y="0"/>
                  <a:pt x="1883036" y="0"/>
                </a:cubicBezTo>
                <a:close/>
              </a:path>
            </a:pathLst>
          </a:custGeom>
          <a:noFill/>
          <a:ln cap="flat" cmpd="sng" w="38100">
            <a:solidFill>
              <a:srgbClr val="FFFFFF"/>
            </a:solidFill>
            <a:prstDash val="solid"/>
            <a:round/>
            <a:headEnd len="sm" w="sm" type="none"/>
            <a:tailEnd len="sm" w="sm" type="none"/>
          </a:ln>
          <a:effectLst>
            <a:outerShdw blurRad="63500" sx="102000" rotWithShape="0" algn="ctr" sy="102000">
              <a:srgbClr val="000000">
                <a:alpha val="1373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5" name="Shape 295"/>
        <p:cNvGrpSpPr/>
        <p:nvPr/>
      </p:nvGrpSpPr>
      <p:grpSpPr>
        <a:xfrm>
          <a:off x="0" y="0"/>
          <a:ext cx="0" cy="0"/>
          <a:chOff x="0" y="0"/>
          <a:chExt cx="0" cy="0"/>
        </a:xfrm>
      </p:grpSpPr>
      <p:pic>
        <p:nvPicPr>
          <p:cNvPr descr="A picture containing black, darkness&#10;&#10;Description automatically generated" id="296" name="Google Shape;296;p43"/>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297" name="Google Shape;297;p43"/>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43"/>
          <p:cNvSpPr/>
          <p:nvPr/>
        </p:nvSpPr>
        <p:spPr>
          <a:xfrm>
            <a:off x="6210301" y="0"/>
            <a:ext cx="59817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43"/>
          <p:cNvSpPr txBox="1"/>
          <p:nvPr/>
        </p:nvSpPr>
        <p:spPr>
          <a:xfrm>
            <a:off x="930049" y="894875"/>
            <a:ext cx="51714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D15500"/>
                </a:solidFill>
                <a:latin typeface="Montserrat"/>
                <a:ea typeface="Montserrat"/>
                <a:cs typeface="Montserrat"/>
                <a:sym typeface="Montserrat"/>
              </a:rPr>
              <a:t>Microsoft Teams</a:t>
            </a:r>
            <a:r>
              <a:rPr lang="en-US" sz="3600">
                <a:solidFill>
                  <a:schemeClr val="dk1"/>
                </a:solidFill>
                <a:latin typeface="Montserrat"/>
                <a:ea typeface="Montserrat"/>
                <a:cs typeface="Montserrat"/>
                <a:sym typeface="Montserrat"/>
              </a:rPr>
              <a:t> case (2022)</a:t>
            </a:r>
            <a:endParaRPr sz="3600">
              <a:solidFill>
                <a:schemeClr val="dk1"/>
              </a:solidFill>
              <a:latin typeface="Montserrat"/>
              <a:ea typeface="Montserrat"/>
              <a:cs typeface="Montserrat"/>
              <a:sym typeface="Montserrat"/>
            </a:endParaRPr>
          </a:p>
        </p:txBody>
      </p:sp>
      <p:pic>
        <p:nvPicPr>
          <p:cNvPr id="300" name="Google Shape;300;p43"/>
          <p:cNvPicPr preferRelativeResize="0"/>
          <p:nvPr/>
        </p:nvPicPr>
        <p:blipFill rotWithShape="1">
          <a:blip r:embed="rId4">
            <a:alphaModFix/>
          </a:blip>
          <a:srcRect b="0" l="32051" r="6805" t="0"/>
          <a:stretch/>
        </p:blipFill>
        <p:spPr>
          <a:xfrm>
            <a:off x="6250197" y="-11100"/>
            <a:ext cx="5901914" cy="6880201"/>
          </a:xfrm>
          <a:prstGeom prst="rect">
            <a:avLst/>
          </a:prstGeom>
          <a:noFill/>
          <a:ln cap="flat" cmpd="sng" w="9525">
            <a:solidFill>
              <a:srgbClr val="D15500"/>
            </a:solidFill>
            <a:prstDash val="solid"/>
            <a:round/>
            <a:headEnd len="sm" w="sm" type="none"/>
            <a:tailEnd len="sm" w="sm" type="none"/>
          </a:ln>
        </p:spPr>
      </p:pic>
      <p:pic>
        <p:nvPicPr>
          <p:cNvPr id="301" name="Google Shape;301;p43"/>
          <p:cNvPicPr preferRelativeResize="0"/>
          <p:nvPr/>
        </p:nvPicPr>
        <p:blipFill rotWithShape="1">
          <a:blip r:embed="rId5">
            <a:alphaModFix/>
          </a:blip>
          <a:srcRect b="0" l="16008" r="16015" t="0"/>
          <a:stretch/>
        </p:blipFill>
        <p:spPr>
          <a:xfrm>
            <a:off x="-76200" y="-381000"/>
            <a:ext cx="1420178" cy="1393508"/>
          </a:xfrm>
          <a:custGeom>
            <a:rect b="b" l="l" r="r" t="t"/>
            <a:pathLst>
              <a:path extrusionOk="0" h="5308600" w="5410200">
                <a:moveTo>
                  <a:pt x="0" y="0"/>
                </a:moveTo>
                <a:lnTo>
                  <a:pt x="4802136" y="0"/>
                </a:lnTo>
                <a:lnTo>
                  <a:pt x="4833256" y="41616"/>
                </a:lnTo>
                <a:cubicBezTo>
                  <a:pt x="5197509" y="580781"/>
                  <a:pt x="5410200" y="1230752"/>
                  <a:pt x="5410200" y="1930400"/>
                </a:cubicBezTo>
                <a:cubicBezTo>
                  <a:pt x="5410200" y="3796128"/>
                  <a:pt x="3897728" y="5308600"/>
                  <a:pt x="2032000" y="5308600"/>
                </a:cubicBezTo>
                <a:cubicBezTo>
                  <a:pt x="1332352" y="5308600"/>
                  <a:pt x="682381" y="5095908"/>
                  <a:pt x="143216" y="4731656"/>
                </a:cubicBezTo>
                <a:lnTo>
                  <a:pt x="0" y="4624561"/>
                </a:lnTo>
                <a:lnTo>
                  <a:pt x="0" y="0"/>
                </a:lnTo>
                <a:close/>
              </a:path>
            </a:pathLst>
          </a:custGeom>
          <a:noFill/>
          <a:ln cap="flat" cmpd="sng" w="38100">
            <a:solidFill>
              <a:schemeClr val="lt1"/>
            </a:solidFill>
            <a:prstDash val="solid"/>
            <a:round/>
            <a:headEnd len="sm" w="sm" type="none"/>
            <a:tailEnd len="sm" w="sm" type="none"/>
          </a:ln>
          <a:effectLst>
            <a:outerShdw blurRad="63500" rotWithShape="0" algn="ctr">
              <a:srgbClr val="000000">
                <a:alpha val="7840"/>
              </a:srgbClr>
            </a:outerShdw>
          </a:effectLst>
        </p:spPr>
      </p:pic>
      <p:cxnSp>
        <p:nvCxnSpPr>
          <p:cNvPr id="302" name="Google Shape;302;p43"/>
          <p:cNvCxnSpPr/>
          <p:nvPr/>
        </p:nvCxnSpPr>
        <p:spPr>
          <a:xfrm>
            <a:off x="970513" y="352800"/>
            <a:ext cx="6436800" cy="2586300"/>
          </a:xfrm>
          <a:prstGeom prst="straightConnector1">
            <a:avLst/>
          </a:prstGeom>
          <a:noFill/>
          <a:ln cap="flat" cmpd="sng" w="76200">
            <a:solidFill>
              <a:srgbClr val="F05535"/>
            </a:solidFill>
            <a:prstDash val="dash"/>
            <a:round/>
            <a:headEnd len="med" w="med" type="none"/>
            <a:tailEnd len="med" w="med" type="triangle"/>
          </a:ln>
        </p:spPr>
      </p:cxnSp>
      <p:sp>
        <p:nvSpPr>
          <p:cNvPr id="303" name="Google Shape;303;p43"/>
          <p:cNvSpPr txBox="1"/>
          <p:nvPr/>
        </p:nvSpPr>
        <p:spPr>
          <a:xfrm>
            <a:off x="1495274" y="5089525"/>
            <a:ext cx="4606200" cy="12252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PoC - worked on Windows 10 x64, 11 x64, if performing some </a:t>
            </a:r>
            <a:r>
              <a:rPr lang="en-US" sz="1600">
                <a:solidFill>
                  <a:srgbClr val="F05535"/>
                </a:solidFill>
                <a:latin typeface="Montserrat"/>
                <a:ea typeface="Montserrat"/>
                <a:cs typeface="Montserrat"/>
                <a:sym typeface="Montserrat"/>
              </a:rPr>
              <a:t>cryptographic operations at the background </a:t>
            </a:r>
            <a:r>
              <a:rPr lang="en-US" sz="1600">
                <a:solidFill>
                  <a:srgbClr val="262626"/>
                </a:solidFill>
                <a:latin typeface="Montserrat"/>
                <a:ea typeface="Montserrat"/>
                <a:cs typeface="Montserrat"/>
                <a:sym typeface="Montserrat"/>
              </a:rPr>
              <a:t>but sometimes</a:t>
            </a:r>
            <a:r>
              <a:rPr lang="en-US" sz="1600">
                <a:solidFill>
                  <a:srgbClr val="F05535"/>
                </a:solidFill>
                <a:latin typeface="Montserrat"/>
                <a:ea typeface="Montserrat"/>
                <a:cs typeface="Montserrat"/>
                <a:sym typeface="Montserrat"/>
              </a:rPr>
              <a:t> OS freezed</a:t>
            </a:r>
            <a:endParaRPr sz="1600">
              <a:solidFill>
                <a:srgbClr val="F05535"/>
              </a:solidFill>
              <a:latin typeface="Montserrat"/>
              <a:ea typeface="Montserrat"/>
              <a:cs typeface="Montserrat"/>
              <a:sym typeface="Montserrat"/>
            </a:endParaRPr>
          </a:p>
        </p:txBody>
      </p:sp>
      <p:sp>
        <p:nvSpPr>
          <p:cNvPr id="304" name="Google Shape;304;p43"/>
          <p:cNvSpPr txBox="1"/>
          <p:nvPr/>
        </p:nvSpPr>
        <p:spPr>
          <a:xfrm>
            <a:off x="1482887" y="3763025"/>
            <a:ext cx="4457400" cy="929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Vulnerable DLL - </a:t>
            </a:r>
            <a:r>
              <a:rPr lang="en-US" sz="1600">
                <a:solidFill>
                  <a:srgbClr val="F05535"/>
                </a:solidFill>
                <a:latin typeface="Montserrat"/>
                <a:ea typeface="Montserrat"/>
                <a:cs typeface="Montserrat"/>
                <a:sym typeface="Montserrat"/>
              </a:rPr>
              <a:t>cscapi.dll</a:t>
            </a:r>
            <a:r>
              <a:rPr lang="en-US" sz="1600">
                <a:solidFill>
                  <a:schemeClr val="dk1"/>
                </a:solidFill>
                <a:latin typeface="Montserrat"/>
                <a:ea typeface="Montserrat"/>
                <a:cs typeface="Montserrat"/>
                <a:sym typeface="Montserrat"/>
              </a:rPr>
              <a:t>, in </a:t>
            </a:r>
            <a:r>
              <a:rPr lang="en-US" sz="1600">
                <a:solidFill>
                  <a:srgbClr val="F05535"/>
                </a:solidFill>
                <a:latin typeface="Montserrat"/>
                <a:ea typeface="Montserrat"/>
                <a:cs typeface="Montserrat"/>
                <a:sym typeface="Montserrat"/>
              </a:rPr>
              <a:t>Microsoft</a:t>
            </a:r>
            <a:r>
              <a:rPr lang="en-US" sz="1600">
                <a:solidFill>
                  <a:schemeClr val="dk1"/>
                </a:solidFill>
                <a:latin typeface="Montserrat"/>
                <a:ea typeface="Montserrat"/>
                <a:cs typeface="Montserrat"/>
                <a:sym typeface="Montserrat"/>
              </a:rPr>
              <a:t> </a:t>
            </a:r>
            <a:r>
              <a:rPr lang="en-US" sz="1600">
                <a:solidFill>
                  <a:srgbClr val="F05535"/>
                </a:solidFill>
                <a:latin typeface="Montserrat"/>
                <a:ea typeface="Montserrat"/>
                <a:cs typeface="Montserrat"/>
                <a:sym typeface="Montserrat"/>
              </a:rPr>
              <a:t>Teams v.1.3.00.24758</a:t>
            </a:r>
            <a:r>
              <a:rPr lang="en-US" sz="1600">
                <a:solidFill>
                  <a:schemeClr val="dk1"/>
                </a:solidFill>
                <a:latin typeface="Montserrat"/>
                <a:ea typeface="Montserrat"/>
                <a:cs typeface="Montserrat"/>
                <a:sym typeface="Montserrat"/>
              </a:rPr>
              <a:t>, was found when searching for the library.</a:t>
            </a:r>
            <a:endParaRPr sz="1600">
              <a:solidFill>
                <a:schemeClr val="dk1"/>
              </a:solidFill>
              <a:latin typeface="Montserrat"/>
              <a:ea typeface="Montserrat"/>
              <a:cs typeface="Montserrat"/>
              <a:sym typeface="Montserrat"/>
            </a:endParaRPr>
          </a:p>
        </p:txBody>
      </p:sp>
      <p:sp>
        <p:nvSpPr>
          <p:cNvPr id="305" name="Google Shape;305;p43"/>
          <p:cNvSpPr txBox="1"/>
          <p:nvPr/>
        </p:nvSpPr>
        <p:spPr>
          <a:xfrm>
            <a:off x="1495275" y="2381800"/>
            <a:ext cx="4445100" cy="929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Persistence via </a:t>
            </a:r>
            <a:r>
              <a:rPr lang="en-US" sz="1600">
                <a:solidFill>
                  <a:srgbClr val="F05535"/>
                </a:solidFill>
                <a:latin typeface="Montserrat"/>
                <a:ea typeface="Montserrat"/>
                <a:cs typeface="Montserrat"/>
                <a:sym typeface="Montserrat"/>
              </a:rPr>
              <a:t>DLL hijacking</a:t>
            </a:r>
            <a:r>
              <a:rPr lang="en-US" sz="1600">
                <a:solidFill>
                  <a:schemeClr val="dk1"/>
                </a:solidFill>
                <a:latin typeface="Montserrat"/>
                <a:ea typeface="Montserrat"/>
                <a:cs typeface="Montserrat"/>
                <a:sym typeface="Montserrat"/>
              </a:rPr>
              <a:t> vulnerability, found via Procmon (windows Sysinternals suite)</a:t>
            </a:r>
            <a:endParaRPr sz="1600">
              <a:solidFill>
                <a:schemeClr val="dk1"/>
              </a:solidFill>
              <a:latin typeface="Montserrat"/>
              <a:ea typeface="Montserrat"/>
              <a:cs typeface="Montserrat"/>
              <a:sym typeface="Montserrat"/>
            </a:endParaRPr>
          </a:p>
        </p:txBody>
      </p:sp>
      <p:sp>
        <p:nvSpPr>
          <p:cNvPr id="306" name="Google Shape;306;p43"/>
          <p:cNvSpPr/>
          <p:nvPr/>
        </p:nvSpPr>
        <p:spPr>
          <a:xfrm>
            <a:off x="1059165" y="25920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307" name="Google Shape;307;p43"/>
          <p:cNvSpPr/>
          <p:nvPr/>
        </p:nvSpPr>
        <p:spPr>
          <a:xfrm>
            <a:off x="1059178" y="3959491"/>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308" name="Google Shape;308;p43"/>
          <p:cNvSpPr/>
          <p:nvPr/>
        </p:nvSpPr>
        <p:spPr>
          <a:xfrm>
            <a:off x="1059178" y="53270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pic>
        <p:nvPicPr>
          <p:cNvPr id="309" name="Google Shape;309;p43"/>
          <p:cNvPicPr preferRelativeResize="0"/>
          <p:nvPr/>
        </p:nvPicPr>
        <p:blipFill>
          <a:blip r:embed="rId6">
            <a:alphaModFix/>
          </a:blip>
          <a:stretch>
            <a:fillRect/>
          </a:stretch>
        </p:blipFill>
        <p:spPr>
          <a:xfrm>
            <a:off x="118235" y="5733472"/>
            <a:ext cx="1031300" cy="1021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par>
                                <p:cTn fill="hold" nodeType="withEffect" presetClass="entr" presetID="2" presetSubtype="4">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1000"/>
                                        <p:tgtEl>
                                          <p:spTgt spid="30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1000"/>
                                        <p:tgtEl>
                                          <p:spTgt spid="30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3" name="Shape 313"/>
        <p:cNvGrpSpPr/>
        <p:nvPr/>
      </p:nvGrpSpPr>
      <p:grpSpPr>
        <a:xfrm>
          <a:off x="0" y="0"/>
          <a:ext cx="0" cy="0"/>
          <a:chOff x="0" y="0"/>
          <a:chExt cx="0" cy="0"/>
        </a:xfrm>
      </p:grpSpPr>
      <p:sp>
        <p:nvSpPr>
          <p:cNvPr id="314" name="Google Shape;314;p44"/>
          <p:cNvSpPr txBox="1"/>
          <p:nvPr/>
        </p:nvSpPr>
        <p:spPr>
          <a:xfrm>
            <a:off x="930050" y="894875"/>
            <a:ext cx="79023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600">
                <a:solidFill>
                  <a:srgbClr val="F05535"/>
                </a:solidFill>
                <a:latin typeface="Montserrat"/>
                <a:ea typeface="Montserrat"/>
                <a:cs typeface="Montserrat"/>
                <a:sym typeface="Montserrat"/>
              </a:rPr>
              <a:t>Microsoft Teams</a:t>
            </a:r>
            <a:r>
              <a:rPr lang="en-US" sz="3600">
                <a:solidFill>
                  <a:schemeClr val="dk1"/>
                </a:solidFill>
                <a:latin typeface="Montserrat"/>
                <a:ea typeface="Montserrat"/>
                <a:cs typeface="Montserrat"/>
                <a:sym typeface="Montserrat"/>
              </a:rPr>
              <a:t> case (2022)</a:t>
            </a:r>
            <a:endParaRPr sz="3600">
              <a:solidFill>
                <a:schemeClr val="dk1"/>
              </a:solidFill>
              <a:latin typeface="Montserrat"/>
              <a:ea typeface="Montserrat"/>
              <a:cs typeface="Montserrat"/>
              <a:sym typeface="Montserrat"/>
            </a:endParaRPr>
          </a:p>
        </p:txBody>
      </p:sp>
      <p:pic>
        <p:nvPicPr>
          <p:cNvPr descr="A picture containing black, darkness&#10;&#10;Description automatically generated" id="315" name="Google Shape;315;p44"/>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pic>
        <p:nvPicPr>
          <p:cNvPr id="316" name="Google Shape;316;p44"/>
          <p:cNvPicPr preferRelativeResize="0"/>
          <p:nvPr/>
        </p:nvPicPr>
        <p:blipFill rotWithShape="1">
          <a:blip r:embed="rId4">
            <a:alphaModFix/>
          </a:blip>
          <a:srcRect b="1361" l="0" r="0" t="10213"/>
          <a:stretch/>
        </p:blipFill>
        <p:spPr>
          <a:xfrm>
            <a:off x="930050" y="1695950"/>
            <a:ext cx="9605076" cy="4553925"/>
          </a:xfrm>
          <a:prstGeom prst="rect">
            <a:avLst/>
          </a:prstGeom>
          <a:noFill/>
          <a:ln cap="flat" cmpd="sng" w="76200">
            <a:solidFill>
              <a:srgbClr val="747EB5"/>
            </a:solidFill>
            <a:prstDash val="solid"/>
            <a:round/>
            <a:headEnd len="sm" w="sm" type="none"/>
            <a:tailEnd len="sm" w="sm" type="none"/>
          </a:ln>
        </p:spPr>
      </p:pic>
      <p:pic>
        <p:nvPicPr>
          <p:cNvPr id="317" name="Google Shape;317;p44"/>
          <p:cNvPicPr preferRelativeResize="0"/>
          <p:nvPr/>
        </p:nvPicPr>
        <p:blipFill>
          <a:blip r:embed="rId5">
            <a:alphaModFix/>
          </a:blip>
          <a:stretch>
            <a:fillRect/>
          </a:stretch>
        </p:blipFill>
        <p:spPr>
          <a:xfrm>
            <a:off x="10714172" y="196397"/>
            <a:ext cx="1031300" cy="10217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1" name="Shape 321"/>
        <p:cNvGrpSpPr/>
        <p:nvPr/>
      </p:nvGrpSpPr>
      <p:grpSpPr>
        <a:xfrm>
          <a:off x="0" y="0"/>
          <a:ext cx="0" cy="0"/>
          <a:chOff x="0" y="0"/>
          <a:chExt cx="0" cy="0"/>
        </a:xfrm>
      </p:grpSpPr>
      <p:sp>
        <p:nvSpPr>
          <p:cNvPr id="322" name="Google Shape;322;p45"/>
          <p:cNvSpPr txBox="1"/>
          <p:nvPr/>
        </p:nvSpPr>
        <p:spPr>
          <a:xfrm>
            <a:off x="930050" y="894875"/>
            <a:ext cx="9019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600">
                <a:solidFill>
                  <a:srgbClr val="F05535"/>
                </a:solidFill>
                <a:latin typeface="Montserrat"/>
                <a:ea typeface="Montserrat"/>
                <a:cs typeface="Montserrat"/>
                <a:sym typeface="Montserrat"/>
              </a:rPr>
              <a:t>Windows Error Reporting</a:t>
            </a:r>
            <a:r>
              <a:rPr lang="en-US" sz="3600">
                <a:solidFill>
                  <a:schemeClr val="dk1"/>
                </a:solidFill>
                <a:latin typeface="Montserrat"/>
                <a:ea typeface="Montserrat"/>
                <a:cs typeface="Montserrat"/>
                <a:sym typeface="Montserrat"/>
              </a:rPr>
              <a:t> case (2023)</a:t>
            </a:r>
            <a:endParaRPr sz="3600">
              <a:solidFill>
                <a:schemeClr val="dk1"/>
              </a:solidFill>
              <a:latin typeface="Montserrat"/>
              <a:ea typeface="Montserrat"/>
              <a:cs typeface="Montserrat"/>
              <a:sym typeface="Montserrat"/>
            </a:endParaRPr>
          </a:p>
        </p:txBody>
      </p:sp>
      <p:pic>
        <p:nvPicPr>
          <p:cNvPr descr="A picture containing black, darkness&#10;&#10;Description automatically generated" id="323" name="Google Shape;323;p45"/>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pic>
        <p:nvPicPr>
          <p:cNvPr id="324" name="Google Shape;324;p45"/>
          <p:cNvPicPr preferRelativeResize="0"/>
          <p:nvPr>
            <p:ph idx="2" type="pic"/>
          </p:nvPr>
        </p:nvPicPr>
        <p:blipFill rotWithShape="1">
          <a:blip r:embed="rId4">
            <a:alphaModFix/>
          </a:blip>
          <a:srcRect b="0" l="9955" r="9947" t="0"/>
          <a:stretch/>
        </p:blipFill>
        <p:spPr>
          <a:xfrm>
            <a:off x="930052" y="1726888"/>
            <a:ext cx="6026100" cy="4078800"/>
          </a:xfrm>
          <a:prstGeom prst="rect">
            <a:avLst/>
          </a:prstGeom>
          <a:noFill/>
          <a:ln>
            <a:noFill/>
          </a:ln>
        </p:spPr>
      </p:pic>
      <p:sp>
        <p:nvSpPr>
          <p:cNvPr id="325" name="Google Shape;325;p45"/>
          <p:cNvSpPr txBox="1"/>
          <p:nvPr/>
        </p:nvSpPr>
        <p:spPr>
          <a:xfrm>
            <a:off x="8021800" y="3372400"/>
            <a:ext cx="3546300" cy="12252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1100"/>
              <a:buFont typeface="Arial"/>
              <a:buNone/>
            </a:pPr>
            <a:r>
              <a:rPr b="1" lang="en-US" sz="1600">
                <a:solidFill>
                  <a:srgbClr val="000000"/>
                </a:solidFill>
                <a:latin typeface="Courier New"/>
                <a:ea typeface="Courier New"/>
                <a:cs typeface="Courier New"/>
                <a:sym typeface="Courier New"/>
              </a:rPr>
              <a:t>WerFault.exe -pr &lt;value&gt;</a:t>
            </a:r>
            <a:endParaRPr b="1" sz="1600">
              <a:solidFill>
                <a:srgbClr val="000000"/>
              </a:solidFill>
              <a:latin typeface="Courier New"/>
              <a:ea typeface="Courier New"/>
              <a:cs typeface="Courier New"/>
              <a:sym typeface="Courier New"/>
            </a:endParaRPr>
          </a:p>
          <a:p>
            <a:pPr indent="0" lvl="0" marL="0" marR="0" rtl="0" algn="l">
              <a:lnSpc>
                <a:spcPct val="120000"/>
              </a:lnSpc>
              <a:spcBef>
                <a:spcPts val="0"/>
              </a:spcBef>
              <a:spcAft>
                <a:spcPts val="0"/>
              </a:spcAft>
              <a:buNone/>
            </a:pPr>
            <a:r>
              <a:rPr lang="en-US" sz="1600">
                <a:solidFill>
                  <a:srgbClr val="1F233A"/>
                </a:solidFill>
                <a:latin typeface="Montserrat"/>
                <a:ea typeface="Montserrat"/>
                <a:cs typeface="Montserrat"/>
                <a:sym typeface="Montserrat"/>
              </a:rPr>
              <a:t>- This command run </a:t>
            </a:r>
            <a:r>
              <a:rPr lang="en-US" sz="1600">
                <a:solidFill>
                  <a:srgbClr val="F05535"/>
                </a:solidFill>
                <a:latin typeface="Montserrat"/>
                <a:ea typeface="Montserrat"/>
                <a:cs typeface="Montserrat"/>
                <a:sym typeface="Montserrat"/>
              </a:rPr>
              <a:t>WerFault.exe</a:t>
            </a:r>
            <a:r>
              <a:rPr lang="en-US" sz="1600">
                <a:solidFill>
                  <a:srgbClr val="1F233A"/>
                </a:solidFill>
                <a:latin typeface="Montserrat"/>
                <a:ea typeface="Montserrat"/>
                <a:cs typeface="Montserrat"/>
                <a:sym typeface="Montserrat"/>
              </a:rPr>
              <a:t> on mode which is called </a:t>
            </a:r>
            <a:r>
              <a:rPr lang="en-US" sz="1600">
                <a:solidFill>
                  <a:srgbClr val="F05535"/>
                </a:solidFill>
                <a:latin typeface="Montserrat"/>
                <a:ea typeface="Montserrat"/>
                <a:cs typeface="Montserrat"/>
                <a:sym typeface="Montserrat"/>
              </a:rPr>
              <a:t>“reflective debugger”</a:t>
            </a:r>
            <a:endParaRPr sz="1600">
              <a:solidFill>
                <a:srgbClr val="F05535"/>
              </a:solidFill>
              <a:latin typeface="Montserrat"/>
              <a:ea typeface="Montserrat"/>
              <a:cs typeface="Montserrat"/>
              <a:sym typeface="Montserrat"/>
            </a:endParaRPr>
          </a:p>
        </p:txBody>
      </p:sp>
      <p:sp>
        <p:nvSpPr>
          <p:cNvPr id="326" name="Google Shape;326;p45"/>
          <p:cNvSpPr/>
          <p:nvPr/>
        </p:nvSpPr>
        <p:spPr>
          <a:xfrm>
            <a:off x="7380965" y="3763441"/>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pic>
        <p:nvPicPr>
          <p:cNvPr id="327" name="Google Shape;327;p45"/>
          <p:cNvPicPr preferRelativeResize="0"/>
          <p:nvPr/>
        </p:nvPicPr>
        <p:blipFill rotWithShape="1">
          <a:blip r:embed="rId5">
            <a:alphaModFix/>
          </a:blip>
          <a:srcRect b="0" l="16666" r="16666" t="0"/>
          <a:stretch/>
        </p:blipFill>
        <p:spPr>
          <a:xfrm flipH="1" rot="537148">
            <a:off x="5561264" y="5246034"/>
            <a:ext cx="1391568" cy="1354248"/>
          </a:xfrm>
          <a:custGeom>
            <a:rect b="b" l="l" r="r" t="t"/>
            <a:pathLst>
              <a:path extrusionOk="0" h="3766071" w="3766071">
                <a:moveTo>
                  <a:pt x="1883036" y="0"/>
                </a:moveTo>
                <a:cubicBezTo>
                  <a:pt x="2923008" y="0"/>
                  <a:pt x="3766072" y="843064"/>
                  <a:pt x="3766072" y="1883036"/>
                </a:cubicBezTo>
                <a:cubicBezTo>
                  <a:pt x="3766072" y="2923008"/>
                  <a:pt x="2923008" y="3766072"/>
                  <a:pt x="1883036" y="3766072"/>
                </a:cubicBezTo>
                <a:cubicBezTo>
                  <a:pt x="843064" y="3766072"/>
                  <a:pt x="0" y="2923008"/>
                  <a:pt x="0" y="1883036"/>
                </a:cubicBezTo>
                <a:cubicBezTo>
                  <a:pt x="0" y="843064"/>
                  <a:pt x="843064" y="0"/>
                  <a:pt x="1883036" y="0"/>
                </a:cubicBezTo>
                <a:close/>
              </a:path>
            </a:pathLst>
          </a:custGeom>
          <a:noFill/>
          <a:ln cap="flat" cmpd="sng" w="38100">
            <a:solidFill>
              <a:srgbClr val="FFFFFF"/>
            </a:solidFill>
            <a:prstDash val="solid"/>
            <a:round/>
            <a:headEnd len="sm" w="sm" type="none"/>
            <a:tailEnd len="sm" w="sm" type="none"/>
          </a:ln>
          <a:effectLst>
            <a:outerShdw blurRad="63500" sx="102000" rotWithShape="0" algn="ctr" sy="102000">
              <a:srgbClr val="000000">
                <a:alpha val="13730"/>
              </a:srgbClr>
            </a:outerShdw>
          </a:effectLst>
        </p:spPr>
      </p:pic>
      <p:cxnSp>
        <p:nvCxnSpPr>
          <p:cNvPr id="328" name="Google Shape;328;p45"/>
          <p:cNvCxnSpPr/>
          <p:nvPr/>
        </p:nvCxnSpPr>
        <p:spPr>
          <a:xfrm flipH="1" rot="10800000">
            <a:off x="6578950" y="4591900"/>
            <a:ext cx="2382900" cy="1059300"/>
          </a:xfrm>
          <a:prstGeom prst="straightConnector1">
            <a:avLst/>
          </a:prstGeom>
          <a:noFill/>
          <a:ln cap="flat" cmpd="sng" w="76200">
            <a:solidFill>
              <a:srgbClr val="F05535"/>
            </a:solidFill>
            <a:prstDash val="dash"/>
            <a:round/>
            <a:headEnd len="med" w="med" type="none"/>
            <a:tailEnd len="med" w="med" type="triangle"/>
          </a:ln>
        </p:spPr>
      </p:cxnSp>
      <p:pic>
        <p:nvPicPr>
          <p:cNvPr id="329" name="Google Shape;329;p45"/>
          <p:cNvPicPr preferRelativeResize="0"/>
          <p:nvPr/>
        </p:nvPicPr>
        <p:blipFill>
          <a:blip r:embed="rId6">
            <a:alphaModFix/>
          </a:blip>
          <a:stretch>
            <a:fillRect/>
          </a:stretch>
        </p:blipFill>
        <p:spPr>
          <a:xfrm>
            <a:off x="10714172" y="196397"/>
            <a:ext cx="1031300" cy="1021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33" name="Shape 333"/>
        <p:cNvGrpSpPr/>
        <p:nvPr/>
      </p:nvGrpSpPr>
      <p:grpSpPr>
        <a:xfrm>
          <a:off x="0" y="0"/>
          <a:ext cx="0" cy="0"/>
          <a:chOff x="0" y="0"/>
          <a:chExt cx="0" cy="0"/>
        </a:xfrm>
      </p:grpSpPr>
      <p:pic>
        <p:nvPicPr>
          <p:cNvPr descr="A picture containing black, darkness&#10;&#10;Description automatically generated" id="334" name="Google Shape;334;p46"/>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335" name="Google Shape;335;p46"/>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46"/>
          <p:cNvSpPr/>
          <p:nvPr/>
        </p:nvSpPr>
        <p:spPr>
          <a:xfrm>
            <a:off x="6210301" y="0"/>
            <a:ext cx="59817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46"/>
          <p:cNvSpPr txBox="1"/>
          <p:nvPr/>
        </p:nvSpPr>
        <p:spPr>
          <a:xfrm>
            <a:off x="930049" y="894875"/>
            <a:ext cx="51714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D15500"/>
                </a:solidFill>
                <a:latin typeface="Montserrat"/>
                <a:ea typeface="Montserrat"/>
                <a:cs typeface="Montserrat"/>
                <a:sym typeface="Montserrat"/>
              </a:rPr>
              <a:t>Windows Error Reporting</a:t>
            </a:r>
            <a:r>
              <a:rPr lang="en-US" sz="3600">
                <a:solidFill>
                  <a:schemeClr val="dk1"/>
                </a:solidFill>
                <a:latin typeface="Montserrat"/>
                <a:ea typeface="Montserrat"/>
                <a:cs typeface="Montserrat"/>
                <a:sym typeface="Montserrat"/>
              </a:rPr>
              <a:t> case (2023)</a:t>
            </a:r>
            <a:endParaRPr sz="3600">
              <a:solidFill>
                <a:schemeClr val="dk1"/>
              </a:solidFill>
              <a:latin typeface="Montserrat"/>
              <a:ea typeface="Montserrat"/>
              <a:cs typeface="Montserrat"/>
              <a:sym typeface="Montserrat"/>
            </a:endParaRPr>
          </a:p>
        </p:txBody>
      </p:sp>
      <p:pic>
        <p:nvPicPr>
          <p:cNvPr id="338" name="Google Shape;338;p46"/>
          <p:cNvPicPr preferRelativeResize="0"/>
          <p:nvPr/>
        </p:nvPicPr>
        <p:blipFill rotWithShape="1">
          <a:blip r:embed="rId4">
            <a:alphaModFix/>
          </a:blip>
          <a:srcRect b="0" l="61" r="31735" t="0"/>
          <a:stretch/>
        </p:blipFill>
        <p:spPr>
          <a:xfrm>
            <a:off x="6250197" y="-11100"/>
            <a:ext cx="5901915" cy="6880201"/>
          </a:xfrm>
          <a:prstGeom prst="rect">
            <a:avLst/>
          </a:prstGeom>
          <a:noFill/>
          <a:ln cap="flat" cmpd="sng" w="9525">
            <a:solidFill>
              <a:srgbClr val="D15500"/>
            </a:solidFill>
            <a:prstDash val="solid"/>
            <a:round/>
            <a:headEnd len="sm" w="sm" type="none"/>
            <a:tailEnd len="sm" w="sm" type="none"/>
          </a:ln>
        </p:spPr>
      </p:pic>
      <p:pic>
        <p:nvPicPr>
          <p:cNvPr id="339" name="Google Shape;339;p46"/>
          <p:cNvPicPr preferRelativeResize="0"/>
          <p:nvPr/>
        </p:nvPicPr>
        <p:blipFill rotWithShape="1">
          <a:blip r:embed="rId5">
            <a:alphaModFix/>
          </a:blip>
          <a:srcRect b="0" l="16008" r="16015" t="0"/>
          <a:stretch/>
        </p:blipFill>
        <p:spPr>
          <a:xfrm>
            <a:off x="-76200" y="-381000"/>
            <a:ext cx="1420178" cy="1393508"/>
          </a:xfrm>
          <a:custGeom>
            <a:rect b="b" l="l" r="r" t="t"/>
            <a:pathLst>
              <a:path extrusionOk="0" h="5308600" w="5410200">
                <a:moveTo>
                  <a:pt x="0" y="0"/>
                </a:moveTo>
                <a:lnTo>
                  <a:pt x="4802136" y="0"/>
                </a:lnTo>
                <a:lnTo>
                  <a:pt x="4833256" y="41616"/>
                </a:lnTo>
                <a:cubicBezTo>
                  <a:pt x="5197509" y="580781"/>
                  <a:pt x="5410200" y="1230752"/>
                  <a:pt x="5410200" y="1930400"/>
                </a:cubicBezTo>
                <a:cubicBezTo>
                  <a:pt x="5410200" y="3796128"/>
                  <a:pt x="3897728" y="5308600"/>
                  <a:pt x="2032000" y="5308600"/>
                </a:cubicBezTo>
                <a:cubicBezTo>
                  <a:pt x="1332352" y="5308600"/>
                  <a:pt x="682381" y="5095908"/>
                  <a:pt x="143216" y="4731656"/>
                </a:cubicBezTo>
                <a:lnTo>
                  <a:pt x="0" y="4624561"/>
                </a:lnTo>
                <a:lnTo>
                  <a:pt x="0" y="0"/>
                </a:lnTo>
                <a:close/>
              </a:path>
            </a:pathLst>
          </a:custGeom>
          <a:noFill/>
          <a:ln cap="flat" cmpd="sng" w="38100">
            <a:solidFill>
              <a:schemeClr val="lt1"/>
            </a:solidFill>
            <a:prstDash val="solid"/>
            <a:round/>
            <a:headEnd len="sm" w="sm" type="none"/>
            <a:tailEnd len="sm" w="sm" type="none"/>
          </a:ln>
          <a:effectLst>
            <a:outerShdw blurRad="63500" rotWithShape="0" algn="ctr">
              <a:srgbClr val="000000">
                <a:alpha val="7840"/>
              </a:srgbClr>
            </a:outerShdw>
          </a:effectLst>
        </p:spPr>
      </p:pic>
      <p:cxnSp>
        <p:nvCxnSpPr>
          <p:cNvPr id="340" name="Google Shape;340;p46"/>
          <p:cNvCxnSpPr/>
          <p:nvPr/>
        </p:nvCxnSpPr>
        <p:spPr>
          <a:xfrm>
            <a:off x="970513" y="352800"/>
            <a:ext cx="7140900" cy="2247900"/>
          </a:xfrm>
          <a:prstGeom prst="straightConnector1">
            <a:avLst/>
          </a:prstGeom>
          <a:noFill/>
          <a:ln cap="flat" cmpd="sng" w="76200">
            <a:solidFill>
              <a:srgbClr val="F05535"/>
            </a:solidFill>
            <a:prstDash val="dash"/>
            <a:round/>
            <a:headEnd len="med" w="med" type="none"/>
            <a:tailEnd len="med" w="med" type="triangle"/>
          </a:ln>
        </p:spPr>
      </p:cxnSp>
      <p:sp>
        <p:nvSpPr>
          <p:cNvPr id="341" name="Google Shape;341;p46"/>
          <p:cNvSpPr txBox="1"/>
          <p:nvPr/>
        </p:nvSpPr>
        <p:spPr>
          <a:xfrm>
            <a:off x="1495274" y="5089525"/>
            <a:ext cx="4606200" cy="929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PoC - worked on Windows 10 x64, not worked on 11 x64, </a:t>
            </a:r>
            <a:r>
              <a:rPr lang="en-US" sz="1600">
                <a:solidFill>
                  <a:srgbClr val="F05535"/>
                </a:solidFill>
                <a:latin typeface="Montserrat"/>
                <a:ea typeface="Montserrat"/>
                <a:cs typeface="Montserrat"/>
                <a:sym typeface="Montserrat"/>
              </a:rPr>
              <a:t>admin privileges required</a:t>
            </a:r>
            <a:r>
              <a:rPr lang="en-US" sz="1600">
                <a:solidFill>
                  <a:srgbClr val="F05535"/>
                </a:solidFill>
                <a:latin typeface="Montserrat"/>
                <a:ea typeface="Montserrat"/>
                <a:cs typeface="Montserrat"/>
                <a:sym typeface="Montserrat"/>
              </a:rPr>
              <a:t> </a:t>
            </a:r>
            <a:r>
              <a:rPr lang="en-US" sz="1600">
                <a:solidFill>
                  <a:srgbClr val="262626"/>
                </a:solidFill>
                <a:latin typeface="Montserrat"/>
                <a:ea typeface="Montserrat"/>
                <a:cs typeface="Montserrat"/>
                <a:sym typeface="Montserrat"/>
              </a:rPr>
              <a:t>for </a:t>
            </a:r>
            <a:r>
              <a:rPr lang="en-US" sz="1600">
                <a:solidFill>
                  <a:srgbClr val="F05535"/>
                </a:solidFill>
                <a:latin typeface="Montserrat"/>
                <a:ea typeface="Montserrat"/>
                <a:cs typeface="Montserrat"/>
                <a:sym typeface="Montserrat"/>
              </a:rPr>
              <a:t>hijacking</a:t>
            </a:r>
            <a:r>
              <a:rPr lang="en-US" sz="1600">
                <a:solidFill>
                  <a:srgbClr val="262626"/>
                </a:solidFill>
                <a:latin typeface="Montserrat"/>
                <a:ea typeface="Montserrat"/>
                <a:cs typeface="Montserrat"/>
                <a:sym typeface="Montserrat"/>
              </a:rPr>
              <a:t> Windows Error Reporting</a:t>
            </a:r>
            <a:endParaRPr sz="1600">
              <a:solidFill>
                <a:srgbClr val="262626"/>
              </a:solidFill>
              <a:latin typeface="Montserrat"/>
              <a:ea typeface="Montserrat"/>
              <a:cs typeface="Montserrat"/>
              <a:sym typeface="Montserrat"/>
            </a:endParaRPr>
          </a:p>
        </p:txBody>
      </p:sp>
      <p:sp>
        <p:nvSpPr>
          <p:cNvPr id="342" name="Google Shape;342;p46"/>
          <p:cNvSpPr txBox="1"/>
          <p:nvPr/>
        </p:nvSpPr>
        <p:spPr>
          <a:xfrm>
            <a:off x="1482887" y="3763025"/>
            <a:ext cx="4457400" cy="929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“Vulnerable”</a:t>
            </a:r>
            <a:r>
              <a:rPr lang="en-US" sz="1600">
                <a:solidFill>
                  <a:schemeClr val="dk1"/>
                </a:solidFill>
                <a:latin typeface="Montserrat"/>
                <a:ea typeface="Montserrat"/>
                <a:cs typeface="Montserrat"/>
                <a:sym typeface="Montserrat"/>
              </a:rPr>
              <a:t> DLL - </a:t>
            </a:r>
            <a:r>
              <a:rPr lang="en-US" sz="1600">
                <a:solidFill>
                  <a:srgbClr val="F05535"/>
                </a:solidFill>
                <a:latin typeface="Montserrat"/>
                <a:ea typeface="Montserrat"/>
                <a:cs typeface="Montserrat"/>
                <a:sym typeface="Montserrat"/>
              </a:rPr>
              <a:t>WerFault.exe </a:t>
            </a:r>
            <a:r>
              <a:rPr lang="en-US" sz="1600">
                <a:solidFill>
                  <a:srgbClr val="262626"/>
                </a:solidFill>
                <a:latin typeface="Montserrat"/>
                <a:ea typeface="Montserrat"/>
                <a:cs typeface="Montserrat"/>
                <a:sym typeface="Montserrat"/>
              </a:rPr>
              <a:t>not only read this value but also</a:t>
            </a:r>
            <a:r>
              <a:rPr lang="en-US" sz="1600">
                <a:solidFill>
                  <a:srgbClr val="F05535"/>
                </a:solidFill>
                <a:latin typeface="Montserrat"/>
                <a:ea typeface="Montserrat"/>
                <a:cs typeface="Montserrat"/>
                <a:sym typeface="Montserrat"/>
              </a:rPr>
              <a:t> run it. </a:t>
            </a:r>
            <a:r>
              <a:rPr lang="en-US" sz="1600">
                <a:solidFill>
                  <a:srgbClr val="262626"/>
                </a:solidFill>
                <a:latin typeface="Montserrat"/>
                <a:ea typeface="Montserrat"/>
                <a:cs typeface="Montserrat"/>
                <a:sym typeface="Montserrat"/>
              </a:rPr>
              <a:t>And of course we can use it for</a:t>
            </a:r>
            <a:r>
              <a:rPr lang="en-US" sz="1600">
                <a:solidFill>
                  <a:srgbClr val="F05535"/>
                </a:solidFill>
                <a:latin typeface="Montserrat"/>
                <a:ea typeface="Montserrat"/>
                <a:cs typeface="Montserrat"/>
                <a:sym typeface="Montserrat"/>
              </a:rPr>
              <a:t> persistence.</a:t>
            </a:r>
            <a:endParaRPr sz="1600">
              <a:solidFill>
                <a:schemeClr val="dk1"/>
              </a:solidFill>
              <a:latin typeface="Montserrat"/>
              <a:ea typeface="Montserrat"/>
              <a:cs typeface="Montserrat"/>
              <a:sym typeface="Montserrat"/>
            </a:endParaRPr>
          </a:p>
        </p:txBody>
      </p:sp>
      <p:sp>
        <p:nvSpPr>
          <p:cNvPr id="343" name="Google Shape;343;p46"/>
          <p:cNvSpPr txBox="1"/>
          <p:nvPr/>
        </p:nvSpPr>
        <p:spPr>
          <a:xfrm>
            <a:off x="1495275" y="2381800"/>
            <a:ext cx="4445100" cy="929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Persistence </a:t>
            </a:r>
            <a:r>
              <a:rPr lang="en-US" sz="1600">
                <a:solidFill>
                  <a:schemeClr val="dk1"/>
                </a:solidFill>
                <a:latin typeface="Montserrat"/>
                <a:ea typeface="Montserrat"/>
                <a:cs typeface="Montserrat"/>
                <a:sym typeface="Montserrat"/>
              </a:rPr>
              <a:t>via Registry path: </a:t>
            </a:r>
            <a:r>
              <a:rPr lang="en-US" sz="1600">
                <a:solidFill>
                  <a:srgbClr val="F05535"/>
                </a:solidFill>
                <a:latin typeface="Montserrat"/>
                <a:ea typeface="Montserrat"/>
                <a:cs typeface="Montserrat"/>
                <a:sym typeface="Montserrat"/>
              </a:rPr>
              <a:t>HKLM\SOFTWARE\Microsoft\Windows\Windows Error Reporting\Hangs</a:t>
            </a:r>
            <a:endParaRPr sz="1600">
              <a:solidFill>
                <a:srgbClr val="F05535"/>
              </a:solidFill>
              <a:latin typeface="Montserrat"/>
              <a:ea typeface="Montserrat"/>
              <a:cs typeface="Montserrat"/>
              <a:sym typeface="Montserrat"/>
            </a:endParaRPr>
          </a:p>
        </p:txBody>
      </p:sp>
      <p:sp>
        <p:nvSpPr>
          <p:cNvPr id="344" name="Google Shape;344;p46"/>
          <p:cNvSpPr/>
          <p:nvPr/>
        </p:nvSpPr>
        <p:spPr>
          <a:xfrm>
            <a:off x="1059165" y="25920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345" name="Google Shape;345;p46"/>
          <p:cNvSpPr/>
          <p:nvPr/>
        </p:nvSpPr>
        <p:spPr>
          <a:xfrm>
            <a:off x="1059178" y="3959491"/>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346" name="Google Shape;346;p46"/>
          <p:cNvSpPr/>
          <p:nvPr/>
        </p:nvSpPr>
        <p:spPr>
          <a:xfrm>
            <a:off x="1059178" y="53270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pic>
        <p:nvPicPr>
          <p:cNvPr id="347" name="Google Shape;347;p46"/>
          <p:cNvPicPr preferRelativeResize="0"/>
          <p:nvPr/>
        </p:nvPicPr>
        <p:blipFill>
          <a:blip r:embed="rId6">
            <a:alphaModFix/>
          </a:blip>
          <a:stretch>
            <a:fillRect/>
          </a:stretch>
        </p:blipFill>
        <p:spPr>
          <a:xfrm>
            <a:off x="118235" y="5733472"/>
            <a:ext cx="1031300" cy="1021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par>
                                <p:cTn fill="hold" nodeType="withEffect" presetClass="entr" presetID="2" presetSubtype="4">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1000"/>
                                        <p:tgtEl>
                                          <p:spTgt spid="3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1000"/>
                                        <p:tgtEl>
                                          <p:spTgt spid="3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3"/>
            </a:gs>
            <a:gs pos="41000">
              <a:schemeClr val="accent2"/>
            </a:gs>
            <a:gs pos="100000">
              <a:schemeClr val="accent2"/>
            </a:gs>
          </a:gsLst>
          <a:lin ang="0" scaled="0"/>
        </a:gradFill>
      </p:bgPr>
    </p:bg>
    <p:spTree>
      <p:nvGrpSpPr>
        <p:cNvPr id="351" name="Shape 351"/>
        <p:cNvGrpSpPr/>
        <p:nvPr/>
      </p:nvGrpSpPr>
      <p:grpSpPr>
        <a:xfrm>
          <a:off x="0" y="0"/>
          <a:ext cx="0" cy="0"/>
          <a:chOff x="0" y="0"/>
          <a:chExt cx="0" cy="0"/>
        </a:xfrm>
      </p:grpSpPr>
      <p:sp>
        <p:nvSpPr>
          <p:cNvPr id="352" name="Google Shape;352;p47"/>
          <p:cNvSpPr/>
          <p:nvPr/>
        </p:nvSpPr>
        <p:spPr>
          <a:xfrm>
            <a:off x="-1070284" y="-9777211"/>
            <a:ext cx="13262334" cy="20489279"/>
          </a:xfrm>
          <a:custGeom>
            <a:rect b="b" l="l" r="r" t="t"/>
            <a:pathLst>
              <a:path extrusionOk="0" h="6858336" w="4439275">
                <a:moveTo>
                  <a:pt x="4349806" y="3455550"/>
                </a:moveTo>
                <a:cubicBezTo>
                  <a:pt x="4241649" y="3131022"/>
                  <a:pt x="4002180" y="2807043"/>
                  <a:pt x="3810253" y="2531002"/>
                </a:cubicBezTo>
                <a:cubicBezTo>
                  <a:pt x="3810253" y="2531002"/>
                  <a:pt x="3729720" y="2984166"/>
                  <a:pt x="3729711" y="2984157"/>
                </a:cubicBezTo>
                <a:cubicBezTo>
                  <a:pt x="3540578" y="4397494"/>
                  <a:pt x="1153650" y="4262614"/>
                  <a:pt x="1295163" y="5821592"/>
                </a:cubicBezTo>
                <a:cubicBezTo>
                  <a:pt x="960205" y="4785067"/>
                  <a:pt x="2420168" y="4114188"/>
                  <a:pt x="3064995" y="3515446"/>
                </a:cubicBezTo>
                <a:cubicBezTo>
                  <a:pt x="4016880" y="2648771"/>
                  <a:pt x="3754879" y="1267519"/>
                  <a:pt x="2989519" y="372236"/>
                </a:cubicBezTo>
                <a:cubicBezTo>
                  <a:pt x="2989519" y="372236"/>
                  <a:pt x="2654819" y="0"/>
                  <a:pt x="2654819" y="0"/>
                </a:cubicBezTo>
                <a:cubicBezTo>
                  <a:pt x="3117708" y="2856604"/>
                  <a:pt x="-1784338" y="3157590"/>
                  <a:pt x="712904" y="5950874"/>
                </a:cubicBezTo>
                <a:cubicBezTo>
                  <a:pt x="-1130435" y="3514168"/>
                  <a:pt x="2436890" y="3051673"/>
                  <a:pt x="2958417" y="984958"/>
                </a:cubicBezTo>
                <a:cubicBezTo>
                  <a:pt x="3634169" y="2093202"/>
                  <a:pt x="3295770" y="3070718"/>
                  <a:pt x="2186812" y="3710603"/>
                </a:cubicBezTo>
                <a:cubicBezTo>
                  <a:pt x="829302" y="4633608"/>
                  <a:pt x="119166" y="6054148"/>
                  <a:pt x="2023689" y="6858337"/>
                </a:cubicBezTo>
                <a:cubicBezTo>
                  <a:pt x="1992596" y="6779982"/>
                  <a:pt x="1822039" y="6354894"/>
                  <a:pt x="1793447" y="6282712"/>
                </a:cubicBezTo>
                <a:cubicBezTo>
                  <a:pt x="1097149" y="4612744"/>
                  <a:pt x="3487697" y="4787897"/>
                  <a:pt x="3980952" y="3453643"/>
                </a:cubicBezTo>
                <a:cubicBezTo>
                  <a:pt x="4894442" y="4993726"/>
                  <a:pt x="1772671" y="4664097"/>
                  <a:pt x="2047916" y="6449687"/>
                </a:cubicBezTo>
                <a:cubicBezTo>
                  <a:pt x="1930835" y="5131649"/>
                  <a:pt x="4995502" y="5313748"/>
                  <a:pt x="4349797" y="3455550"/>
                </a:cubicBezTo>
                <a:close/>
              </a:path>
            </a:pathLst>
          </a:custGeom>
          <a:gradFill>
            <a:gsLst>
              <a:gs pos="0">
                <a:schemeClr val="accent3"/>
              </a:gs>
              <a:gs pos="79000">
                <a:schemeClr val="accent2"/>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47"/>
          <p:cNvSpPr txBox="1"/>
          <p:nvPr/>
        </p:nvSpPr>
        <p:spPr>
          <a:xfrm>
            <a:off x="865325" y="1908125"/>
            <a:ext cx="11222100" cy="124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500">
                <a:solidFill>
                  <a:schemeClr val="lt1"/>
                </a:solidFill>
                <a:latin typeface="Montserrat"/>
                <a:ea typeface="Montserrat"/>
                <a:cs typeface="Montserrat"/>
                <a:sym typeface="Montserrat"/>
              </a:rPr>
              <a:t>winapi cryptography</a:t>
            </a:r>
            <a:endParaRPr b="1" sz="7500">
              <a:solidFill>
                <a:schemeClr val="lt1"/>
              </a:solidFill>
              <a:latin typeface="Montserrat"/>
              <a:ea typeface="Montserrat"/>
              <a:cs typeface="Montserrat"/>
              <a:sym typeface="Montserrat"/>
            </a:endParaRPr>
          </a:p>
        </p:txBody>
      </p:sp>
      <p:sp>
        <p:nvSpPr>
          <p:cNvPr id="354" name="Google Shape;354;p47"/>
          <p:cNvSpPr txBox="1"/>
          <p:nvPr/>
        </p:nvSpPr>
        <p:spPr>
          <a:xfrm>
            <a:off x="908850" y="2995500"/>
            <a:ext cx="97620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lt1"/>
                </a:solidFill>
                <a:latin typeface="Montserrat"/>
                <a:ea typeface="Montserrat"/>
                <a:cs typeface="Montserrat"/>
                <a:sym typeface="Montserrat"/>
              </a:rPr>
              <a:t>Abusing Windows Cryptography for persistence</a:t>
            </a:r>
            <a:endParaRPr sz="3000">
              <a:solidFill>
                <a:schemeClr val="lt1"/>
              </a:solidFill>
              <a:latin typeface="Montserrat"/>
              <a:ea typeface="Montserrat"/>
              <a:cs typeface="Montserrat"/>
              <a:sym typeface="Montserrat"/>
            </a:endParaRPr>
          </a:p>
        </p:txBody>
      </p:sp>
      <p:pic>
        <p:nvPicPr>
          <p:cNvPr id="355" name="Google Shape;355;p47"/>
          <p:cNvPicPr preferRelativeResize="0"/>
          <p:nvPr/>
        </p:nvPicPr>
        <p:blipFill>
          <a:blip r:embed="rId3">
            <a:alphaModFix/>
          </a:blip>
          <a:stretch>
            <a:fillRect/>
          </a:stretch>
        </p:blipFill>
        <p:spPr>
          <a:xfrm>
            <a:off x="10714172" y="196397"/>
            <a:ext cx="1031300" cy="1021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59" name="Shape 359"/>
        <p:cNvGrpSpPr/>
        <p:nvPr/>
      </p:nvGrpSpPr>
      <p:grpSpPr>
        <a:xfrm>
          <a:off x="0" y="0"/>
          <a:ext cx="0" cy="0"/>
          <a:chOff x="0" y="0"/>
          <a:chExt cx="0" cy="0"/>
        </a:xfrm>
      </p:grpSpPr>
      <p:pic>
        <p:nvPicPr>
          <p:cNvPr descr="A picture containing black, darkness&#10;&#10;Description automatically generated" id="360" name="Google Shape;360;p48"/>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361" name="Google Shape;361;p48"/>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48"/>
          <p:cNvSpPr/>
          <p:nvPr/>
        </p:nvSpPr>
        <p:spPr>
          <a:xfrm>
            <a:off x="6210301" y="0"/>
            <a:ext cx="59817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48"/>
          <p:cNvSpPr txBox="1"/>
          <p:nvPr/>
        </p:nvSpPr>
        <p:spPr>
          <a:xfrm>
            <a:off x="930049" y="894875"/>
            <a:ext cx="51714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D15500"/>
                </a:solidFill>
                <a:latin typeface="Montserrat"/>
                <a:ea typeface="Montserrat"/>
                <a:cs typeface="Montserrat"/>
                <a:sym typeface="Montserrat"/>
              </a:rPr>
              <a:t>Windows Cryptography</a:t>
            </a:r>
            <a:r>
              <a:rPr lang="en-US" sz="3600">
                <a:solidFill>
                  <a:schemeClr val="dk1"/>
                </a:solidFill>
                <a:latin typeface="Montserrat"/>
                <a:ea typeface="Montserrat"/>
                <a:cs typeface="Montserrat"/>
                <a:sym typeface="Montserrat"/>
              </a:rPr>
              <a:t> case 1</a:t>
            </a:r>
            <a:endParaRPr sz="3600">
              <a:solidFill>
                <a:schemeClr val="dk1"/>
              </a:solidFill>
              <a:latin typeface="Montserrat"/>
              <a:ea typeface="Montserrat"/>
              <a:cs typeface="Montserrat"/>
              <a:sym typeface="Montserrat"/>
            </a:endParaRPr>
          </a:p>
        </p:txBody>
      </p:sp>
      <p:pic>
        <p:nvPicPr>
          <p:cNvPr id="364" name="Google Shape;364;p48"/>
          <p:cNvPicPr preferRelativeResize="0"/>
          <p:nvPr/>
        </p:nvPicPr>
        <p:blipFill rotWithShape="1">
          <a:blip r:embed="rId4">
            <a:alphaModFix/>
          </a:blip>
          <a:srcRect b="0" l="10709" r="10717" t="0"/>
          <a:stretch/>
        </p:blipFill>
        <p:spPr>
          <a:xfrm>
            <a:off x="6250197" y="-11100"/>
            <a:ext cx="5901913" cy="6880200"/>
          </a:xfrm>
          <a:prstGeom prst="rect">
            <a:avLst/>
          </a:prstGeom>
          <a:noFill/>
          <a:ln cap="flat" cmpd="sng" w="9525">
            <a:solidFill>
              <a:srgbClr val="D15500"/>
            </a:solidFill>
            <a:prstDash val="solid"/>
            <a:round/>
            <a:headEnd len="sm" w="sm" type="none"/>
            <a:tailEnd len="sm" w="sm" type="none"/>
          </a:ln>
        </p:spPr>
      </p:pic>
      <p:pic>
        <p:nvPicPr>
          <p:cNvPr id="365" name="Google Shape;365;p48"/>
          <p:cNvPicPr preferRelativeResize="0"/>
          <p:nvPr/>
        </p:nvPicPr>
        <p:blipFill rotWithShape="1">
          <a:blip r:embed="rId5">
            <a:alphaModFix/>
          </a:blip>
          <a:srcRect b="0" l="16008" r="16015" t="0"/>
          <a:stretch/>
        </p:blipFill>
        <p:spPr>
          <a:xfrm>
            <a:off x="-76200" y="-381000"/>
            <a:ext cx="1420178" cy="1393508"/>
          </a:xfrm>
          <a:custGeom>
            <a:rect b="b" l="l" r="r" t="t"/>
            <a:pathLst>
              <a:path extrusionOk="0" h="5308600" w="5410200">
                <a:moveTo>
                  <a:pt x="0" y="0"/>
                </a:moveTo>
                <a:lnTo>
                  <a:pt x="4802136" y="0"/>
                </a:lnTo>
                <a:lnTo>
                  <a:pt x="4833256" y="41616"/>
                </a:lnTo>
                <a:cubicBezTo>
                  <a:pt x="5197509" y="580781"/>
                  <a:pt x="5410200" y="1230752"/>
                  <a:pt x="5410200" y="1930400"/>
                </a:cubicBezTo>
                <a:cubicBezTo>
                  <a:pt x="5410200" y="3796128"/>
                  <a:pt x="3897728" y="5308600"/>
                  <a:pt x="2032000" y="5308600"/>
                </a:cubicBezTo>
                <a:cubicBezTo>
                  <a:pt x="1332352" y="5308600"/>
                  <a:pt x="682381" y="5095908"/>
                  <a:pt x="143216" y="4731656"/>
                </a:cubicBezTo>
                <a:lnTo>
                  <a:pt x="0" y="4624561"/>
                </a:lnTo>
                <a:lnTo>
                  <a:pt x="0" y="0"/>
                </a:lnTo>
                <a:close/>
              </a:path>
            </a:pathLst>
          </a:custGeom>
          <a:noFill/>
          <a:ln cap="flat" cmpd="sng" w="38100">
            <a:solidFill>
              <a:schemeClr val="lt1"/>
            </a:solidFill>
            <a:prstDash val="solid"/>
            <a:round/>
            <a:headEnd len="sm" w="sm" type="none"/>
            <a:tailEnd len="sm" w="sm" type="none"/>
          </a:ln>
          <a:effectLst>
            <a:outerShdw blurRad="63500" rotWithShape="0" algn="ctr">
              <a:srgbClr val="000000">
                <a:alpha val="7840"/>
              </a:srgbClr>
            </a:outerShdw>
          </a:effectLst>
        </p:spPr>
      </p:pic>
      <p:cxnSp>
        <p:nvCxnSpPr>
          <p:cNvPr id="366" name="Google Shape;366;p48"/>
          <p:cNvCxnSpPr/>
          <p:nvPr/>
        </p:nvCxnSpPr>
        <p:spPr>
          <a:xfrm>
            <a:off x="970513" y="352800"/>
            <a:ext cx="7449900" cy="4975800"/>
          </a:xfrm>
          <a:prstGeom prst="straightConnector1">
            <a:avLst/>
          </a:prstGeom>
          <a:noFill/>
          <a:ln cap="flat" cmpd="sng" w="76200">
            <a:solidFill>
              <a:srgbClr val="F05535"/>
            </a:solidFill>
            <a:prstDash val="dash"/>
            <a:round/>
            <a:headEnd len="med" w="med" type="none"/>
            <a:tailEnd len="med" w="med" type="triangle"/>
          </a:ln>
        </p:spPr>
      </p:cxnSp>
      <p:sp>
        <p:nvSpPr>
          <p:cNvPr id="367" name="Google Shape;367;p48"/>
          <p:cNvSpPr txBox="1"/>
          <p:nvPr/>
        </p:nvSpPr>
        <p:spPr>
          <a:xfrm>
            <a:off x="1495274" y="5089525"/>
            <a:ext cx="4606200" cy="12252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Proof of Concept - </a:t>
            </a:r>
            <a:r>
              <a:rPr lang="en-US" sz="1600">
                <a:solidFill>
                  <a:schemeClr val="dk1"/>
                </a:solidFill>
                <a:latin typeface="Montserrat"/>
                <a:ea typeface="Montserrat"/>
                <a:cs typeface="Montserrat"/>
                <a:sym typeface="Montserrat"/>
              </a:rPr>
              <a:t>worked on Windows 10 x64, Windows 11 x64, if performing some </a:t>
            </a:r>
            <a:r>
              <a:rPr lang="en-US" sz="1600">
                <a:solidFill>
                  <a:srgbClr val="F05535"/>
                </a:solidFill>
                <a:latin typeface="Montserrat"/>
                <a:ea typeface="Montserrat"/>
                <a:cs typeface="Montserrat"/>
                <a:sym typeface="Montserrat"/>
              </a:rPr>
              <a:t>cryptographic operations at the background</a:t>
            </a:r>
            <a:endParaRPr sz="1600">
              <a:solidFill>
                <a:srgbClr val="F05535"/>
              </a:solidFill>
              <a:latin typeface="Montserrat"/>
              <a:ea typeface="Montserrat"/>
              <a:cs typeface="Montserrat"/>
              <a:sym typeface="Montserrat"/>
            </a:endParaRPr>
          </a:p>
        </p:txBody>
      </p:sp>
      <p:sp>
        <p:nvSpPr>
          <p:cNvPr id="368" name="Google Shape;368;p48"/>
          <p:cNvSpPr txBox="1"/>
          <p:nvPr/>
        </p:nvSpPr>
        <p:spPr>
          <a:xfrm>
            <a:off x="1482887" y="3763025"/>
            <a:ext cx="4457400" cy="929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DLL in Registry -</a:t>
            </a:r>
            <a:r>
              <a:rPr lang="en-US" sz="1600">
                <a:solidFill>
                  <a:srgbClr val="F05535"/>
                </a:solidFill>
                <a:latin typeface="Montserrat"/>
                <a:ea typeface="Montserrat"/>
                <a:cs typeface="Montserrat"/>
                <a:sym typeface="Montserrat"/>
              </a:rPr>
              <a:t>: HKLM\Software\</a:t>
            </a:r>
            <a:endParaRPr sz="1600">
              <a:solidFill>
                <a:srgbClr val="F05535"/>
              </a:solidFill>
              <a:latin typeface="Montserrat"/>
              <a:ea typeface="Montserrat"/>
              <a:cs typeface="Montserrat"/>
              <a:sym typeface="Montserrat"/>
            </a:endParaRPr>
          </a:p>
          <a:p>
            <a:pPr indent="0" lvl="0" marL="0" rtl="0" algn="l">
              <a:lnSpc>
                <a:spcPct val="120000"/>
              </a:lnSpc>
              <a:spcBef>
                <a:spcPts val="0"/>
              </a:spcBef>
              <a:spcAft>
                <a:spcPts val="0"/>
              </a:spcAft>
              <a:buNone/>
            </a:pPr>
            <a:r>
              <a:rPr lang="en-US" sz="1600">
                <a:solidFill>
                  <a:srgbClr val="F05535"/>
                </a:solidFill>
                <a:latin typeface="Montserrat"/>
                <a:ea typeface="Montserrat"/>
                <a:cs typeface="Montserrat"/>
                <a:sym typeface="Montserrat"/>
              </a:rPr>
              <a:t>Microsoft\Cryptography\Offload </a:t>
            </a:r>
            <a:r>
              <a:rPr lang="en-US" sz="1600">
                <a:solidFill>
                  <a:srgbClr val="262626"/>
                </a:solidFill>
                <a:latin typeface="Montserrat"/>
                <a:ea typeface="Montserrat"/>
                <a:cs typeface="Montserrat"/>
                <a:sym typeface="Montserrat"/>
              </a:rPr>
              <a:t>and key value</a:t>
            </a:r>
            <a:r>
              <a:rPr lang="en-US" sz="1600">
                <a:solidFill>
                  <a:srgbClr val="F05535"/>
                </a:solidFill>
                <a:latin typeface="Montserrat"/>
                <a:ea typeface="Montserrat"/>
                <a:cs typeface="Montserrat"/>
                <a:sym typeface="Montserrat"/>
              </a:rPr>
              <a:t> </a:t>
            </a:r>
            <a:r>
              <a:rPr lang="en-US" sz="1600">
                <a:solidFill>
                  <a:schemeClr val="dk1"/>
                </a:solidFill>
                <a:latin typeface="Montserrat"/>
                <a:ea typeface="Montserrat"/>
                <a:cs typeface="Montserrat"/>
                <a:sym typeface="Montserrat"/>
              </a:rPr>
              <a:t>(</a:t>
            </a:r>
            <a:r>
              <a:rPr lang="en-US" sz="1600">
                <a:solidFill>
                  <a:srgbClr val="F05535"/>
                </a:solidFill>
                <a:latin typeface="Montserrat"/>
                <a:ea typeface="Montserrat"/>
                <a:cs typeface="Montserrat"/>
                <a:sym typeface="Montserrat"/>
              </a:rPr>
              <a:t>OffloadModExpo</a:t>
            </a:r>
            <a:r>
              <a:rPr lang="en-US" sz="1600">
                <a:solidFill>
                  <a:srgbClr val="262626"/>
                </a:solidFill>
                <a:latin typeface="Montserrat"/>
                <a:ea typeface="Montserrat"/>
                <a:cs typeface="Montserrat"/>
                <a:sym typeface="Montserrat"/>
              </a:rPr>
              <a:t>)</a:t>
            </a:r>
            <a:endParaRPr sz="1600">
              <a:solidFill>
                <a:srgbClr val="262626"/>
              </a:solidFill>
              <a:latin typeface="Montserrat"/>
              <a:ea typeface="Montserrat"/>
              <a:cs typeface="Montserrat"/>
              <a:sym typeface="Montserrat"/>
            </a:endParaRPr>
          </a:p>
        </p:txBody>
      </p:sp>
      <p:sp>
        <p:nvSpPr>
          <p:cNvPr id="369" name="Google Shape;369;p48"/>
          <p:cNvSpPr txBox="1"/>
          <p:nvPr/>
        </p:nvSpPr>
        <p:spPr>
          <a:xfrm>
            <a:off x="1495275" y="2381800"/>
            <a:ext cx="4445100" cy="929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Persistence via investigating Registry </a:t>
            </a:r>
            <a:r>
              <a:rPr lang="en-US" sz="1600">
                <a:solidFill>
                  <a:srgbClr val="F05535"/>
                </a:solidFill>
                <a:latin typeface="Montserrat"/>
                <a:ea typeface="Montserrat"/>
                <a:cs typeface="Montserrat"/>
                <a:sym typeface="Montserrat"/>
              </a:rPr>
              <a:t>HKLM\Software\Microsoft</a:t>
            </a:r>
            <a:endParaRPr sz="1600">
              <a:solidFill>
                <a:srgbClr val="F05535"/>
              </a:solidFill>
              <a:latin typeface="Montserrat"/>
              <a:ea typeface="Montserrat"/>
              <a:cs typeface="Montserrat"/>
              <a:sym typeface="Montserrat"/>
            </a:endParaRPr>
          </a:p>
          <a:p>
            <a:pPr indent="0" lvl="0" marL="0" rtl="0" algn="l">
              <a:lnSpc>
                <a:spcPct val="120000"/>
              </a:lnSpc>
              <a:spcBef>
                <a:spcPts val="0"/>
              </a:spcBef>
              <a:spcAft>
                <a:spcPts val="0"/>
              </a:spcAft>
              <a:buNone/>
            </a:pPr>
            <a:r>
              <a:rPr lang="en-US" sz="1600">
                <a:solidFill>
                  <a:srgbClr val="F05535"/>
                </a:solidFill>
                <a:latin typeface="Montserrat"/>
                <a:ea typeface="Montserrat"/>
                <a:cs typeface="Montserrat"/>
                <a:sym typeface="Montserrat"/>
              </a:rPr>
              <a:t>\Cryptography\</a:t>
            </a:r>
            <a:endParaRPr sz="1600">
              <a:solidFill>
                <a:srgbClr val="F05535"/>
              </a:solidFill>
              <a:latin typeface="Montserrat"/>
              <a:ea typeface="Montserrat"/>
              <a:cs typeface="Montserrat"/>
              <a:sym typeface="Montserrat"/>
            </a:endParaRPr>
          </a:p>
        </p:txBody>
      </p:sp>
      <p:sp>
        <p:nvSpPr>
          <p:cNvPr id="370" name="Google Shape;370;p48"/>
          <p:cNvSpPr/>
          <p:nvPr/>
        </p:nvSpPr>
        <p:spPr>
          <a:xfrm>
            <a:off x="1059165" y="25920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371" name="Google Shape;371;p48"/>
          <p:cNvSpPr/>
          <p:nvPr/>
        </p:nvSpPr>
        <p:spPr>
          <a:xfrm>
            <a:off x="1059178" y="3959491"/>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372" name="Google Shape;372;p48"/>
          <p:cNvSpPr/>
          <p:nvPr/>
        </p:nvSpPr>
        <p:spPr>
          <a:xfrm>
            <a:off x="1059178" y="53270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pic>
        <p:nvPicPr>
          <p:cNvPr id="373" name="Google Shape;373;p48"/>
          <p:cNvPicPr preferRelativeResize="0"/>
          <p:nvPr/>
        </p:nvPicPr>
        <p:blipFill>
          <a:blip r:embed="rId6">
            <a:alphaModFix/>
          </a:blip>
          <a:stretch>
            <a:fillRect/>
          </a:stretch>
        </p:blipFill>
        <p:spPr>
          <a:xfrm>
            <a:off x="118235" y="5733472"/>
            <a:ext cx="1031300" cy="1021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par>
                                <p:cTn fill="hold" nodeType="withEffect" presetClass="entr" presetID="2" presetSubtype="4">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1000"/>
                                        <p:tgtEl>
                                          <p:spTgt spid="3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72"/>
                                        </p:tgtEl>
                                        <p:attrNameLst>
                                          <p:attrName>style.visibility</p:attrName>
                                        </p:attrNameLst>
                                      </p:cBhvr>
                                      <p:to>
                                        <p:strVal val="visible"/>
                                      </p:to>
                                    </p:set>
                                    <p:anim calcmode="lin" valueType="num">
                                      <p:cBhvr additive="base">
                                        <p:cTn dur="1000"/>
                                        <p:tgtEl>
                                          <p:spTgt spid="37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77" name="Shape 377"/>
        <p:cNvGrpSpPr/>
        <p:nvPr/>
      </p:nvGrpSpPr>
      <p:grpSpPr>
        <a:xfrm>
          <a:off x="0" y="0"/>
          <a:ext cx="0" cy="0"/>
          <a:chOff x="0" y="0"/>
          <a:chExt cx="0" cy="0"/>
        </a:xfrm>
      </p:grpSpPr>
      <p:pic>
        <p:nvPicPr>
          <p:cNvPr descr="A picture containing black, darkness&#10;&#10;Description automatically generated" id="378" name="Google Shape;378;p49"/>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379" name="Google Shape;379;p49"/>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49"/>
          <p:cNvSpPr/>
          <p:nvPr/>
        </p:nvSpPr>
        <p:spPr>
          <a:xfrm>
            <a:off x="6210301" y="0"/>
            <a:ext cx="59817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49"/>
          <p:cNvSpPr txBox="1"/>
          <p:nvPr/>
        </p:nvSpPr>
        <p:spPr>
          <a:xfrm>
            <a:off x="930049" y="894875"/>
            <a:ext cx="51714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D15500"/>
                </a:solidFill>
                <a:latin typeface="Montserrat"/>
                <a:ea typeface="Montserrat"/>
                <a:cs typeface="Montserrat"/>
                <a:sym typeface="Montserrat"/>
              </a:rPr>
              <a:t>Windows Cryptography</a:t>
            </a:r>
            <a:r>
              <a:rPr lang="en-US" sz="3600">
                <a:solidFill>
                  <a:schemeClr val="dk1"/>
                </a:solidFill>
                <a:latin typeface="Montserrat"/>
                <a:ea typeface="Montserrat"/>
                <a:cs typeface="Montserrat"/>
                <a:sym typeface="Montserrat"/>
              </a:rPr>
              <a:t> case 2</a:t>
            </a:r>
            <a:endParaRPr sz="3600">
              <a:solidFill>
                <a:schemeClr val="dk1"/>
              </a:solidFill>
              <a:latin typeface="Montserrat"/>
              <a:ea typeface="Montserrat"/>
              <a:cs typeface="Montserrat"/>
              <a:sym typeface="Montserrat"/>
            </a:endParaRPr>
          </a:p>
        </p:txBody>
      </p:sp>
      <p:pic>
        <p:nvPicPr>
          <p:cNvPr id="382" name="Google Shape;382;p49"/>
          <p:cNvPicPr preferRelativeResize="0"/>
          <p:nvPr/>
        </p:nvPicPr>
        <p:blipFill rotWithShape="1">
          <a:blip r:embed="rId4">
            <a:alphaModFix/>
          </a:blip>
          <a:srcRect b="0" l="10709" r="10717" t="0"/>
          <a:stretch/>
        </p:blipFill>
        <p:spPr>
          <a:xfrm>
            <a:off x="6250197" y="-11100"/>
            <a:ext cx="5901913" cy="6880200"/>
          </a:xfrm>
          <a:prstGeom prst="rect">
            <a:avLst/>
          </a:prstGeom>
          <a:noFill/>
          <a:ln cap="flat" cmpd="sng" w="9525">
            <a:solidFill>
              <a:srgbClr val="D15500"/>
            </a:solidFill>
            <a:prstDash val="solid"/>
            <a:round/>
            <a:headEnd len="sm" w="sm" type="none"/>
            <a:tailEnd len="sm" w="sm" type="none"/>
          </a:ln>
        </p:spPr>
      </p:pic>
      <p:pic>
        <p:nvPicPr>
          <p:cNvPr id="383" name="Google Shape;383;p49"/>
          <p:cNvPicPr preferRelativeResize="0"/>
          <p:nvPr/>
        </p:nvPicPr>
        <p:blipFill rotWithShape="1">
          <a:blip r:embed="rId5">
            <a:alphaModFix/>
          </a:blip>
          <a:srcRect b="0" l="16008" r="16015" t="0"/>
          <a:stretch/>
        </p:blipFill>
        <p:spPr>
          <a:xfrm>
            <a:off x="-76200" y="-381000"/>
            <a:ext cx="1420178" cy="1393508"/>
          </a:xfrm>
          <a:custGeom>
            <a:rect b="b" l="l" r="r" t="t"/>
            <a:pathLst>
              <a:path extrusionOk="0" h="5308600" w="5410200">
                <a:moveTo>
                  <a:pt x="0" y="0"/>
                </a:moveTo>
                <a:lnTo>
                  <a:pt x="4802136" y="0"/>
                </a:lnTo>
                <a:lnTo>
                  <a:pt x="4833256" y="41616"/>
                </a:lnTo>
                <a:cubicBezTo>
                  <a:pt x="5197509" y="580781"/>
                  <a:pt x="5410200" y="1230752"/>
                  <a:pt x="5410200" y="1930400"/>
                </a:cubicBezTo>
                <a:cubicBezTo>
                  <a:pt x="5410200" y="3796128"/>
                  <a:pt x="3897728" y="5308600"/>
                  <a:pt x="2032000" y="5308600"/>
                </a:cubicBezTo>
                <a:cubicBezTo>
                  <a:pt x="1332352" y="5308600"/>
                  <a:pt x="682381" y="5095908"/>
                  <a:pt x="143216" y="4731656"/>
                </a:cubicBezTo>
                <a:lnTo>
                  <a:pt x="0" y="4624561"/>
                </a:lnTo>
                <a:lnTo>
                  <a:pt x="0" y="0"/>
                </a:lnTo>
                <a:close/>
              </a:path>
            </a:pathLst>
          </a:custGeom>
          <a:noFill/>
          <a:ln cap="flat" cmpd="sng" w="38100">
            <a:solidFill>
              <a:schemeClr val="lt1"/>
            </a:solidFill>
            <a:prstDash val="solid"/>
            <a:round/>
            <a:headEnd len="sm" w="sm" type="none"/>
            <a:tailEnd len="sm" w="sm" type="none"/>
          </a:ln>
          <a:effectLst>
            <a:outerShdw blurRad="63500" rotWithShape="0" algn="ctr">
              <a:srgbClr val="000000">
                <a:alpha val="7840"/>
              </a:srgbClr>
            </a:outerShdw>
          </a:effectLst>
        </p:spPr>
      </p:pic>
      <p:cxnSp>
        <p:nvCxnSpPr>
          <p:cNvPr id="384" name="Google Shape;384;p49"/>
          <p:cNvCxnSpPr/>
          <p:nvPr/>
        </p:nvCxnSpPr>
        <p:spPr>
          <a:xfrm>
            <a:off x="970513" y="352800"/>
            <a:ext cx="7449900" cy="4975800"/>
          </a:xfrm>
          <a:prstGeom prst="straightConnector1">
            <a:avLst/>
          </a:prstGeom>
          <a:noFill/>
          <a:ln cap="flat" cmpd="sng" w="76200">
            <a:solidFill>
              <a:srgbClr val="F05535"/>
            </a:solidFill>
            <a:prstDash val="dash"/>
            <a:round/>
            <a:headEnd len="med" w="med" type="none"/>
            <a:tailEnd len="med" w="med" type="triangle"/>
          </a:ln>
        </p:spPr>
      </p:cxnSp>
      <p:sp>
        <p:nvSpPr>
          <p:cNvPr id="385" name="Google Shape;385;p49"/>
          <p:cNvSpPr txBox="1"/>
          <p:nvPr/>
        </p:nvSpPr>
        <p:spPr>
          <a:xfrm>
            <a:off x="1495274" y="5089525"/>
            <a:ext cx="4606200" cy="12252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PoC - worked on Windows 10 x64, 11 x64, if performing some </a:t>
            </a:r>
            <a:r>
              <a:rPr lang="en-US" sz="1600">
                <a:solidFill>
                  <a:srgbClr val="F05535"/>
                </a:solidFill>
                <a:latin typeface="Montserrat"/>
                <a:ea typeface="Montserrat"/>
                <a:cs typeface="Montserrat"/>
                <a:sym typeface="Montserrat"/>
              </a:rPr>
              <a:t>cryptographic operations at the background </a:t>
            </a:r>
            <a:r>
              <a:rPr lang="en-US" sz="1600">
                <a:solidFill>
                  <a:srgbClr val="262626"/>
                </a:solidFill>
                <a:latin typeface="Montserrat"/>
                <a:ea typeface="Montserrat"/>
                <a:cs typeface="Montserrat"/>
                <a:sym typeface="Montserrat"/>
              </a:rPr>
              <a:t>but sometimes</a:t>
            </a:r>
            <a:r>
              <a:rPr lang="en-US" sz="1600">
                <a:solidFill>
                  <a:srgbClr val="F05535"/>
                </a:solidFill>
                <a:latin typeface="Montserrat"/>
                <a:ea typeface="Montserrat"/>
                <a:cs typeface="Montserrat"/>
                <a:sym typeface="Montserrat"/>
              </a:rPr>
              <a:t> OS freezed</a:t>
            </a:r>
            <a:endParaRPr sz="1600">
              <a:solidFill>
                <a:srgbClr val="F05535"/>
              </a:solidFill>
              <a:latin typeface="Montserrat"/>
              <a:ea typeface="Montserrat"/>
              <a:cs typeface="Montserrat"/>
              <a:sym typeface="Montserrat"/>
            </a:endParaRPr>
          </a:p>
        </p:txBody>
      </p:sp>
      <p:sp>
        <p:nvSpPr>
          <p:cNvPr id="386" name="Google Shape;386;p49"/>
          <p:cNvSpPr txBox="1"/>
          <p:nvPr/>
        </p:nvSpPr>
        <p:spPr>
          <a:xfrm>
            <a:off x="1482887" y="3763025"/>
            <a:ext cx="4457400" cy="929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DLL in Registry -</a:t>
            </a:r>
            <a:r>
              <a:rPr lang="en-US" sz="1600">
                <a:solidFill>
                  <a:srgbClr val="F05535"/>
                </a:solidFill>
                <a:latin typeface="Montserrat"/>
                <a:ea typeface="Montserrat"/>
                <a:cs typeface="Montserrat"/>
                <a:sym typeface="Montserrat"/>
              </a:rPr>
              <a:t>: </a:t>
            </a:r>
            <a:r>
              <a:rPr lang="en-US" sz="1600">
                <a:solidFill>
                  <a:srgbClr val="F05535"/>
                </a:solidFill>
                <a:latin typeface="Montserrat"/>
                <a:ea typeface="Montserrat"/>
                <a:cs typeface="Montserrat"/>
                <a:sym typeface="Montserrat"/>
              </a:rPr>
              <a:t>Microsoft Enhanced RSA and AES Cryptographic Provider</a:t>
            </a:r>
            <a:endParaRPr sz="1600">
              <a:solidFill>
                <a:srgbClr val="F05535"/>
              </a:solidFill>
              <a:latin typeface="Montserrat"/>
              <a:ea typeface="Montserrat"/>
              <a:cs typeface="Montserrat"/>
              <a:sym typeface="Montserrat"/>
            </a:endParaRPr>
          </a:p>
          <a:p>
            <a:pPr indent="0" lvl="0" marL="0" rtl="0" algn="l">
              <a:lnSpc>
                <a:spcPct val="120000"/>
              </a:lnSpc>
              <a:spcBef>
                <a:spcPts val="0"/>
              </a:spcBef>
              <a:spcAft>
                <a:spcPts val="0"/>
              </a:spcAft>
              <a:buNone/>
            </a:pPr>
            <a:r>
              <a:rPr lang="en-US" sz="1600">
                <a:solidFill>
                  <a:srgbClr val="262626"/>
                </a:solidFill>
                <a:latin typeface="Montserrat"/>
                <a:ea typeface="Montserrat"/>
                <a:cs typeface="Montserrat"/>
                <a:sym typeface="Montserrat"/>
              </a:rPr>
              <a:t>and key value</a:t>
            </a:r>
            <a:r>
              <a:rPr lang="en-US" sz="1600">
                <a:solidFill>
                  <a:srgbClr val="F05535"/>
                </a:solidFill>
                <a:latin typeface="Montserrat"/>
                <a:ea typeface="Montserrat"/>
                <a:cs typeface="Montserrat"/>
                <a:sym typeface="Montserrat"/>
              </a:rPr>
              <a:t> </a:t>
            </a:r>
            <a:r>
              <a:rPr lang="en-US" sz="1600">
                <a:solidFill>
                  <a:schemeClr val="dk1"/>
                </a:solidFill>
                <a:latin typeface="Montserrat"/>
                <a:ea typeface="Montserrat"/>
                <a:cs typeface="Montserrat"/>
                <a:sym typeface="Montserrat"/>
              </a:rPr>
              <a:t>(</a:t>
            </a:r>
            <a:r>
              <a:rPr lang="en-US" sz="1600">
                <a:solidFill>
                  <a:srgbClr val="F05535"/>
                </a:solidFill>
                <a:latin typeface="Montserrat"/>
                <a:ea typeface="Montserrat"/>
                <a:cs typeface="Montserrat"/>
                <a:sym typeface="Montserrat"/>
              </a:rPr>
              <a:t>ImagePath</a:t>
            </a:r>
            <a:r>
              <a:rPr lang="en-US" sz="1600">
                <a:solidFill>
                  <a:srgbClr val="262626"/>
                </a:solidFill>
                <a:latin typeface="Montserrat"/>
                <a:ea typeface="Montserrat"/>
                <a:cs typeface="Montserrat"/>
                <a:sym typeface="Montserrat"/>
              </a:rPr>
              <a:t>)</a:t>
            </a:r>
            <a:endParaRPr sz="1600">
              <a:solidFill>
                <a:srgbClr val="262626"/>
              </a:solidFill>
              <a:latin typeface="Montserrat"/>
              <a:ea typeface="Montserrat"/>
              <a:cs typeface="Montserrat"/>
              <a:sym typeface="Montserrat"/>
            </a:endParaRPr>
          </a:p>
        </p:txBody>
      </p:sp>
      <p:sp>
        <p:nvSpPr>
          <p:cNvPr id="387" name="Google Shape;387;p49"/>
          <p:cNvSpPr txBox="1"/>
          <p:nvPr/>
        </p:nvSpPr>
        <p:spPr>
          <a:xfrm>
            <a:off x="1495275" y="2381800"/>
            <a:ext cx="4445100" cy="929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Persistence via investigating Registry </a:t>
            </a:r>
            <a:r>
              <a:rPr lang="en-US" sz="1600">
                <a:solidFill>
                  <a:srgbClr val="F05535"/>
                </a:solidFill>
                <a:latin typeface="Montserrat"/>
                <a:ea typeface="Montserrat"/>
                <a:cs typeface="Montserrat"/>
                <a:sym typeface="Montserrat"/>
              </a:rPr>
              <a:t>HKLM\Software\Microsoft</a:t>
            </a:r>
            <a:endParaRPr sz="1600">
              <a:solidFill>
                <a:srgbClr val="F05535"/>
              </a:solidFill>
              <a:latin typeface="Montserrat"/>
              <a:ea typeface="Montserrat"/>
              <a:cs typeface="Montserrat"/>
              <a:sym typeface="Montserrat"/>
            </a:endParaRPr>
          </a:p>
          <a:p>
            <a:pPr indent="0" lvl="0" marL="0" rtl="0" algn="l">
              <a:lnSpc>
                <a:spcPct val="120000"/>
              </a:lnSpc>
              <a:spcBef>
                <a:spcPts val="0"/>
              </a:spcBef>
              <a:spcAft>
                <a:spcPts val="0"/>
              </a:spcAft>
              <a:buNone/>
            </a:pPr>
            <a:r>
              <a:rPr lang="en-US" sz="1600">
                <a:solidFill>
                  <a:srgbClr val="F05535"/>
                </a:solidFill>
                <a:latin typeface="Montserrat"/>
                <a:ea typeface="Montserrat"/>
                <a:cs typeface="Montserrat"/>
                <a:sym typeface="Montserrat"/>
              </a:rPr>
              <a:t>\Cryptography\</a:t>
            </a:r>
            <a:endParaRPr sz="1600">
              <a:solidFill>
                <a:srgbClr val="F05535"/>
              </a:solidFill>
              <a:latin typeface="Montserrat"/>
              <a:ea typeface="Montserrat"/>
              <a:cs typeface="Montserrat"/>
              <a:sym typeface="Montserrat"/>
            </a:endParaRPr>
          </a:p>
        </p:txBody>
      </p:sp>
      <p:sp>
        <p:nvSpPr>
          <p:cNvPr id="388" name="Google Shape;388;p49"/>
          <p:cNvSpPr/>
          <p:nvPr/>
        </p:nvSpPr>
        <p:spPr>
          <a:xfrm>
            <a:off x="1059165" y="25920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389" name="Google Shape;389;p49"/>
          <p:cNvSpPr/>
          <p:nvPr/>
        </p:nvSpPr>
        <p:spPr>
          <a:xfrm>
            <a:off x="1059178" y="3959491"/>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390" name="Google Shape;390;p49"/>
          <p:cNvSpPr/>
          <p:nvPr/>
        </p:nvSpPr>
        <p:spPr>
          <a:xfrm>
            <a:off x="1059178" y="53270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pic>
        <p:nvPicPr>
          <p:cNvPr id="391" name="Google Shape;391;p49"/>
          <p:cNvPicPr preferRelativeResize="0"/>
          <p:nvPr/>
        </p:nvPicPr>
        <p:blipFill>
          <a:blip r:embed="rId6">
            <a:alphaModFix/>
          </a:blip>
          <a:stretch>
            <a:fillRect/>
          </a:stretch>
        </p:blipFill>
        <p:spPr>
          <a:xfrm>
            <a:off x="118235" y="5733472"/>
            <a:ext cx="1031300" cy="1021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par>
                                <p:cTn fill="hold" nodeType="withEffect" presetClass="entr" presetID="2" presetSubtype="4">
                                  <p:stCondLst>
                                    <p:cond delay="0"/>
                                  </p:stCondLst>
                                  <p:childTnLst>
                                    <p:set>
                                      <p:cBhvr>
                                        <p:cTn dur="1" fill="hold">
                                          <p:stCondLst>
                                            <p:cond delay="0"/>
                                          </p:stCondLst>
                                        </p:cTn>
                                        <p:tgtEl>
                                          <p:spTgt spid="385"/>
                                        </p:tgtEl>
                                        <p:attrNameLst>
                                          <p:attrName>style.visibility</p:attrName>
                                        </p:attrNameLst>
                                      </p:cBhvr>
                                      <p:to>
                                        <p:strVal val="visible"/>
                                      </p:to>
                                    </p:set>
                                    <p:anim calcmode="lin" valueType="num">
                                      <p:cBhvr additive="base">
                                        <p:cTn dur="1000"/>
                                        <p:tgtEl>
                                          <p:spTgt spid="38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1000"/>
                                        <p:tgtEl>
                                          <p:spTgt spid="39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95" name="Shape 395"/>
        <p:cNvGrpSpPr/>
        <p:nvPr/>
      </p:nvGrpSpPr>
      <p:grpSpPr>
        <a:xfrm>
          <a:off x="0" y="0"/>
          <a:ext cx="0" cy="0"/>
          <a:chOff x="0" y="0"/>
          <a:chExt cx="0" cy="0"/>
        </a:xfrm>
      </p:grpSpPr>
      <p:sp>
        <p:nvSpPr>
          <p:cNvPr id="396" name="Google Shape;396;p50"/>
          <p:cNvSpPr txBox="1"/>
          <p:nvPr/>
        </p:nvSpPr>
        <p:spPr>
          <a:xfrm>
            <a:off x="930050" y="894875"/>
            <a:ext cx="79023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600">
                <a:solidFill>
                  <a:srgbClr val="F05535"/>
                </a:solidFill>
                <a:latin typeface="Montserrat"/>
                <a:ea typeface="Montserrat"/>
                <a:cs typeface="Montserrat"/>
                <a:sym typeface="Montserrat"/>
              </a:rPr>
              <a:t>Windows Cryptography</a:t>
            </a:r>
            <a:r>
              <a:rPr lang="en-US" sz="3600">
                <a:solidFill>
                  <a:schemeClr val="dk1"/>
                </a:solidFill>
                <a:latin typeface="Montserrat"/>
                <a:ea typeface="Montserrat"/>
                <a:cs typeface="Montserrat"/>
                <a:sym typeface="Montserrat"/>
              </a:rPr>
              <a:t> case 2</a:t>
            </a:r>
            <a:endParaRPr sz="3600">
              <a:solidFill>
                <a:schemeClr val="dk1"/>
              </a:solidFill>
              <a:latin typeface="Montserrat"/>
              <a:ea typeface="Montserrat"/>
              <a:cs typeface="Montserrat"/>
              <a:sym typeface="Montserrat"/>
            </a:endParaRPr>
          </a:p>
        </p:txBody>
      </p:sp>
      <p:pic>
        <p:nvPicPr>
          <p:cNvPr descr="A picture containing black, darkness&#10;&#10;Description automatically generated" id="397" name="Google Shape;397;p50"/>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pic>
        <p:nvPicPr>
          <p:cNvPr id="398" name="Google Shape;398;p50"/>
          <p:cNvPicPr preferRelativeResize="0"/>
          <p:nvPr/>
        </p:nvPicPr>
        <p:blipFill rotWithShape="1">
          <a:blip r:embed="rId4">
            <a:alphaModFix/>
          </a:blip>
          <a:srcRect b="0" l="0" r="0" t="0"/>
          <a:stretch/>
        </p:blipFill>
        <p:spPr>
          <a:xfrm>
            <a:off x="930050" y="1695950"/>
            <a:ext cx="9605075" cy="4553924"/>
          </a:xfrm>
          <a:prstGeom prst="rect">
            <a:avLst/>
          </a:prstGeom>
          <a:noFill/>
          <a:ln cap="flat" cmpd="sng" w="76200">
            <a:solidFill>
              <a:srgbClr val="747EB5"/>
            </a:solidFill>
            <a:prstDash val="solid"/>
            <a:round/>
            <a:headEnd len="sm" w="sm" type="none"/>
            <a:tailEnd len="sm" w="sm" type="none"/>
          </a:ln>
        </p:spPr>
      </p:pic>
      <p:pic>
        <p:nvPicPr>
          <p:cNvPr id="399" name="Google Shape;399;p50"/>
          <p:cNvPicPr preferRelativeResize="0"/>
          <p:nvPr/>
        </p:nvPicPr>
        <p:blipFill>
          <a:blip r:embed="rId5">
            <a:alphaModFix/>
          </a:blip>
          <a:stretch>
            <a:fillRect/>
          </a:stretch>
        </p:blipFill>
        <p:spPr>
          <a:xfrm>
            <a:off x="10714172" y="196397"/>
            <a:ext cx="1031300" cy="10217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3"/>
            </a:gs>
            <a:gs pos="41000">
              <a:schemeClr val="accent2"/>
            </a:gs>
            <a:gs pos="100000">
              <a:schemeClr val="accent2"/>
            </a:gs>
          </a:gsLst>
          <a:lin ang="0" scaled="0"/>
        </a:gradFill>
      </p:bgPr>
    </p:bg>
    <p:spTree>
      <p:nvGrpSpPr>
        <p:cNvPr id="403" name="Shape 403"/>
        <p:cNvGrpSpPr/>
        <p:nvPr/>
      </p:nvGrpSpPr>
      <p:grpSpPr>
        <a:xfrm>
          <a:off x="0" y="0"/>
          <a:ext cx="0" cy="0"/>
          <a:chOff x="0" y="0"/>
          <a:chExt cx="0" cy="0"/>
        </a:xfrm>
      </p:grpSpPr>
      <p:sp>
        <p:nvSpPr>
          <p:cNvPr id="404" name="Google Shape;404;p51"/>
          <p:cNvSpPr/>
          <p:nvPr/>
        </p:nvSpPr>
        <p:spPr>
          <a:xfrm>
            <a:off x="-1070284" y="-9777211"/>
            <a:ext cx="13262334" cy="20489279"/>
          </a:xfrm>
          <a:custGeom>
            <a:rect b="b" l="l" r="r" t="t"/>
            <a:pathLst>
              <a:path extrusionOk="0" h="6858336" w="4439275">
                <a:moveTo>
                  <a:pt x="4349806" y="3455550"/>
                </a:moveTo>
                <a:cubicBezTo>
                  <a:pt x="4241649" y="3131022"/>
                  <a:pt x="4002180" y="2807043"/>
                  <a:pt x="3810253" y="2531002"/>
                </a:cubicBezTo>
                <a:cubicBezTo>
                  <a:pt x="3810253" y="2531002"/>
                  <a:pt x="3729720" y="2984166"/>
                  <a:pt x="3729711" y="2984157"/>
                </a:cubicBezTo>
                <a:cubicBezTo>
                  <a:pt x="3540578" y="4397494"/>
                  <a:pt x="1153650" y="4262614"/>
                  <a:pt x="1295163" y="5821592"/>
                </a:cubicBezTo>
                <a:cubicBezTo>
                  <a:pt x="960205" y="4785067"/>
                  <a:pt x="2420168" y="4114188"/>
                  <a:pt x="3064995" y="3515446"/>
                </a:cubicBezTo>
                <a:cubicBezTo>
                  <a:pt x="4016880" y="2648771"/>
                  <a:pt x="3754879" y="1267519"/>
                  <a:pt x="2989519" y="372236"/>
                </a:cubicBezTo>
                <a:cubicBezTo>
                  <a:pt x="2989519" y="372236"/>
                  <a:pt x="2654819" y="0"/>
                  <a:pt x="2654819" y="0"/>
                </a:cubicBezTo>
                <a:cubicBezTo>
                  <a:pt x="3117708" y="2856604"/>
                  <a:pt x="-1784338" y="3157590"/>
                  <a:pt x="712904" y="5950874"/>
                </a:cubicBezTo>
                <a:cubicBezTo>
                  <a:pt x="-1130435" y="3514168"/>
                  <a:pt x="2436890" y="3051673"/>
                  <a:pt x="2958417" y="984958"/>
                </a:cubicBezTo>
                <a:cubicBezTo>
                  <a:pt x="3634169" y="2093202"/>
                  <a:pt x="3295770" y="3070718"/>
                  <a:pt x="2186812" y="3710603"/>
                </a:cubicBezTo>
                <a:cubicBezTo>
                  <a:pt x="829302" y="4633608"/>
                  <a:pt x="119166" y="6054148"/>
                  <a:pt x="2023689" y="6858337"/>
                </a:cubicBezTo>
                <a:cubicBezTo>
                  <a:pt x="1992596" y="6779982"/>
                  <a:pt x="1822039" y="6354894"/>
                  <a:pt x="1793447" y="6282712"/>
                </a:cubicBezTo>
                <a:cubicBezTo>
                  <a:pt x="1097149" y="4612744"/>
                  <a:pt x="3487697" y="4787897"/>
                  <a:pt x="3980952" y="3453643"/>
                </a:cubicBezTo>
                <a:cubicBezTo>
                  <a:pt x="4894442" y="4993726"/>
                  <a:pt x="1772671" y="4664097"/>
                  <a:pt x="2047916" y="6449687"/>
                </a:cubicBezTo>
                <a:cubicBezTo>
                  <a:pt x="1930835" y="5131649"/>
                  <a:pt x="4995502" y="5313748"/>
                  <a:pt x="4349797" y="3455550"/>
                </a:cubicBezTo>
                <a:close/>
              </a:path>
            </a:pathLst>
          </a:custGeom>
          <a:gradFill>
            <a:gsLst>
              <a:gs pos="0">
                <a:schemeClr val="accent3"/>
              </a:gs>
              <a:gs pos="79000">
                <a:schemeClr val="accent2"/>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51"/>
          <p:cNvSpPr txBox="1"/>
          <p:nvPr/>
        </p:nvSpPr>
        <p:spPr>
          <a:xfrm>
            <a:off x="865325" y="1908125"/>
            <a:ext cx="10861200" cy="124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500">
                <a:solidFill>
                  <a:schemeClr val="lt1"/>
                </a:solidFill>
                <a:latin typeface="Montserrat"/>
                <a:ea typeface="Montserrat"/>
                <a:cs typeface="Montserrat"/>
                <a:sym typeface="Montserrat"/>
              </a:rPr>
              <a:t>Process Hacker 2</a:t>
            </a:r>
            <a:endParaRPr b="1" sz="7500">
              <a:solidFill>
                <a:schemeClr val="lt1"/>
              </a:solidFill>
              <a:latin typeface="Montserrat"/>
              <a:ea typeface="Montserrat"/>
              <a:cs typeface="Montserrat"/>
              <a:sym typeface="Montserrat"/>
            </a:endParaRPr>
          </a:p>
        </p:txBody>
      </p:sp>
      <p:sp>
        <p:nvSpPr>
          <p:cNvPr id="406" name="Google Shape;406;p51"/>
          <p:cNvSpPr txBox="1"/>
          <p:nvPr/>
        </p:nvSpPr>
        <p:spPr>
          <a:xfrm>
            <a:off x="908850" y="2995500"/>
            <a:ext cx="97620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lt1"/>
                </a:solidFill>
                <a:latin typeface="Montserrat"/>
                <a:ea typeface="Montserrat"/>
                <a:cs typeface="Montserrat"/>
                <a:sym typeface="Montserrat"/>
              </a:rPr>
              <a:t>Abusing Process Hacker 2 and PoC</a:t>
            </a:r>
            <a:endParaRPr sz="3000">
              <a:solidFill>
                <a:schemeClr val="lt1"/>
              </a:solidFill>
              <a:latin typeface="Montserrat"/>
              <a:ea typeface="Montserrat"/>
              <a:cs typeface="Montserrat"/>
              <a:sym typeface="Montserrat"/>
            </a:endParaRPr>
          </a:p>
        </p:txBody>
      </p:sp>
      <p:pic>
        <p:nvPicPr>
          <p:cNvPr id="407" name="Google Shape;407;p51"/>
          <p:cNvPicPr preferRelativeResize="0"/>
          <p:nvPr/>
        </p:nvPicPr>
        <p:blipFill>
          <a:blip r:embed="rId3">
            <a:alphaModFix/>
          </a:blip>
          <a:stretch>
            <a:fillRect/>
          </a:stretch>
        </p:blipFill>
        <p:spPr>
          <a:xfrm>
            <a:off x="10714172" y="196397"/>
            <a:ext cx="1031300" cy="10217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11" name="Shape 411"/>
        <p:cNvGrpSpPr/>
        <p:nvPr/>
      </p:nvGrpSpPr>
      <p:grpSpPr>
        <a:xfrm>
          <a:off x="0" y="0"/>
          <a:ext cx="0" cy="0"/>
          <a:chOff x="0" y="0"/>
          <a:chExt cx="0" cy="0"/>
        </a:xfrm>
      </p:grpSpPr>
      <p:sp>
        <p:nvSpPr>
          <p:cNvPr id="412" name="Google Shape;412;p52"/>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lose-up of a black cat&#10;&#10;Description automatically generated" id="413" name="Google Shape;413;p52"/>
          <p:cNvPicPr preferRelativeResize="0"/>
          <p:nvPr/>
        </p:nvPicPr>
        <p:blipFill rotWithShape="1">
          <a:blip r:embed="rId3">
            <a:alphaModFix/>
          </a:blip>
          <a:srcRect b="25694" l="6995" r="11378" t="1249"/>
          <a:stretch/>
        </p:blipFill>
        <p:spPr>
          <a:xfrm>
            <a:off x="266700" y="1847850"/>
            <a:ext cx="3733800" cy="5010150"/>
          </a:xfrm>
          <a:custGeom>
            <a:rect b="b" l="l" r="r" t="t"/>
            <a:pathLst>
              <a:path extrusionOk="0" h="5010150" w="3733800">
                <a:moveTo>
                  <a:pt x="622312" y="0"/>
                </a:moveTo>
                <a:lnTo>
                  <a:pt x="3111488" y="0"/>
                </a:lnTo>
                <a:cubicBezTo>
                  <a:pt x="3455181" y="0"/>
                  <a:pt x="3733800" y="278619"/>
                  <a:pt x="3733800" y="622312"/>
                </a:cubicBezTo>
                <a:lnTo>
                  <a:pt x="3733800" y="5010150"/>
                </a:lnTo>
                <a:lnTo>
                  <a:pt x="0" y="5010150"/>
                </a:lnTo>
                <a:lnTo>
                  <a:pt x="0" y="622312"/>
                </a:lnTo>
                <a:cubicBezTo>
                  <a:pt x="0" y="278619"/>
                  <a:pt x="278619" y="0"/>
                  <a:pt x="622312" y="0"/>
                </a:cubicBezTo>
                <a:close/>
              </a:path>
            </a:pathLst>
          </a:custGeom>
          <a:noFill/>
          <a:ln cap="flat" cmpd="sng" w="38100">
            <a:solidFill>
              <a:schemeClr val="lt1"/>
            </a:solidFill>
            <a:prstDash val="solid"/>
            <a:round/>
            <a:headEnd len="sm" w="sm" type="none"/>
            <a:tailEnd len="sm" w="sm" type="none"/>
          </a:ln>
          <a:effectLst>
            <a:outerShdw blurRad="63500" sx="102000" rotWithShape="0" algn="ctr" sy="102000">
              <a:srgbClr val="000000">
                <a:alpha val="8630"/>
              </a:srgbClr>
            </a:outerShdw>
          </a:effectLst>
        </p:spPr>
      </p:pic>
      <p:pic>
        <p:nvPicPr>
          <p:cNvPr descr="A close-up of a black cat&#10;&#10;Description automatically generated" id="414" name="Google Shape;414;p52"/>
          <p:cNvPicPr preferRelativeResize="0"/>
          <p:nvPr/>
        </p:nvPicPr>
        <p:blipFill rotWithShape="1">
          <a:blip r:embed="rId4">
            <a:alphaModFix/>
          </a:blip>
          <a:srcRect b="29580" l="5033" r="12723" t="21807"/>
          <a:stretch/>
        </p:blipFill>
        <p:spPr>
          <a:xfrm>
            <a:off x="4140200" y="3524250"/>
            <a:ext cx="3733800" cy="3333750"/>
          </a:xfrm>
          <a:custGeom>
            <a:rect b="b" l="l" r="r" t="t"/>
            <a:pathLst>
              <a:path extrusionOk="0" h="3333750" w="3733800">
                <a:moveTo>
                  <a:pt x="622312" y="0"/>
                </a:moveTo>
                <a:lnTo>
                  <a:pt x="3111488" y="0"/>
                </a:lnTo>
                <a:cubicBezTo>
                  <a:pt x="3455181" y="0"/>
                  <a:pt x="3733800" y="278619"/>
                  <a:pt x="3733800" y="622312"/>
                </a:cubicBezTo>
                <a:lnTo>
                  <a:pt x="3733800" y="3333750"/>
                </a:lnTo>
                <a:lnTo>
                  <a:pt x="0" y="3333750"/>
                </a:lnTo>
                <a:lnTo>
                  <a:pt x="0" y="622312"/>
                </a:lnTo>
                <a:cubicBezTo>
                  <a:pt x="0" y="278619"/>
                  <a:pt x="278619" y="0"/>
                  <a:pt x="622312" y="0"/>
                </a:cubicBezTo>
                <a:close/>
              </a:path>
            </a:pathLst>
          </a:custGeom>
          <a:noFill/>
          <a:ln cap="flat" cmpd="sng" w="38100">
            <a:solidFill>
              <a:schemeClr val="lt1"/>
            </a:solidFill>
            <a:prstDash val="solid"/>
            <a:round/>
            <a:headEnd len="sm" w="sm" type="none"/>
            <a:tailEnd len="sm" w="sm" type="none"/>
          </a:ln>
          <a:effectLst>
            <a:outerShdw blurRad="63500" sx="102000" rotWithShape="0" algn="ctr" sy="102000">
              <a:srgbClr val="000000">
                <a:alpha val="8630"/>
              </a:srgbClr>
            </a:outerShdw>
          </a:effectLst>
        </p:spPr>
      </p:pic>
      <p:pic>
        <p:nvPicPr>
          <p:cNvPr descr="A picture containing black, darkness&#10;&#10;Description automatically generated" id="415" name="Google Shape;415;p52"/>
          <p:cNvPicPr preferRelativeResize="0"/>
          <p:nvPr/>
        </p:nvPicPr>
        <p:blipFill rotWithShape="1">
          <a:blip r:embed="rId5">
            <a:alphaModFix amt="7000"/>
          </a:blip>
          <a:srcRect b="0" l="0" r="0" t="0"/>
          <a:stretch/>
        </p:blipFill>
        <p:spPr>
          <a:xfrm>
            <a:off x="3359643" y="399128"/>
            <a:ext cx="5472712" cy="6059746"/>
          </a:xfrm>
          <a:prstGeom prst="rect">
            <a:avLst/>
          </a:prstGeom>
          <a:noFill/>
          <a:ln>
            <a:noFill/>
          </a:ln>
        </p:spPr>
      </p:pic>
      <p:sp>
        <p:nvSpPr>
          <p:cNvPr id="416" name="Google Shape;416;p52"/>
          <p:cNvSpPr/>
          <p:nvPr/>
        </p:nvSpPr>
        <p:spPr>
          <a:xfrm>
            <a:off x="1419125" y="0"/>
            <a:ext cx="5596200" cy="3427200"/>
          </a:xfrm>
          <a:prstGeom prst="cloudCallout">
            <a:avLst>
              <a:gd fmla="val -20833" name="adj1"/>
              <a:gd fmla="val 62500" name="adj2"/>
            </a:avLst>
          </a:prstGeom>
          <a:solidFill>
            <a:schemeClr val="lt2"/>
          </a:solidFill>
          <a:ln cap="flat" cmpd="sng" w="2857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17" name="Google Shape;417;p52"/>
          <p:cNvSpPr/>
          <p:nvPr/>
        </p:nvSpPr>
        <p:spPr>
          <a:xfrm>
            <a:off x="5434600" y="1293900"/>
            <a:ext cx="2830200" cy="2133300"/>
          </a:xfrm>
          <a:prstGeom prst="cloudCallout">
            <a:avLst>
              <a:gd fmla="val -20833" name="adj1"/>
              <a:gd fmla="val 62500" name="adj2"/>
            </a:avLst>
          </a:prstGeom>
          <a:solidFill>
            <a:schemeClr val="lt2"/>
          </a:solidFill>
          <a:ln cap="flat" cmpd="sng" w="28575">
            <a:solidFill>
              <a:srgbClr val="F055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18" name="Google Shape;418;p52"/>
          <p:cNvSpPr/>
          <p:nvPr/>
        </p:nvSpPr>
        <p:spPr>
          <a:xfrm>
            <a:off x="6822336" y="3721099"/>
            <a:ext cx="4978500" cy="2737800"/>
          </a:xfrm>
          <a:prstGeom prst="roundRect">
            <a:avLst>
              <a:gd fmla="val 9573" name="adj"/>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52"/>
          <p:cNvSpPr txBox="1"/>
          <p:nvPr/>
        </p:nvSpPr>
        <p:spPr>
          <a:xfrm>
            <a:off x="8128175" y="1885375"/>
            <a:ext cx="3927000" cy="13236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4000">
                <a:solidFill>
                  <a:srgbClr val="3F3F3F"/>
                </a:solidFill>
                <a:latin typeface="Montserrat"/>
                <a:ea typeface="Montserrat"/>
                <a:cs typeface="Montserrat"/>
                <a:sym typeface="Montserrat"/>
              </a:rPr>
              <a:t>Hunting </a:t>
            </a:r>
            <a:r>
              <a:rPr b="1" i="0" lang="en-US" sz="4000">
                <a:solidFill>
                  <a:srgbClr val="3F3F3F"/>
                </a:solidFill>
                <a:latin typeface="Montserrat"/>
                <a:ea typeface="Montserrat"/>
                <a:cs typeface="Montserrat"/>
                <a:sym typeface="Montserrat"/>
              </a:rPr>
              <a:t> </a:t>
            </a:r>
            <a:r>
              <a:rPr lang="en-US" sz="4000">
                <a:solidFill>
                  <a:srgbClr val="F05535"/>
                </a:solidFill>
                <a:latin typeface="Montserrat"/>
                <a:ea typeface="Montserrat"/>
                <a:cs typeface="Montserrat"/>
                <a:sym typeface="Montserrat"/>
              </a:rPr>
              <a:t>Persistence</a:t>
            </a:r>
            <a:endParaRPr sz="4000">
              <a:solidFill>
                <a:srgbClr val="F05535"/>
              </a:solidFill>
              <a:latin typeface="Montserrat"/>
              <a:ea typeface="Montserrat"/>
              <a:cs typeface="Montserrat"/>
              <a:sym typeface="Montserrat"/>
            </a:endParaRPr>
          </a:p>
        </p:txBody>
      </p:sp>
      <p:sp>
        <p:nvSpPr>
          <p:cNvPr id="420" name="Google Shape;420;p52"/>
          <p:cNvSpPr txBox="1"/>
          <p:nvPr/>
        </p:nvSpPr>
        <p:spPr>
          <a:xfrm>
            <a:off x="7269059" y="3956662"/>
            <a:ext cx="4198200" cy="2185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1600">
                <a:solidFill>
                  <a:srgbClr val="3F3F3F"/>
                </a:solidFill>
                <a:latin typeface="Montserrat"/>
                <a:ea typeface="Montserrat"/>
                <a:cs typeface="Montserrat"/>
                <a:sym typeface="Montserrat"/>
              </a:rPr>
              <a:t>Windows malware persistence hunting</a:t>
            </a:r>
            <a:r>
              <a:rPr b="1" lang="en-US" sz="1600">
                <a:solidFill>
                  <a:srgbClr val="3F3F3F"/>
                </a:solidFill>
                <a:latin typeface="Montserrat"/>
                <a:ea typeface="Montserrat"/>
                <a:cs typeface="Montserrat"/>
                <a:sym typeface="Montserrat"/>
              </a:rPr>
              <a:t> research:</a:t>
            </a:r>
            <a:r>
              <a:rPr lang="en-US" sz="1600">
                <a:solidFill>
                  <a:srgbClr val="3F3F3F"/>
                </a:solidFill>
                <a:latin typeface="Montserrat"/>
                <a:ea typeface="Montserrat"/>
                <a:cs typeface="Montserrat"/>
                <a:sym typeface="Montserrat"/>
              </a:rPr>
              <a:t> </a:t>
            </a:r>
            <a:r>
              <a:rPr lang="en-US" sz="1600">
                <a:solidFill>
                  <a:srgbClr val="3F3F3F"/>
                </a:solidFill>
                <a:latin typeface="Montserrat"/>
                <a:ea typeface="Montserrat"/>
                <a:cs typeface="Montserrat"/>
                <a:sym typeface="Montserrat"/>
              </a:rPr>
              <a:t>I researched various registry keys and found many interesting features in the internal structure of the Windows OS and software</a:t>
            </a:r>
            <a:endParaRPr sz="1600">
              <a:solidFill>
                <a:srgbClr val="3F3F3F"/>
              </a:solidFill>
              <a:latin typeface="Montserrat"/>
              <a:ea typeface="Montserrat"/>
              <a:cs typeface="Montserrat"/>
              <a:sym typeface="Montserrat"/>
            </a:endParaRPr>
          </a:p>
        </p:txBody>
      </p:sp>
      <p:sp>
        <p:nvSpPr>
          <p:cNvPr id="421" name="Google Shape;421;p52"/>
          <p:cNvSpPr/>
          <p:nvPr/>
        </p:nvSpPr>
        <p:spPr>
          <a:xfrm>
            <a:off x="11015763" y="5612774"/>
            <a:ext cx="1662600" cy="1662600"/>
          </a:xfrm>
          <a:prstGeom prst="ellipse">
            <a:avLst/>
          </a:prstGeom>
          <a:gradFill>
            <a:gsLst>
              <a:gs pos="0">
                <a:srgbClr val="F8A60F"/>
              </a:gs>
              <a:gs pos="100000">
                <a:srgbClr val="E95F00"/>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Calibri"/>
              <a:ea typeface="Calibri"/>
              <a:cs typeface="Calibri"/>
              <a:sym typeface="Calibri"/>
            </a:endParaRPr>
          </a:p>
        </p:txBody>
      </p:sp>
      <p:pic>
        <p:nvPicPr>
          <p:cNvPr id="422" name="Google Shape;422;p52"/>
          <p:cNvPicPr preferRelativeResize="0"/>
          <p:nvPr/>
        </p:nvPicPr>
        <p:blipFill>
          <a:blip r:embed="rId6">
            <a:alphaModFix/>
          </a:blip>
          <a:stretch>
            <a:fillRect/>
          </a:stretch>
        </p:blipFill>
        <p:spPr>
          <a:xfrm>
            <a:off x="2277250" y="600075"/>
            <a:ext cx="1399425" cy="1177675"/>
          </a:xfrm>
          <a:prstGeom prst="rect">
            <a:avLst/>
          </a:prstGeom>
          <a:noFill/>
          <a:ln>
            <a:noFill/>
          </a:ln>
        </p:spPr>
      </p:pic>
      <p:pic>
        <p:nvPicPr>
          <p:cNvPr id="423" name="Google Shape;423;p52"/>
          <p:cNvPicPr preferRelativeResize="0"/>
          <p:nvPr/>
        </p:nvPicPr>
        <p:blipFill>
          <a:blip r:embed="rId7">
            <a:alphaModFix/>
          </a:blip>
          <a:stretch>
            <a:fillRect/>
          </a:stretch>
        </p:blipFill>
        <p:spPr>
          <a:xfrm>
            <a:off x="3736963" y="701591"/>
            <a:ext cx="1399425" cy="1319053"/>
          </a:xfrm>
          <a:prstGeom prst="rect">
            <a:avLst/>
          </a:prstGeom>
          <a:noFill/>
          <a:ln>
            <a:noFill/>
          </a:ln>
        </p:spPr>
      </p:pic>
      <p:pic>
        <p:nvPicPr>
          <p:cNvPr id="424" name="Google Shape;424;p52"/>
          <p:cNvPicPr preferRelativeResize="0"/>
          <p:nvPr/>
        </p:nvPicPr>
        <p:blipFill>
          <a:blip r:embed="rId8">
            <a:alphaModFix/>
          </a:blip>
          <a:stretch>
            <a:fillRect/>
          </a:stretch>
        </p:blipFill>
        <p:spPr>
          <a:xfrm>
            <a:off x="2277250" y="1936397"/>
            <a:ext cx="1662600" cy="1023879"/>
          </a:xfrm>
          <a:prstGeom prst="rect">
            <a:avLst/>
          </a:prstGeom>
          <a:noFill/>
          <a:ln>
            <a:noFill/>
          </a:ln>
        </p:spPr>
      </p:pic>
      <p:pic>
        <p:nvPicPr>
          <p:cNvPr id="425" name="Google Shape;425;p52"/>
          <p:cNvPicPr preferRelativeResize="0"/>
          <p:nvPr/>
        </p:nvPicPr>
        <p:blipFill>
          <a:blip r:embed="rId9">
            <a:alphaModFix/>
          </a:blip>
          <a:stretch>
            <a:fillRect/>
          </a:stretch>
        </p:blipFill>
        <p:spPr>
          <a:xfrm>
            <a:off x="4140200" y="2109183"/>
            <a:ext cx="869200" cy="851091"/>
          </a:xfrm>
          <a:prstGeom prst="rect">
            <a:avLst/>
          </a:prstGeom>
          <a:noFill/>
          <a:ln>
            <a:noFill/>
          </a:ln>
        </p:spPr>
      </p:pic>
      <p:pic>
        <p:nvPicPr>
          <p:cNvPr id="426" name="Google Shape;426;p52"/>
          <p:cNvPicPr preferRelativeResize="0"/>
          <p:nvPr/>
        </p:nvPicPr>
        <p:blipFill>
          <a:blip r:embed="rId10">
            <a:alphaModFix/>
          </a:blip>
          <a:stretch>
            <a:fillRect/>
          </a:stretch>
        </p:blipFill>
        <p:spPr>
          <a:xfrm>
            <a:off x="5252652" y="630775"/>
            <a:ext cx="1165375" cy="663125"/>
          </a:xfrm>
          <a:prstGeom prst="rect">
            <a:avLst/>
          </a:prstGeom>
          <a:noFill/>
          <a:ln>
            <a:noFill/>
          </a:ln>
        </p:spPr>
      </p:pic>
      <p:pic>
        <p:nvPicPr>
          <p:cNvPr id="427" name="Google Shape;427;p52"/>
          <p:cNvPicPr preferRelativeResize="0"/>
          <p:nvPr/>
        </p:nvPicPr>
        <p:blipFill rotWithShape="1">
          <a:blip r:embed="rId11">
            <a:alphaModFix/>
          </a:blip>
          <a:srcRect b="0" l="0" r="0" t="0"/>
          <a:stretch/>
        </p:blipFill>
        <p:spPr>
          <a:xfrm>
            <a:off x="6148275" y="1659125"/>
            <a:ext cx="1402861" cy="1402861"/>
          </a:xfrm>
          <a:custGeom>
            <a:rect b="b" l="l" r="r" t="t"/>
            <a:pathLst>
              <a:path extrusionOk="0" h="3766071" w="3766071">
                <a:moveTo>
                  <a:pt x="1883036" y="0"/>
                </a:moveTo>
                <a:cubicBezTo>
                  <a:pt x="2923008" y="0"/>
                  <a:pt x="3766072" y="843064"/>
                  <a:pt x="3766072" y="1883036"/>
                </a:cubicBezTo>
                <a:cubicBezTo>
                  <a:pt x="3766072" y="2923008"/>
                  <a:pt x="2923008" y="3766072"/>
                  <a:pt x="1883036" y="3766072"/>
                </a:cubicBezTo>
                <a:cubicBezTo>
                  <a:pt x="843064" y="3766072"/>
                  <a:pt x="0" y="2923008"/>
                  <a:pt x="0" y="1883036"/>
                </a:cubicBezTo>
                <a:cubicBezTo>
                  <a:pt x="0" y="843064"/>
                  <a:pt x="843064" y="0"/>
                  <a:pt x="1883036" y="0"/>
                </a:cubicBezTo>
                <a:close/>
              </a:path>
            </a:pathLst>
          </a:custGeom>
          <a:noFill/>
          <a:ln cap="flat" cmpd="sng" w="38100">
            <a:solidFill>
              <a:srgbClr val="FFFFFF"/>
            </a:solidFill>
            <a:prstDash val="solid"/>
            <a:round/>
            <a:headEnd len="sm" w="sm" type="none"/>
            <a:tailEnd len="sm" w="sm" type="none"/>
          </a:ln>
          <a:effectLst>
            <a:outerShdw blurRad="63500" sx="102000" rotWithShape="0" algn="ctr" sy="102000">
              <a:srgbClr val="000000">
                <a:alpha val="13730"/>
              </a:srgbClr>
            </a:outerShdw>
          </a:effectLst>
        </p:spPr>
      </p:pic>
      <p:pic>
        <p:nvPicPr>
          <p:cNvPr id="428" name="Google Shape;428;p52"/>
          <p:cNvPicPr preferRelativeResize="0"/>
          <p:nvPr/>
        </p:nvPicPr>
        <p:blipFill>
          <a:blip r:embed="rId12">
            <a:alphaModFix/>
          </a:blip>
          <a:stretch>
            <a:fillRect/>
          </a:stretch>
        </p:blipFill>
        <p:spPr>
          <a:xfrm>
            <a:off x="10714172" y="196397"/>
            <a:ext cx="1031300" cy="1021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8" name="Shape 128"/>
        <p:cNvGrpSpPr/>
        <p:nvPr/>
      </p:nvGrpSpPr>
      <p:grpSpPr>
        <a:xfrm>
          <a:off x="0" y="0"/>
          <a:ext cx="0" cy="0"/>
          <a:chOff x="0" y="0"/>
          <a:chExt cx="0" cy="0"/>
        </a:xfrm>
      </p:grpSpPr>
      <p:pic>
        <p:nvPicPr>
          <p:cNvPr descr="A picture containing black, darkness&#10;&#10;Description automatically generated" id="129" name="Google Shape;129;p35"/>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130" name="Google Shape;130;p35"/>
          <p:cNvSpPr/>
          <p:nvPr/>
        </p:nvSpPr>
        <p:spPr>
          <a:xfrm flipH="1">
            <a:off x="-16" y="0"/>
            <a:ext cx="5172600" cy="6858000"/>
          </a:xfrm>
          <a:prstGeom prst="rect">
            <a:avLst/>
          </a:prstGeom>
          <a:gradFill>
            <a:gsLst>
              <a:gs pos="0">
                <a:schemeClr val="accent3"/>
              </a:gs>
              <a:gs pos="100000">
                <a:schemeClr val="accent2"/>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35"/>
          <p:cNvSpPr txBox="1"/>
          <p:nvPr/>
        </p:nvSpPr>
        <p:spPr>
          <a:xfrm>
            <a:off x="5893927" y="894869"/>
            <a:ext cx="3336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Montserrat"/>
                <a:ea typeface="Montserrat"/>
                <a:cs typeface="Montserrat"/>
                <a:sym typeface="Montserrat"/>
              </a:rPr>
              <a:t>WHOAMI</a:t>
            </a:r>
            <a:endParaRPr sz="3600">
              <a:solidFill>
                <a:schemeClr val="dk1"/>
              </a:solidFill>
              <a:latin typeface="Montserrat"/>
              <a:ea typeface="Montserrat"/>
              <a:cs typeface="Montserrat"/>
              <a:sym typeface="Montserrat"/>
            </a:endParaRPr>
          </a:p>
        </p:txBody>
      </p:sp>
      <p:sp>
        <p:nvSpPr>
          <p:cNvPr id="132" name="Google Shape;132;p35"/>
          <p:cNvSpPr txBox="1"/>
          <p:nvPr/>
        </p:nvSpPr>
        <p:spPr>
          <a:xfrm>
            <a:off x="5893927" y="1645660"/>
            <a:ext cx="24417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Montserrat"/>
                <a:ea typeface="Montserrat"/>
                <a:cs typeface="Montserrat"/>
                <a:sym typeface="Montserrat"/>
              </a:rPr>
              <a:t>@cocomelonc</a:t>
            </a:r>
            <a:endParaRPr sz="2000">
              <a:solidFill>
                <a:schemeClr val="dk1"/>
              </a:solidFill>
              <a:latin typeface="Montserrat"/>
              <a:ea typeface="Montserrat"/>
              <a:cs typeface="Montserrat"/>
              <a:sym typeface="Montserrat"/>
            </a:endParaRPr>
          </a:p>
        </p:txBody>
      </p:sp>
      <p:sp>
        <p:nvSpPr>
          <p:cNvPr id="133" name="Google Shape;133;p35"/>
          <p:cNvSpPr txBox="1"/>
          <p:nvPr/>
        </p:nvSpPr>
        <p:spPr>
          <a:xfrm>
            <a:off x="5893925" y="2105425"/>
            <a:ext cx="288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747EB5"/>
                </a:solidFill>
                <a:latin typeface="Montserrat"/>
                <a:ea typeface="Montserrat"/>
                <a:cs typeface="Montserrat"/>
                <a:sym typeface="Montserrat"/>
              </a:rPr>
              <a:t>Malware Analyst, Threat Hunter MSSP.GROUP</a:t>
            </a:r>
            <a:endParaRPr b="1" sz="1200">
              <a:solidFill>
                <a:srgbClr val="747EB5"/>
              </a:solidFill>
              <a:latin typeface="Montserrat"/>
              <a:ea typeface="Montserrat"/>
              <a:cs typeface="Montserrat"/>
              <a:sym typeface="Montserrat"/>
            </a:endParaRPr>
          </a:p>
        </p:txBody>
      </p:sp>
      <p:sp>
        <p:nvSpPr>
          <p:cNvPr id="134" name="Google Shape;134;p35"/>
          <p:cNvSpPr txBox="1"/>
          <p:nvPr/>
        </p:nvSpPr>
        <p:spPr>
          <a:xfrm>
            <a:off x="5893925" y="2799653"/>
            <a:ext cx="5164500" cy="3269400"/>
          </a:xfrm>
          <a:prstGeom prst="rect">
            <a:avLst/>
          </a:prstGeom>
          <a:noFill/>
          <a:ln>
            <a:noFill/>
          </a:ln>
        </p:spPr>
        <p:txBody>
          <a:bodyPr anchorCtr="0" anchor="t" bIns="45700" lIns="91425" spcFirstLastPara="1" rIns="91425" wrap="square" tIns="45700">
            <a:spAutoFit/>
          </a:bodyPr>
          <a:lstStyle/>
          <a:p>
            <a:pPr indent="-209550" lvl="0" marL="171450" rtl="0" algn="l">
              <a:lnSpc>
                <a:spcPct val="170000"/>
              </a:lnSpc>
              <a:spcBef>
                <a:spcPts val="0"/>
              </a:spcBef>
              <a:spcAft>
                <a:spcPts val="0"/>
              </a:spcAft>
              <a:buClr>
                <a:schemeClr val="dk1"/>
              </a:buClr>
              <a:buSzPts val="1600"/>
              <a:buChar char="•"/>
            </a:pPr>
            <a:r>
              <a:rPr lang="en-US" sz="1600">
                <a:solidFill>
                  <a:schemeClr val="dk1"/>
                </a:solidFill>
                <a:latin typeface="Montserrat"/>
                <a:ea typeface="Montserrat"/>
                <a:cs typeface="Montserrat"/>
                <a:sym typeface="Montserrat"/>
              </a:rPr>
              <a:t>Cybersecurity enthusiast, BJJ practitioner</a:t>
            </a:r>
            <a:endParaRPr sz="1600"/>
          </a:p>
          <a:p>
            <a:pPr indent="-209550" lvl="0" marL="171450" rtl="0" algn="l">
              <a:lnSpc>
                <a:spcPct val="170000"/>
              </a:lnSpc>
              <a:spcBef>
                <a:spcPts val="0"/>
              </a:spcBef>
              <a:spcAft>
                <a:spcPts val="0"/>
              </a:spcAft>
              <a:buClr>
                <a:schemeClr val="dk1"/>
              </a:buClr>
              <a:buSzPts val="1600"/>
              <a:buChar char="•"/>
            </a:pPr>
            <a:r>
              <a:rPr b="1" lang="en-US" sz="1600">
                <a:solidFill>
                  <a:schemeClr val="dk1"/>
                </a:solidFill>
                <a:latin typeface="Montserrat"/>
                <a:ea typeface="Montserrat"/>
                <a:cs typeface="Montserrat"/>
                <a:sym typeface="Montserrat"/>
              </a:rPr>
              <a:t>MALPEDIA </a:t>
            </a:r>
            <a:r>
              <a:rPr lang="en-US" sz="1600">
                <a:solidFill>
                  <a:schemeClr val="dk1"/>
                </a:solidFill>
                <a:latin typeface="Montserrat"/>
                <a:ea typeface="Montserrat"/>
                <a:cs typeface="Montserrat"/>
                <a:sym typeface="Montserrat"/>
              </a:rPr>
              <a:t>project contributor</a:t>
            </a:r>
            <a:endParaRPr b="1" sz="1600">
              <a:solidFill>
                <a:schemeClr val="dk1"/>
              </a:solidFill>
              <a:latin typeface="Montserrat"/>
              <a:ea typeface="Montserrat"/>
              <a:cs typeface="Montserrat"/>
              <a:sym typeface="Montserrat"/>
            </a:endParaRPr>
          </a:p>
          <a:p>
            <a:pPr indent="-209550" lvl="0" marL="171450" rtl="0" algn="l">
              <a:lnSpc>
                <a:spcPct val="170000"/>
              </a:lnSpc>
              <a:spcBef>
                <a:spcPts val="0"/>
              </a:spcBef>
              <a:spcAft>
                <a:spcPts val="0"/>
              </a:spcAft>
              <a:buClr>
                <a:schemeClr val="dk1"/>
              </a:buClr>
              <a:buSzPts val="1600"/>
              <a:buChar char="•"/>
            </a:pPr>
            <a:r>
              <a:rPr lang="en-US" sz="1600">
                <a:solidFill>
                  <a:schemeClr val="dk1"/>
                </a:solidFill>
                <a:latin typeface="Montserrat"/>
                <a:ea typeface="Montserrat"/>
                <a:cs typeface="Montserrat"/>
                <a:sym typeface="Montserrat"/>
              </a:rPr>
              <a:t>Author of </a:t>
            </a:r>
            <a:r>
              <a:rPr b="1" lang="en-US" sz="1600">
                <a:solidFill>
                  <a:schemeClr val="dk1"/>
                </a:solidFill>
                <a:latin typeface="Montserrat"/>
                <a:ea typeface="Montserrat"/>
                <a:cs typeface="Montserrat"/>
                <a:sym typeface="Montserrat"/>
              </a:rPr>
              <a:t>MD MZ book (2022)</a:t>
            </a:r>
            <a:endParaRPr sz="1600">
              <a:solidFill>
                <a:schemeClr val="dk1"/>
              </a:solidFill>
              <a:latin typeface="Montserrat"/>
              <a:ea typeface="Montserrat"/>
              <a:cs typeface="Montserrat"/>
              <a:sym typeface="Montserrat"/>
            </a:endParaRPr>
          </a:p>
          <a:p>
            <a:pPr indent="-209550" lvl="0" marL="171450" rtl="0" algn="l">
              <a:lnSpc>
                <a:spcPct val="170000"/>
              </a:lnSpc>
              <a:spcBef>
                <a:spcPts val="0"/>
              </a:spcBef>
              <a:spcAft>
                <a:spcPts val="0"/>
              </a:spcAft>
              <a:buClr>
                <a:schemeClr val="dk1"/>
              </a:buClr>
              <a:buSzPts val="1600"/>
              <a:buChar char="•"/>
            </a:pPr>
            <a:r>
              <a:rPr lang="en-US" sz="1600">
                <a:solidFill>
                  <a:schemeClr val="dk1"/>
                </a:solidFill>
                <a:latin typeface="Montserrat"/>
                <a:ea typeface="Montserrat"/>
                <a:cs typeface="Montserrat"/>
                <a:sym typeface="Montserrat"/>
              </a:rPr>
              <a:t>Author of </a:t>
            </a:r>
            <a:r>
              <a:rPr b="1" lang="en-US" sz="1600">
                <a:solidFill>
                  <a:schemeClr val="dk1"/>
                </a:solidFill>
                <a:latin typeface="Montserrat"/>
                <a:ea typeface="Montserrat"/>
                <a:cs typeface="Montserrat"/>
                <a:sym typeface="Montserrat"/>
              </a:rPr>
              <a:t>MALWILD book (2023)</a:t>
            </a:r>
            <a:endParaRPr b="1" sz="1600">
              <a:solidFill>
                <a:schemeClr val="dk1"/>
              </a:solidFill>
              <a:latin typeface="Montserrat"/>
              <a:ea typeface="Montserrat"/>
              <a:cs typeface="Montserrat"/>
              <a:sym typeface="Montserrat"/>
            </a:endParaRPr>
          </a:p>
          <a:p>
            <a:pPr indent="-209550" lvl="0" marL="171450" rtl="0" algn="l">
              <a:lnSpc>
                <a:spcPct val="170000"/>
              </a:lnSpc>
              <a:spcBef>
                <a:spcPts val="0"/>
              </a:spcBef>
              <a:spcAft>
                <a:spcPts val="0"/>
              </a:spcAft>
              <a:buClr>
                <a:schemeClr val="dk1"/>
              </a:buClr>
              <a:buSzPts val="1600"/>
              <a:buChar char="•"/>
            </a:pPr>
            <a:r>
              <a:rPr b="1" lang="en-US" sz="1600">
                <a:solidFill>
                  <a:schemeClr val="dk1"/>
                </a:solidFill>
                <a:latin typeface="Montserrat"/>
                <a:ea typeface="Montserrat"/>
                <a:cs typeface="Montserrat"/>
                <a:sym typeface="Montserrat"/>
              </a:rPr>
              <a:t>Malware Dev for Ethical Hackers (2024)</a:t>
            </a:r>
            <a:endParaRPr b="1" sz="1600">
              <a:solidFill>
                <a:schemeClr val="dk1"/>
              </a:solidFill>
              <a:latin typeface="Montserrat"/>
              <a:ea typeface="Montserrat"/>
              <a:cs typeface="Montserrat"/>
              <a:sym typeface="Montserrat"/>
            </a:endParaRPr>
          </a:p>
          <a:p>
            <a:pPr indent="-209550" lvl="0" marL="171450" rtl="0" algn="l">
              <a:lnSpc>
                <a:spcPct val="170000"/>
              </a:lnSpc>
              <a:spcBef>
                <a:spcPts val="0"/>
              </a:spcBef>
              <a:spcAft>
                <a:spcPts val="0"/>
              </a:spcAft>
              <a:buClr>
                <a:schemeClr val="dk1"/>
              </a:buClr>
              <a:buSzPts val="1600"/>
              <a:buChar char="•"/>
            </a:pPr>
            <a:r>
              <a:rPr lang="en-US" sz="1600" u="sng">
                <a:solidFill>
                  <a:schemeClr val="hlink"/>
                </a:solidFill>
                <a:latin typeface="Montserrat"/>
                <a:ea typeface="Montserrat"/>
                <a:cs typeface="Montserrat"/>
                <a:sym typeface="Montserrat"/>
                <a:hlinkClick r:id="rId4"/>
              </a:rPr>
              <a:t>https://github.com/cocomelonc/</a:t>
            </a:r>
            <a:r>
              <a:rPr lang="en-US" sz="1600">
                <a:solidFill>
                  <a:schemeClr val="dk1"/>
                </a:solidFill>
                <a:latin typeface="Montserrat"/>
                <a:ea typeface="Montserrat"/>
                <a:cs typeface="Montserrat"/>
                <a:sym typeface="Montserrat"/>
              </a:rPr>
              <a:t>  </a:t>
            </a:r>
            <a:endParaRPr sz="2000"/>
          </a:p>
          <a:p>
            <a:pPr indent="-209550" lvl="0" marL="171450" rtl="0" algn="l">
              <a:lnSpc>
                <a:spcPct val="170000"/>
              </a:lnSpc>
              <a:spcBef>
                <a:spcPts val="0"/>
              </a:spcBef>
              <a:spcAft>
                <a:spcPts val="0"/>
              </a:spcAft>
              <a:buClr>
                <a:schemeClr val="dk1"/>
              </a:buClr>
              <a:buSzPts val="1600"/>
              <a:buChar char="•"/>
            </a:pPr>
            <a:r>
              <a:rPr lang="en-US" sz="1600" u="sng">
                <a:solidFill>
                  <a:schemeClr val="hlink"/>
                </a:solidFill>
                <a:latin typeface="Montserrat"/>
                <a:ea typeface="Montserrat"/>
                <a:cs typeface="Montserrat"/>
                <a:sym typeface="Montserrat"/>
                <a:hlinkClick r:id="rId5"/>
              </a:rPr>
              <a:t>https://cocomelonc.github.io/</a:t>
            </a:r>
            <a:r>
              <a:rPr lang="en-US" sz="1600">
                <a:solidFill>
                  <a:schemeClr val="dk1"/>
                </a:solidFill>
                <a:latin typeface="Montserrat"/>
                <a:ea typeface="Montserrat"/>
                <a:cs typeface="Montserrat"/>
                <a:sym typeface="Montserrat"/>
              </a:rPr>
              <a:t> </a:t>
            </a:r>
            <a:endParaRPr sz="1600">
              <a:solidFill>
                <a:schemeClr val="dk1"/>
              </a:solidFill>
              <a:latin typeface="Montserrat"/>
              <a:ea typeface="Montserrat"/>
              <a:cs typeface="Montserrat"/>
              <a:sym typeface="Montserrat"/>
            </a:endParaRPr>
          </a:p>
          <a:p>
            <a:pPr indent="-209550" lvl="0" marL="171450" rtl="0" algn="l">
              <a:lnSpc>
                <a:spcPct val="170000"/>
              </a:lnSpc>
              <a:spcBef>
                <a:spcPts val="0"/>
              </a:spcBef>
              <a:spcAft>
                <a:spcPts val="0"/>
              </a:spcAft>
              <a:buClr>
                <a:schemeClr val="dk1"/>
              </a:buClr>
              <a:buSzPts val="1600"/>
              <a:buChar char="•"/>
            </a:pPr>
            <a:r>
              <a:rPr lang="en-US" sz="1600">
                <a:solidFill>
                  <a:schemeClr val="dk1"/>
                </a:solidFill>
                <a:latin typeface="Montserrat"/>
                <a:ea typeface="Montserrat"/>
                <a:cs typeface="Montserrat"/>
                <a:sym typeface="Montserrat"/>
              </a:rPr>
              <a:t>Speaker at Black Hat, DEFCON, BSides etc.</a:t>
            </a:r>
            <a:endParaRPr sz="1600">
              <a:solidFill>
                <a:schemeClr val="dk1"/>
              </a:solidFill>
              <a:latin typeface="Montserrat"/>
              <a:ea typeface="Montserrat"/>
              <a:cs typeface="Montserrat"/>
              <a:sym typeface="Montserrat"/>
            </a:endParaRPr>
          </a:p>
        </p:txBody>
      </p:sp>
      <p:cxnSp>
        <p:nvCxnSpPr>
          <p:cNvPr id="135" name="Google Shape;135;p35"/>
          <p:cNvCxnSpPr/>
          <p:nvPr/>
        </p:nvCxnSpPr>
        <p:spPr>
          <a:xfrm>
            <a:off x="5992306" y="2656835"/>
            <a:ext cx="4980600" cy="0"/>
          </a:xfrm>
          <a:prstGeom prst="straightConnector1">
            <a:avLst/>
          </a:prstGeom>
          <a:noFill/>
          <a:ln cap="flat" cmpd="sng" w="25400">
            <a:solidFill>
              <a:schemeClr val="accent2"/>
            </a:solidFill>
            <a:prstDash val="solid"/>
            <a:miter lim="800000"/>
            <a:headEnd len="sm" w="sm" type="none"/>
            <a:tailEnd len="sm" w="sm" type="none"/>
          </a:ln>
        </p:spPr>
      </p:cxnSp>
      <p:pic>
        <p:nvPicPr>
          <p:cNvPr id="136" name="Google Shape;136;p35"/>
          <p:cNvPicPr preferRelativeResize="0"/>
          <p:nvPr/>
        </p:nvPicPr>
        <p:blipFill>
          <a:blip r:embed="rId6">
            <a:alphaModFix/>
          </a:blip>
          <a:stretch>
            <a:fillRect/>
          </a:stretch>
        </p:blipFill>
        <p:spPr>
          <a:xfrm>
            <a:off x="2995901" y="399134"/>
            <a:ext cx="779813" cy="362649"/>
          </a:xfrm>
          <a:prstGeom prst="rect">
            <a:avLst/>
          </a:prstGeom>
          <a:noFill/>
          <a:ln>
            <a:noFill/>
          </a:ln>
        </p:spPr>
      </p:pic>
      <p:sp>
        <p:nvSpPr>
          <p:cNvPr id="137" name="Google Shape;137;p35"/>
          <p:cNvSpPr/>
          <p:nvPr/>
        </p:nvSpPr>
        <p:spPr>
          <a:xfrm>
            <a:off x="9554824" y="5032528"/>
            <a:ext cx="338972" cy="281320"/>
          </a:xfrm>
          <a:custGeom>
            <a:rect b="b" l="l" r="r" t="t"/>
            <a:pathLst>
              <a:path extrusionOk="0" h="157162" w="185738">
                <a:moveTo>
                  <a:pt x="131267" y="99120"/>
                </a:moveTo>
                <a:cubicBezTo>
                  <a:pt x="128886" y="99120"/>
                  <a:pt x="127695" y="100161"/>
                  <a:pt x="127695" y="102245"/>
                </a:cubicBezTo>
                <a:cubicBezTo>
                  <a:pt x="127695" y="104329"/>
                  <a:pt x="128886" y="105370"/>
                  <a:pt x="131267" y="105370"/>
                </a:cubicBezTo>
                <a:cubicBezTo>
                  <a:pt x="133053" y="105370"/>
                  <a:pt x="133946" y="104329"/>
                  <a:pt x="133946" y="102245"/>
                </a:cubicBezTo>
                <a:cubicBezTo>
                  <a:pt x="133946" y="100161"/>
                  <a:pt x="133053" y="99120"/>
                  <a:pt x="131267" y="99120"/>
                </a:cubicBezTo>
                <a:close/>
                <a:moveTo>
                  <a:pt x="52686" y="99120"/>
                </a:moveTo>
                <a:cubicBezTo>
                  <a:pt x="50304" y="99120"/>
                  <a:pt x="49114" y="100161"/>
                  <a:pt x="49114" y="102245"/>
                </a:cubicBezTo>
                <a:cubicBezTo>
                  <a:pt x="49114" y="104329"/>
                  <a:pt x="50304" y="105370"/>
                  <a:pt x="52686" y="105370"/>
                </a:cubicBezTo>
                <a:cubicBezTo>
                  <a:pt x="54472" y="105370"/>
                  <a:pt x="55365" y="104329"/>
                  <a:pt x="55365" y="102245"/>
                </a:cubicBezTo>
                <a:cubicBezTo>
                  <a:pt x="55365" y="100161"/>
                  <a:pt x="54472" y="99120"/>
                  <a:pt x="52686" y="99120"/>
                </a:cubicBezTo>
                <a:close/>
                <a:moveTo>
                  <a:pt x="132160" y="92869"/>
                </a:moveTo>
                <a:cubicBezTo>
                  <a:pt x="135136" y="92869"/>
                  <a:pt x="137667" y="94283"/>
                  <a:pt x="139750" y="97110"/>
                </a:cubicBezTo>
                <a:cubicBezTo>
                  <a:pt x="141834" y="99938"/>
                  <a:pt x="142875" y="103287"/>
                  <a:pt x="142875" y="107156"/>
                </a:cubicBezTo>
                <a:cubicBezTo>
                  <a:pt x="142875" y="111026"/>
                  <a:pt x="141834" y="114374"/>
                  <a:pt x="139750" y="117202"/>
                </a:cubicBezTo>
                <a:cubicBezTo>
                  <a:pt x="137667" y="120030"/>
                  <a:pt x="135136" y="121444"/>
                  <a:pt x="132160" y="121444"/>
                </a:cubicBezTo>
                <a:cubicBezTo>
                  <a:pt x="129183" y="121444"/>
                  <a:pt x="126653" y="120030"/>
                  <a:pt x="124570" y="117202"/>
                </a:cubicBezTo>
                <a:cubicBezTo>
                  <a:pt x="122486" y="114374"/>
                  <a:pt x="121444" y="111026"/>
                  <a:pt x="121444" y="107156"/>
                </a:cubicBezTo>
                <a:cubicBezTo>
                  <a:pt x="121444" y="103287"/>
                  <a:pt x="122486" y="99938"/>
                  <a:pt x="124570" y="97110"/>
                </a:cubicBezTo>
                <a:cubicBezTo>
                  <a:pt x="126653" y="94283"/>
                  <a:pt x="129183" y="92869"/>
                  <a:pt x="132160" y="92869"/>
                </a:cubicBezTo>
                <a:close/>
                <a:moveTo>
                  <a:pt x="53579" y="92869"/>
                </a:moveTo>
                <a:cubicBezTo>
                  <a:pt x="56555" y="92869"/>
                  <a:pt x="59085" y="94283"/>
                  <a:pt x="61169" y="97110"/>
                </a:cubicBezTo>
                <a:cubicBezTo>
                  <a:pt x="63252" y="99938"/>
                  <a:pt x="64294" y="103287"/>
                  <a:pt x="64294" y="107156"/>
                </a:cubicBezTo>
                <a:cubicBezTo>
                  <a:pt x="64294" y="111026"/>
                  <a:pt x="63252" y="114374"/>
                  <a:pt x="61169" y="117202"/>
                </a:cubicBezTo>
                <a:cubicBezTo>
                  <a:pt x="59085" y="120030"/>
                  <a:pt x="56555" y="121444"/>
                  <a:pt x="53579" y="121444"/>
                </a:cubicBezTo>
                <a:cubicBezTo>
                  <a:pt x="50602" y="121444"/>
                  <a:pt x="48072" y="120030"/>
                  <a:pt x="45988" y="117202"/>
                </a:cubicBezTo>
                <a:cubicBezTo>
                  <a:pt x="43905" y="114374"/>
                  <a:pt x="42863" y="111026"/>
                  <a:pt x="42863" y="107156"/>
                </a:cubicBezTo>
                <a:cubicBezTo>
                  <a:pt x="42863" y="103287"/>
                  <a:pt x="43905" y="99938"/>
                  <a:pt x="45988" y="97110"/>
                </a:cubicBezTo>
                <a:cubicBezTo>
                  <a:pt x="48072" y="94283"/>
                  <a:pt x="50602" y="92869"/>
                  <a:pt x="53579" y="92869"/>
                </a:cubicBezTo>
                <a:close/>
                <a:moveTo>
                  <a:pt x="126356" y="74563"/>
                </a:moveTo>
                <a:cubicBezTo>
                  <a:pt x="123379" y="74563"/>
                  <a:pt x="118096" y="74786"/>
                  <a:pt x="110505" y="75233"/>
                </a:cubicBezTo>
                <a:cubicBezTo>
                  <a:pt x="102915" y="75679"/>
                  <a:pt x="97036" y="75902"/>
                  <a:pt x="92869" y="75902"/>
                </a:cubicBezTo>
                <a:cubicBezTo>
                  <a:pt x="88107" y="75902"/>
                  <a:pt x="82154" y="75754"/>
                  <a:pt x="75010" y="75456"/>
                </a:cubicBezTo>
                <a:cubicBezTo>
                  <a:pt x="67866" y="75158"/>
                  <a:pt x="62434" y="74935"/>
                  <a:pt x="58713" y="74786"/>
                </a:cubicBezTo>
                <a:cubicBezTo>
                  <a:pt x="54992" y="74637"/>
                  <a:pt x="51049" y="75084"/>
                  <a:pt x="46881" y="76126"/>
                </a:cubicBezTo>
                <a:cubicBezTo>
                  <a:pt x="42714" y="77167"/>
                  <a:pt x="39291" y="78879"/>
                  <a:pt x="36612" y="81260"/>
                </a:cubicBezTo>
                <a:cubicBezTo>
                  <a:pt x="27980" y="88999"/>
                  <a:pt x="23664" y="97780"/>
                  <a:pt x="23664" y="107603"/>
                </a:cubicBezTo>
                <a:cubicBezTo>
                  <a:pt x="23664" y="123974"/>
                  <a:pt x="29692" y="135136"/>
                  <a:pt x="41747" y="141089"/>
                </a:cubicBezTo>
                <a:cubicBezTo>
                  <a:pt x="53802" y="147042"/>
                  <a:pt x="70843" y="150019"/>
                  <a:pt x="92869" y="150019"/>
                </a:cubicBezTo>
                <a:cubicBezTo>
                  <a:pt x="119956" y="150019"/>
                  <a:pt x="138634" y="147191"/>
                  <a:pt x="148903" y="141536"/>
                </a:cubicBezTo>
                <a:cubicBezTo>
                  <a:pt x="159172" y="135880"/>
                  <a:pt x="164307" y="124123"/>
                  <a:pt x="164307" y="106263"/>
                </a:cubicBezTo>
                <a:cubicBezTo>
                  <a:pt x="164307" y="99417"/>
                  <a:pt x="162372" y="93241"/>
                  <a:pt x="158502" y="87734"/>
                </a:cubicBezTo>
                <a:cubicBezTo>
                  <a:pt x="154633" y="82228"/>
                  <a:pt x="149424" y="78581"/>
                  <a:pt x="142875" y="76795"/>
                </a:cubicBezTo>
                <a:cubicBezTo>
                  <a:pt x="138411" y="75307"/>
                  <a:pt x="132904" y="74563"/>
                  <a:pt x="126356" y="74563"/>
                </a:cubicBezTo>
                <a:close/>
                <a:moveTo>
                  <a:pt x="19199" y="0"/>
                </a:moveTo>
                <a:cubicBezTo>
                  <a:pt x="24557" y="0"/>
                  <a:pt x="30957" y="1414"/>
                  <a:pt x="38398" y="4242"/>
                </a:cubicBezTo>
                <a:cubicBezTo>
                  <a:pt x="45840" y="7069"/>
                  <a:pt x="52983" y="11757"/>
                  <a:pt x="59829" y="18306"/>
                </a:cubicBezTo>
                <a:cubicBezTo>
                  <a:pt x="70545" y="15627"/>
                  <a:pt x="81558" y="14287"/>
                  <a:pt x="92869" y="14287"/>
                </a:cubicBezTo>
                <a:cubicBezTo>
                  <a:pt x="104478" y="14287"/>
                  <a:pt x="115342" y="15478"/>
                  <a:pt x="125463" y="17859"/>
                </a:cubicBezTo>
                <a:cubicBezTo>
                  <a:pt x="126951" y="16371"/>
                  <a:pt x="129034" y="14585"/>
                  <a:pt x="131713" y="12502"/>
                </a:cubicBezTo>
                <a:cubicBezTo>
                  <a:pt x="134392" y="10418"/>
                  <a:pt x="139229" y="7813"/>
                  <a:pt x="146224" y="4688"/>
                </a:cubicBezTo>
                <a:cubicBezTo>
                  <a:pt x="153219" y="1563"/>
                  <a:pt x="160140" y="0"/>
                  <a:pt x="166986" y="0"/>
                </a:cubicBezTo>
                <a:cubicBezTo>
                  <a:pt x="172641" y="13395"/>
                  <a:pt x="173236" y="26789"/>
                  <a:pt x="168772" y="40184"/>
                </a:cubicBezTo>
                <a:cubicBezTo>
                  <a:pt x="180083" y="52387"/>
                  <a:pt x="185738" y="68461"/>
                  <a:pt x="185738" y="88404"/>
                </a:cubicBezTo>
                <a:cubicBezTo>
                  <a:pt x="185738" y="113109"/>
                  <a:pt x="178073" y="130745"/>
                  <a:pt x="162744" y="141312"/>
                </a:cubicBezTo>
                <a:cubicBezTo>
                  <a:pt x="147415" y="151879"/>
                  <a:pt x="124123" y="157162"/>
                  <a:pt x="92869" y="157162"/>
                </a:cubicBezTo>
                <a:cubicBezTo>
                  <a:pt x="61615" y="157162"/>
                  <a:pt x="38324" y="151879"/>
                  <a:pt x="22994" y="141312"/>
                </a:cubicBezTo>
                <a:cubicBezTo>
                  <a:pt x="7665" y="130745"/>
                  <a:pt x="0" y="113109"/>
                  <a:pt x="0" y="88404"/>
                </a:cubicBezTo>
                <a:cubicBezTo>
                  <a:pt x="0" y="69056"/>
                  <a:pt x="5954" y="53132"/>
                  <a:pt x="17860" y="40630"/>
                </a:cubicBezTo>
                <a:cubicBezTo>
                  <a:pt x="15479" y="36463"/>
                  <a:pt x="14288" y="30659"/>
                  <a:pt x="14288" y="23217"/>
                </a:cubicBezTo>
                <a:cubicBezTo>
                  <a:pt x="14288" y="18752"/>
                  <a:pt x="14734" y="14585"/>
                  <a:pt x="15627" y="10716"/>
                </a:cubicBezTo>
                <a:cubicBezTo>
                  <a:pt x="16520" y="6846"/>
                  <a:pt x="17265" y="4167"/>
                  <a:pt x="17860" y="2679"/>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35"/>
          <p:cNvSpPr/>
          <p:nvPr/>
        </p:nvSpPr>
        <p:spPr>
          <a:xfrm>
            <a:off x="5394049" y="930138"/>
            <a:ext cx="576072" cy="575966"/>
          </a:xfrm>
          <a:custGeom>
            <a:rect b="b" l="l" r="r" t="t"/>
            <a:pathLst>
              <a:path extrusionOk="0" h="178594" w="171450">
                <a:moveTo>
                  <a:pt x="110728" y="92869"/>
                </a:moveTo>
                <a:cubicBezTo>
                  <a:pt x="113705" y="92869"/>
                  <a:pt x="116235" y="93911"/>
                  <a:pt x="118319" y="95995"/>
                </a:cubicBezTo>
                <a:cubicBezTo>
                  <a:pt x="120402" y="98078"/>
                  <a:pt x="121444" y="100608"/>
                  <a:pt x="121444" y="103585"/>
                </a:cubicBezTo>
                <a:cubicBezTo>
                  <a:pt x="121444" y="106561"/>
                  <a:pt x="120402" y="109092"/>
                  <a:pt x="118319" y="111175"/>
                </a:cubicBezTo>
                <a:cubicBezTo>
                  <a:pt x="116235" y="113259"/>
                  <a:pt x="113705" y="114300"/>
                  <a:pt x="110728" y="114300"/>
                </a:cubicBezTo>
                <a:cubicBezTo>
                  <a:pt x="107752" y="114300"/>
                  <a:pt x="105222" y="113259"/>
                  <a:pt x="103138" y="111175"/>
                </a:cubicBezTo>
                <a:cubicBezTo>
                  <a:pt x="101055" y="109092"/>
                  <a:pt x="100013" y="106561"/>
                  <a:pt x="100013" y="103585"/>
                </a:cubicBezTo>
                <a:cubicBezTo>
                  <a:pt x="100013" y="100608"/>
                  <a:pt x="101055" y="98078"/>
                  <a:pt x="103138" y="95995"/>
                </a:cubicBezTo>
                <a:cubicBezTo>
                  <a:pt x="105222" y="93911"/>
                  <a:pt x="107752" y="92869"/>
                  <a:pt x="110728" y="92869"/>
                </a:cubicBezTo>
                <a:close/>
                <a:moveTo>
                  <a:pt x="60722" y="92869"/>
                </a:moveTo>
                <a:cubicBezTo>
                  <a:pt x="63699" y="92869"/>
                  <a:pt x="66229" y="93911"/>
                  <a:pt x="68312" y="95995"/>
                </a:cubicBezTo>
                <a:cubicBezTo>
                  <a:pt x="70396" y="98078"/>
                  <a:pt x="71438" y="100608"/>
                  <a:pt x="71438" y="103585"/>
                </a:cubicBezTo>
                <a:cubicBezTo>
                  <a:pt x="71438" y="106561"/>
                  <a:pt x="70396" y="109092"/>
                  <a:pt x="68312" y="111175"/>
                </a:cubicBezTo>
                <a:cubicBezTo>
                  <a:pt x="66229" y="113259"/>
                  <a:pt x="63699" y="114300"/>
                  <a:pt x="60722" y="114300"/>
                </a:cubicBezTo>
                <a:cubicBezTo>
                  <a:pt x="57746" y="114300"/>
                  <a:pt x="55215" y="113259"/>
                  <a:pt x="53132" y="111175"/>
                </a:cubicBezTo>
                <a:cubicBezTo>
                  <a:pt x="51048" y="109092"/>
                  <a:pt x="50006" y="106561"/>
                  <a:pt x="50006" y="103585"/>
                </a:cubicBezTo>
                <a:cubicBezTo>
                  <a:pt x="50006" y="100608"/>
                  <a:pt x="51048" y="98078"/>
                  <a:pt x="53132" y="95995"/>
                </a:cubicBezTo>
                <a:cubicBezTo>
                  <a:pt x="55215" y="93911"/>
                  <a:pt x="57746" y="92869"/>
                  <a:pt x="60722" y="92869"/>
                </a:cubicBezTo>
                <a:close/>
                <a:moveTo>
                  <a:pt x="85725" y="35719"/>
                </a:moveTo>
                <a:cubicBezTo>
                  <a:pt x="71140" y="35719"/>
                  <a:pt x="58490" y="40631"/>
                  <a:pt x="47774" y="50453"/>
                </a:cubicBezTo>
                <a:cubicBezTo>
                  <a:pt x="37058" y="60276"/>
                  <a:pt x="30956" y="72331"/>
                  <a:pt x="29468" y="86618"/>
                </a:cubicBezTo>
                <a:lnTo>
                  <a:pt x="28575" y="92869"/>
                </a:lnTo>
                <a:lnTo>
                  <a:pt x="22324" y="92869"/>
                </a:lnTo>
                <a:lnTo>
                  <a:pt x="21431" y="92869"/>
                </a:lnTo>
                <a:cubicBezTo>
                  <a:pt x="19348" y="92869"/>
                  <a:pt x="17636" y="93539"/>
                  <a:pt x="16297" y="94878"/>
                </a:cubicBezTo>
                <a:cubicBezTo>
                  <a:pt x="14957" y="96218"/>
                  <a:pt x="14288" y="97929"/>
                  <a:pt x="14288" y="100013"/>
                </a:cubicBezTo>
                <a:cubicBezTo>
                  <a:pt x="14288" y="102097"/>
                  <a:pt x="14957" y="103808"/>
                  <a:pt x="16297" y="105148"/>
                </a:cubicBezTo>
                <a:cubicBezTo>
                  <a:pt x="17636" y="106487"/>
                  <a:pt x="19348" y="107157"/>
                  <a:pt x="21431" y="107157"/>
                </a:cubicBezTo>
                <a:lnTo>
                  <a:pt x="22324" y="107157"/>
                </a:lnTo>
                <a:lnTo>
                  <a:pt x="28575" y="107157"/>
                </a:lnTo>
                <a:lnTo>
                  <a:pt x="29468" y="113408"/>
                </a:lnTo>
                <a:cubicBezTo>
                  <a:pt x="30956" y="127695"/>
                  <a:pt x="37058" y="139750"/>
                  <a:pt x="47774" y="149573"/>
                </a:cubicBezTo>
                <a:cubicBezTo>
                  <a:pt x="58490" y="159395"/>
                  <a:pt x="71140" y="164307"/>
                  <a:pt x="85725" y="164307"/>
                </a:cubicBezTo>
                <a:cubicBezTo>
                  <a:pt x="100310" y="164307"/>
                  <a:pt x="112961" y="159395"/>
                  <a:pt x="123676" y="149573"/>
                </a:cubicBezTo>
                <a:cubicBezTo>
                  <a:pt x="134392" y="139750"/>
                  <a:pt x="140494" y="127695"/>
                  <a:pt x="141982" y="113408"/>
                </a:cubicBezTo>
                <a:lnTo>
                  <a:pt x="142875" y="107157"/>
                </a:lnTo>
                <a:lnTo>
                  <a:pt x="149126" y="107157"/>
                </a:lnTo>
                <a:lnTo>
                  <a:pt x="150019" y="107157"/>
                </a:lnTo>
                <a:cubicBezTo>
                  <a:pt x="152103" y="107157"/>
                  <a:pt x="153814" y="106487"/>
                  <a:pt x="155154" y="105148"/>
                </a:cubicBezTo>
                <a:cubicBezTo>
                  <a:pt x="156493" y="103808"/>
                  <a:pt x="157163" y="102097"/>
                  <a:pt x="157163" y="100013"/>
                </a:cubicBezTo>
                <a:cubicBezTo>
                  <a:pt x="157163" y="97929"/>
                  <a:pt x="156493" y="96218"/>
                  <a:pt x="155154" y="94878"/>
                </a:cubicBezTo>
                <a:cubicBezTo>
                  <a:pt x="153814" y="93539"/>
                  <a:pt x="152103" y="92869"/>
                  <a:pt x="150019" y="92869"/>
                </a:cubicBezTo>
                <a:lnTo>
                  <a:pt x="143768" y="92869"/>
                </a:lnTo>
                <a:lnTo>
                  <a:pt x="142875" y="86618"/>
                </a:lnTo>
                <a:cubicBezTo>
                  <a:pt x="141089" y="72033"/>
                  <a:pt x="134764" y="59904"/>
                  <a:pt x="123900" y="50230"/>
                </a:cubicBezTo>
                <a:cubicBezTo>
                  <a:pt x="113035" y="40556"/>
                  <a:pt x="100310" y="35719"/>
                  <a:pt x="85725" y="35719"/>
                </a:cubicBezTo>
                <a:close/>
                <a:moveTo>
                  <a:pt x="57150" y="0"/>
                </a:moveTo>
                <a:cubicBezTo>
                  <a:pt x="72628" y="0"/>
                  <a:pt x="83344" y="5507"/>
                  <a:pt x="89297" y="16520"/>
                </a:cubicBezTo>
                <a:cubicBezTo>
                  <a:pt x="89595" y="16520"/>
                  <a:pt x="89744" y="16372"/>
                  <a:pt x="89744" y="16074"/>
                </a:cubicBezTo>
                <a:cubicBezTo>
                  <a:pt x="89744" y="15776"/>
                  <a:pt x="89892" y="15627"/>
                  <a:pt x="90190" y="15627"/>
                </a:cubicBezTo>
                <a:cubicBezTo>
                  <a:pt x="94060" y="9972"/>
                  <a:pt x="99715" y="7144"/>
                  <a:pt x="107156" y="7144"/>
                </a:cubicBezTo>
                <a:lnTo>
                  <a:pt x="107156" y="21432"/>
                </a:lnTo>
                <a:cubicBezTo>
                  <a:pt x="104775" y="21432"/>
                  <a:pt x="102989" y="22027"/>
                  <a:pt x="101799" y="23218"/>
                </a:cubicBezTo>
                <a:cubicBezTo>
                  <a:pt x="115789" y="26790"/>
                  <a:pt x="127620" y="33784"/>
                  <a:pt x="137294" y="44202"/>
                </a:cubicBezTo>
                <a:cubicBezTo>
                  <a:pt x="146968" y="54620"/>
                  <a:pt x="153293" y="66973"/>
                  <a:pt x="156270" y="81261"/>
                </a:cubicBezTo>
                <a:cubicBezTo>
                  <a:pt x="166390" y="84535"/>
                  <a:pt x="171450" y="90786"/>
                  <a:pt x="171450" y="100013"/>
                </a:cubicBezTo>
                <a:cubicBezTo>
                  <a:pt x="171450" y="104775"/>
                  <a:pt x="169888" y="108794"/>
                  <a:pt x="166762" y="112068"/>
                </a:cubicBezTo>
                <a:cubicBezTo>
                  <a:pt x="163637" y="115342"/>
                  <a:pt x="159842" y="117724"/>
                  <a:pt x="155377" y="119212"/>
                </a:cubicBezTo>
                <a:cubicBezTo>
                  <a:pt x="152400" y="136178"/>
                  <a:pt x="144364" y="150317"/>
                  <a:pt x="131267" y="161628"/>
                </a:cubicBezTo>
                <a:cubicBezTo>
                  <a:pt x="118170" y="172939"/>
                  <a:pt x="102989" y="178594"/>
                  <a:pt x="85725" y="178594"/>
                </a:cubicBezTo>
                <a:cubicBezTo>
                  <a:pt x="68461" y="178594"/>
                  <a:pt x="53281" y="172939"/>
                  <a:pt x="40184" y="161628"/>
                </a:cubicBezTo>
                <a:cubicBezTo>
                  <a:pt x="27087" y="150317"/>
                  <a:pt x="19050" y="136178"/>
                  <a:pt x="16074" y="119212"/>
                </a:cubicBezTo>
                <a:cubicBezTo>
                  <a:pt x="11609" y="117724"/>
                  <a:pt x="7814" y="115342"/>
                  <a:pt x="4688" y="112068"/>
                </a:cubicBezTo>
                <a:cubicBezTo>
                  <a:pt x="1563" y="108794"/>
                  <a:pt x="0" y="104775"/>
                  <a:pt x="0" y="100013"/>
                </a:cubicBezTo>
                <a:cubicBezTo>
                  <a:pt x="0" y="95250"/>
                  <a:pt x="1563" y="91232"/>
                  <a:pt x="4688" y="87958"/>
                </a:cubicBezTo>
                <a:cubicBezTo>
                  <a:pt x="7814" y="84684"/>
                  <a:pt x="11609" y="82302"/>
                  <a:pt x="16074" y="80814"/>
                </a:cubicBezTo>
                <a:cubicBezTo>
                  <a:pt x="18753" y="65634"/>
                  <a:pt x="25673" y="52537"/>
                  <a:pt x="36835" y="41524"/>
                </a:cubicBezTo>
                <a:cubicBezTo>
                  <a:pt x="47997" y="30510"/>
                  <a:pt x="61169" y="24111"/>
                  <a:pt x="76349" y="22325"/>
                </a:cubicBezTo>
                <a:cubicBezTo>
                  <a:pt x="72777" y="16967"/>
                  <a:pt x="66378" y="14288"/>
                  <a:pt x="57150" y="14288"/>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39" name="Google Shape;139;p35"/>
          <p:cNvPicPr preferRelativeResize="0"/>
          <p:nvPr/>
        </p:nvPicPr>
        <p:blipFill rotWithShape="1">
          <a:blip r:embed="rId7">
            <a:alphaModFix/>
          </a:blip>
          <a:srcRect b="17961" l="0" r="0" t="17961"/>
          <a:stretch/>
        </p:blipFill>
        <p:spPr>
          <a:xfrm>
            <a:off x="685775" y="231400"/>
            <a:ext cx="3834000" cy="3278100"/>
          </a:xfrm>
          <a:prstGeom prst="roundRect">
            <a:avLst>
              <a:gd fmla="val 9455" name="adj"/>
            </a:avLst>
          </a:prstGeom>
          <a:noFill/>
          <a:ln cap="flat" cmpd="sng" w="38100">
            <a:solidFill>
              <a:srgbClr val="FFFFFF"/>
            </a:solidFill>
            <a:prstDash val="solid"/>
            <a:round/>
            <a:headEnd len="sm" w="sm" type="none"/>
            <a:tailEnd len="sm" w="sm" type="none"/>
          </a:ln>
          <a:effectLst>
            <a:outerShdw blurRad="63500" sx="102000" rotWithShape="0" algn="ctr" sy="102000">
              <a:srgbClr val="000000">
                <a:alpha val="9410"/>
              </a:srgbClr>
            </a:outerShdw>
          </a:effectLst>
        </p:spPr>
      </p:pic>
      <p:pic>
        <p:nvPicPr>
          <p:cNvPr id="140" name="Google Shape;140;p35"/>
          <p:cNvPicPr preferRelativeResize="0"/>
          <p:nvPr/>
        </p:nvPicPr>
        <p:blipFill rotWithShape="1">
          <a:blip r:embed="rId8">
            <a:alphaModFix/>
          </a:blip>
          <a:srcRect b="0" l="4287" r="4287" t="0"/>
          <a:stretch/>
        </p:blipFill>
        <p:spPr>
          <a:xfrm>
            <a:off x="574825" y="3733400"/>
            <a:ext cx="2486001" cy="2486000"/>
          </a:xfrm>
          <a:prstGeom prst="rect">
            <a:avLst/>
          </a:prstGeom>
          <a:noFill/>
          <a:ln>
            <a:noFill/>
          </a:ln>
        </p:spPr>
      </p:pic>
      <p:pic>
        <p:nvPicPr>
          <p:cNvPr id="141" name="Google Shape;141;p35"/>
          <p:cNvPicPr preferRelativeResize="0"/>
          <p:nvPr/>
        </p:nvPicPr>
        <p:blipFill rotWithShape="1">
          <a:blip r:embed="rId9">
            <a:alphaModFix/>
          </a:blip>
          <a:srcRect b="0" l="0" r="0" t="0"/>
          <a:stretch/>
        </p:blipFill>
        <p:spPr>
          <a:xfrm>
            <a:off x="1719574" y="3883725"/>
            <a:ext cx="1733401" cy="2451775"/>
          </a:xfrm>
          <a:prstGeom prst="rect">
            <a:avLst/>
          </a:prstGeom>
          <a:noFill/>
          <a:ln>
            <a:noFill/>
          </a:ln>
        </p:spPr>
      </p:pic>
      <p:pic>
        <p:nvPicPr>
          <p:cNvPr id="142" name="Google Shape;142;p35"/>
          <p:cNvPicPr preferRelativeResize="0"/>
          <p:nvPr/>
        </p:nvPicPr>
        <p:blipFill rotWithShape="1">
          <a:blip r:embed="rId10">
            <a:alphaModFix/>
          </a:blip>
          <a:srcRect b="0" l="0" r="0" t="0"/>
          <a:stretch/>
        </p:blipFill>
        <p:spPr>
          <a:xfrm>
            <a:off x="10640001" y="5615500"/>
            <a:ext cx="1350673" cy="575950"/>
          </a:xfrm>
          <a:prstGeom prst="rect">
            <a:avLst/>
          </a:prstGeom>
          <a:noFill/>
          <a:ln>
            <a:noFill/>
          </a:ln>
        </p:spPr>
      </p:pic>
      <p:pic>
        <p:nvPicPr>
          <p:cNvPr id="143" name="Google Shape;143;p35"/>
          <p:cNvPicPr preferRelativeResize="0"/>
          <p:nvPr/>
        </p:nvPicPr>
        <p:blipFill>
          <a:blip r:embed="rId11">
            <a:alphaModFix/>
          </a:blip>
          <a:stretch>
            <a:fillRect/>
          </a:stretch>
        </p:blipFill>
        <p:spPr>
          <a:xfrm>
            <a:off x="3002450" y="4137400"/>
            <a:ext cx="1978900" cy="2549225"/>
          </a:xfrm>
          <a:prstGeom prst="rect">
            <a:avLst/>
          </a:prstGeom>
          <a:noFill/>
          <a:ln>
            <a:noFill/>
          </a:ln>
        </p:spPr>
      </p:pic>
      <p:pic>
        <p:nvPicPr>
          <p:cNvPr id="144" name="Google Shape;144;p35"/>
          <p:cNvPicPr preferRelativeResize="0"/>
          <p:nvPr/>
        </p:nvPicPr>
        <p:blipFill>
          <a:blip r:embed="rId12">
            <a:alphaModFix/>
          </a:blip>
          <a:stretch>
            <a:fillRect/>
          </a:stretch>
        </p:blipFill>
        <p:spPr>
          <a:xfrm>
            <a:off x="9750873" y="3271699"/>
            <a:ext cx="1222023" cy="461700"/>
          </a:xfrm>
          <a:prstGeom prst="rect">
            <a:avLst/>
          </a:prstGeom>
          <a:noFill/>
          <a:ln>
            <a:noFill/>
          </a:ln>
        </p:spPr>
      </p:pic>
      <p:pic>
        <p:nvPicPr>
          <p:cNvPr id="145" name="Google Shape;145;p35"/>
          <p:cNvPicPr preferRelativeResize="0"/>
          <p:nvPr/>
        </p:nvPicPr>
        <p:blipFill>
          <a:blip r:embed="rId13">
            <a:alphaModFix/>
          </a:blip>
          <a:stretch>
            <a:fillRect/>
          </a:stretch>
        </p:blipFill>
        <p:spPr>
          <a:xfrm>
            <a:off x="10144097" y="3740246"/>
            <a:ext cx="576077" cy="576353"/>
          </a:xfrm>
          <a:prstGeom prst="rect">
            <a:avLst/>
          </a:prstGeom>
          <a:noFill/>
          <a:ln cap="flat" cmpd="sng" w="19050">
            <a:solidFill>
              <a:srgbClr val="44546A"/>
            </a:solidFill>
            <a:prstDash val="solid"/>
            <a:round/>
            <a:headEnd len="sm" w="sm" type="none"/>
            <a:tailEnd len="sm" w="sm" type="none"/>
          </a:ln>
        </p:spPr>
      </p:pic>
      <p:pic>
        <p:nvPicPr>
          <p:cNvPr id="146" name="Google Shape;146;p35"/>
          <p:cNvPicPr preferRelativeResize="0"/>
          <p:nvPr/>
        </p:nvPicPr>
        <p:blipFill>
          <a:blip r:embed="rId14">
            <a:alphaModFix/>
          </a:blip>
          <a:stretch>
            <a:fillRect/>
          </a:stretch>
        </p:blipFill>
        <p:spPr>
          <a:xfrm>
            <a:off x="10345150" y="4926396"/>
            <a:ext cx="1733402" cy="518842"/>
          </a:xfrm>
          <a:prstGeom prst="rect">
            <a:avLst/>
          </a:prstGeom>
          <a:noFill/>
          <a:ln>
            <a:noFill/>
          </a:ln>
        </p:spPr>
      </p:pic>
      <p:pic>
        <p:nvPicPr>
          <p:cNvPr id="147" name="Google Shape;147;p35"/>
          <p:cNvPicPr preferRelativeResize="0"/>
          <p:nvPr/>
        </p:nvPicPr>
        <p:blipFill>
          <a:blip r:embed="rId15">
            <a:alphaModFix/>
          </a:blip>
          <a:stretch>
            <a:fillRect/>
          </a:stretch>
        </p:blipFill>
        <p:spPr>
          <a:xfrm>
            <a:off x="10144091" y="202791"/>
            <a:ext cx="1536225" cy="1522000"/>
          </a:xfrm>
          <a:prstGeom prst="rect">
            <a:avLst/>
          </a:prstGeom>
          <a:noFill/>
          <a:ln>
            <a:noFill/>
          </a:ln>
        </p:spPr>
      </p:pic>
      <p:pic>
        <p:nvPicPr>
          <p:cNvPr id="148" name="Google Shape;148;p35"/>
          <p:cNvPicPr preferRelativeResize="0"/>
          <p:nvPr/>
        </p:nvPicPr>
        <p:blipFill>
          <a:blip r:embed="rId16">
            <a:alphaModFix/>
          </a:blip>
          <a:stretch>
            <a:fillRect/>
          </a:stretch>
        </p:blipFill>
        <p:spPr>
          <a:xfrm>
            <a:off x="10907250" y="3672725"/>
            <a:ext cx="1083425" cy="1083425"/>
          </a:xfrm>
          <a:prstGeom prst="rect">
            <a:avLst/>
          </a:prstGeom>
          <a:noFill/>
          <a:ln>
            <a:noFill/>
          </a:ln>
        </p:spPr>
      </p:pic>
      <p:pic>
        <p:nvPicPr>
          <p:cNvPr id="149" name="Google Shape;149;p35"/>
          <p:cNvPicPr preferRelativeResize="0"/>
          <p:nvPr/>
        </p:nvPicPr>
        <p:blipFill>
          <a:blip r:embed="rId17">
            <a:alphaModFix/>
          </a:blip>
          <a:stretch>
            <a:fillRect/>
          </a:stretch>
        </p:blipFill>
        <p:spPr>
          <a:xfrm>
            <a:off x="1087825" y="399125"/>
            <a:ext cx="2881200" cy="2796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32" name="Shape 432"/>
        <p:cNvGrpSpPr/>
        <p:nvPr/>
      </p:nvGrpSpPr>
      <p:grpSpPr>
        <a:xfrm>
          <a:off x="0" y="0"/>
          <a:ext cx="0" cy="0"/>
          <a:chOff x="0" y="0"/>
          <a:chExt cx="0" cy="0"/>
        </a:xfrm>
      </p:grpSpPr>
      <p:pic>
        <p:nvPicPr>
          <p:cNvPr descr="A picture containing black, darkness&#10;&#10;Description automatically generated" id="433" name="Google Shape;433;p53"/>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434" name="Google Shape;434;p53"/>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53"/>
          <p:cNvSpPr/>
          <p:nvPr/>
        </p:nvSpPr>
        <p:spPr>
          <a:xfrm>
            <a:off x="6210301" y="0"/>
            <a:ext cx="59817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53"/>
          <p:cNvSpPr txBox="1"/>
          <p:nvPr/>
        </p:nvSpPr>
        <p:spPr>
          <a:xfrm>
            <a:off x="930055" y="894875"/>
            <a:ext cx="4287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D15500"/>
                </a:solidFill>
                <a:latin typeface="Montserrat"/>
                <a:ea typeface="Montserrat"/>
                <a:cs typeface="Montserrat"/>
                <a:sym typeface="Montserrat"/>
              </a:rPr>
              <a:t>Process Hacker 2</a:t>
            </a:r>
            <a:r>
              <a:rPr lang="en-US" sz="3600">
                <a:solidFill>
                  <a:schemeClr val="dk1"/>
                </a:solidFill>
                <a:latin typeface="Montserrat"/>
                <a:ea typeface="Montserrat"/>
                <a:cs typeface="Montserrat"/>
                <a:sym typeface="Montserrat"/>
              </a:rPr>
              <a:t> structure</a:t>
            </a:r>
            <a:endParaRPr sz="3600">
              <a:solidFill>
                <a:schemeClr val="dk1"/>
              </a:solidFill>
              <a:latin typeface="Montserrat"/>
              <a:ea typeface="Montserrat"/>
              <a:cs typeface="Montserrat"/>
              <a:sym typeface="Montserrat"/>
            </a:endParaRPr>
          </a:p>
        </p:txBody>
      </p:sp>
      <p:pic>
        <p:nvPicPr>
          <p:cNvPr id="437" name="Google Shape;437;p53"/>
          <p:cNvPicPr preferRelativeResize="0"/>
          <p:nvPr/>
        </p:nvPicPr>
        <p:blipFill rotWithShape="1">
          <a:blip r:embed="rId4">
            <a:alphaModFix/>
          </a:blip>
          <a:srcRect b="0" l="0" r="0" t="0"/>
          <a:stretch/>
        </p:blipFill>
        <p:spPr>
          <a:xfrm>
            <a:off x="6437087" y="579578"/>
            <a:ext cx="3948000" cy="5698800"/>
          </a:xfrm>
          <a:prstGeom prst="roundRect">
            <a:avLst>
              <a:gd fmla="val 11152" name="adj"/>
            </a:avLst>
          </a:prstGeom>
          <a:noFill/>
          <a:ln cap="flat" cmpd="sng" w="38100">
            <a:solidFill>
              <a:schemeClr val="lt1"/>
            </a:solidFill>
            <a:prstDash val="solid"/>
            <a:round/>
            <a:headEnd len="sm" w="sm" type="none"/>
            <a:tailEnd len="sm" w="sm" type="none"/>
          </a:ln>
          <a:effectLst>
            <a:outerShdw blurRad="63500" sx="102000" rotWithShape="0" algn="ctr" sy="102000">
              <a:srgbClr val="000000">
                <a:alpha val="9800"/>
              </a:srgbClr>
            </a:outerShdw>
          </a:effectLst>
        </p:spPr>
      </p:pic>
      <p:sp>
        <p:nvSpPr>
          <p:cNvPr id="438" name="Google Shape;438;p53"/>
          <p:cNvSpPr/>
          <p:nvPr/>
        </p:nvSpPr>
        <p:spPr>
          <a:xfrm>
            <a:off x="7721750" y="-1500"/>
            <a:ext cx="3855600" cy="2295300"/>
          </a:xfrm>
          <a:prstGeom prst="cloudCallout">
            <a:avLst>
              <a:gd fmla="val -20833" name="adj1"/>
              <a:gd fmla="val 62500" name="adj2"/>
            </a:avLst>
          </a:prstGeom>
          <a:solidFill>
            <a:schemeClr val="lt2"/>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latin typeface="Calibri"/>
              <a:ea typeface="Calibri"/>
              <a:cs typeface="Calibri"/>
              <a:sym typeface="Calibri"/>
            </a:endParaRPr>
          </a:p>
        </p:txBody>
      </p:sp>
      <p:pic>
        <p:nvPicPr>
          <p:cNvPr id="439" name="Google Shape;439;p53"/>
          <p:cNvPicPr preferRelativeResize="0"/>
          <p:nvPr/>
        </p:nvPicPr>
        <p:blipFill rotWithShape="1">
          <a:blip r:embed="rId5">
            <a:alphaModFix/>
          </a:blip>
          <a:srcRect b="0" l="0" r="0" t="0"/>
          <a:stretch/>
        </p:blipFill>
        <p:spPr>
          <a:xfrm>
            <a:off x="8832354" y="320698"/>
            <a:ext cx="1497013" cy="1497013"/>
          </a:xfrm>
          <a:custGeom>
            <a:rect b="b" l="l" r="r" t="t"/>
            <a:pathLst>
              <a:path extrusionOk="0" h="3766071" w="3766071">
                <a:moveTo>
                  <a:pt x="1883036" y="0"/>
                </a:moveTo>
                <a:cubicBezTo>
                  <a:pt x="2923008" y="0"/>
                  <a:pt x="3766072" y="843064"/>
                  <a:pt x="3766072" y="1883036"/>
                </a:cubicBezTo>
                <a:cubicBezTo>
                  <a:pt x="3766072" y="2923008"/>
                  <a:pt x="2923008" y="3766072"/>
                  <a:pt x="1883036" y="3766072"/>
                </a:cubicBezTo>
                <a:cubicBezTo>
                  <a:pt x="843064" y="3766072"/>
                  <a:pt x="0" y="2923008"/>
                  <a:pt x="0" y="1883036"/>
                </a:cubicBezTo>
                <a:cubicBezTo>
                  <a:pt x="0" y="843064"/>
                  <a:pt x="843064" y="0"/>
                  <a:pt x="1883036" y="0"/>
                </a:cubicBezTo>
                <a:close/>
              </a:path>
            </a:pathLst>
          </a:custGeom>
          <a:noFill/>
          <a:ln cap="flat" cmpd="sng" w="38100">
            <a:solidFill>
              <a:srgbClr val="FFFFFF"/>
            </a:solidFill>
            <a:prstDash val="solid"/>
            <a:round/>
            <a:headEnd len="sm" w="sm" type="none"/>
            <a:tailEnd len="sm" w="sm" type="none"/>
          </a:ln>
          <a:effectLst>
            <a:outerShdw blurRad="63500" sx="102000" rotWithShape="0" algn="ctr" sy="102000">
              <a:srgbClr val="000000">
                <a:alpha val="13730"/>
              </a:srgbClr>
            </a:outerShdw>
          </a:effectLst>
        </p:spPr>
      </p:pic>
      <p:sp>
        <p:nvSpPr>
          <p:cNvPr id="440" name="Google Shape;440;p53"/>
          <p:cNvSpPr txBox="1"/>
          <p:nvPr/>
        </p:nvSpPr>
        <p:spPr>
          <a:xfrm>
            <a:off x="1495275" y="4311975"/>
            <a:ext cx="4213500" cy="6342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b="1" lang="en-US" sz="1600">
                <a:solidFill>
                  <a:srgbClr val="F05535"/>
                </a:solidFill>
                <a:latin typeface="Montserrat"/>
                <a:ea typeface="Montserrat"/>
                <a:cs typeface="Montserrat"/>
                <a:sym typeface="Montserrat"/>
              </a:rPr>
              <a:t>plugins</a:t>
            </a:r>
            <a:r>
              <a:rPr lang="en-US" sz="1600">
                <a:solidFill>
                  <a:schemeClr val="dk1"/>
                </a:solidFill>
                <a:latin typeface="Montserrat"/>
                <a:ea typeface="Montserrat"/>
                <a:cs typeface="Montserrat"/>
                <a:sym typeface="Montserrat"/>
              </a:rPr>
              <a:t> - plugins for interaction with Process Hacker 2</a:t>
            </a:r>
            <a:endParaRPr sz="1600">
              <a:solidFill>
                <a:schemeClr val="dk1"/>
              </a:solidFill>
              <a:latin typeface="Montserrat"/>
              <a:ea typeface="Montserrat"/>
              <a:cs typeface="Montserrat"/>
              <a:sym typeface="Montserrat"/>
            </a:endParaRPr>
          </a:p>
        </p:txBody>
      </p:sp>
      <p:sp>
        <p:nvSpPr>
          <p:cNvPr id="441" name="Google Shape;441;p53"/>
          <p:cNvSpPr txBox="1"/>
          <p:nvPr/>
        </p:nvSpPr>
        <p:spPr>
          <a:xfrm>
            <a:off x="1482876" y="3229625"/>
            <a:ext cx="4213500" cy="6342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b="1" lang="en-US" sz="1600">
                <a:solidFill>
                  <a:srgbClr val="F05535"/>
                </a:solidFill>
                <a:latin typeface="Montserrat"/>
                <a:ea typeface="Montserrat"/>
                <a:cs typeface="Montserrat"/>
                <a:sym typeface="Montserrat"/>
              </a:rPr>
              <a:t>phlib</a:t>
            </a:r>
            <a:r>
              <a:rPr lang="en-US" sz="1600">
                <a:solidFill>
                  <a:schemeClr val="dk1"/>
                </a:solidFill>
                <a:latin typeface="Montserrat"/>
                <a:ea typeface="Montserrat"/>
                <a:cs typeface="Montserrat"/>
                <a:sym typeface="Montserrat"/>
              </a:rPr>
              <a:t> - algorithms implementation and interface functions</a:t>
            </a:r>
            <a:endParaRPr sz="1600">
              <a:solidFill>
                <a:schemeClr val="dk1"/>
              </a:solidFill>
              <a:latin typeface="Montserrat"/>
              <a:ea typeface="Montserrat"/>
              <a:cs typeface="Montserrat"/>
              <a:sym typeface="Montserrat"/>
            </a:endParaRPr>
          </a:p>
        </p:txBody>
      </p:sp>
      <p:sp>
        <p:nvSpPr>
          <p:cNvPr id="442" name="Google Shape;442;p53"/>
          <p:cNvSpPr txBox="1"/>
          <p:nvPr/>
        </p:nvSpPr>
        <p:spPr>
          <a:xfrm>
            <a:off x="1495275" y="2381800"/>
            <a:ext cx="4213500" cy="338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b="1" lang="en-US" sz="1600">
                <a:solidFill>
                  <a:srgbClr val="F05535"/>
                </a:solidFill>
                <a:latin typeface="Montserrat"/>
                <a:ea typeface="Montserrat"/>
                <a:cs typeface="Montserrat"/>
                <a:sym typeface="Montserrat"/>
              </a:rPr>
              <a:t>phnt</a:t>
            </a:r>
            <a:r>
              <a:rPr lang="en-US" sz="1600">
                <a:solidFill>
                  <a:schemeClr val="dk1"/>
                </a:solidFill>
                <a:latin typeface="Montserrat"/>
                <a:ea typeface="Montserrat"/>
                <a:cs typeface="Montserrat"/>
                <a:sym typeface="Montserrat"/>
              </a:rPr>
              <a:t> - NT system calls and structures</a:t>
            </a:r>
            <a:endParaRPr sz="1600">
              <a:solidFill>
                <a:schemeClr val="dk1"/>
              </a:solidFill>
              <a:latin typeface="Montserrat"/>
              <a:ea typeface="Montserrat"/>
              <a:cs typeface="Montserrat"/>
              <a:sym typeface="Montserrat"/>
            </a:endParaRPr>
          </a:p>
        </p:txBody>
      </p:sp>
      <p:sp>
        <p:nvSpPr>
          <p:cNvPr id="443" name="Google Shape;443;p53"/>
          <p:cNvSpPr/>
          <p:nvPr/>
        </p:nvSpPr>
        <p:spPr>
          <a:xfrm>
            <a:off x="1059165" y="2444267"/>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444" name="Google Shape;444;p53"/>
          <p:cNvSpPr/>
          <p:nvPr/>
        </p:nvSpPr>
        <p:spPr>
          <a:xfrm>
            <a:off x="1059178" y="3426091"/>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445" name="Google Shape;445;p53"/>
          <p:cNvSpPr/>
          <p:nvPr/>
        </p:nvSpPr>
        <p:spPr>
          <a:xfrm>
            <a:off x="1059178" y="45650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446" name="Google Shape;446;p53"/>
          <p:cNvSpPr txBox="1"/>
          <p:nvPr/>
        </p:nvSpPr>
        <p:spPr>
          <a:xfrm>
            <a:off x="1495275" y="5394325"/>
            <a:ext cx="4213500" cy="6342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b="1" lang="en-US" sz="1600">
                <a:solidFill>
                  <a:srgbClr val="F05535"/>
                </a:solidFill>
                <a:latin typeface="Montserrat"/>
                <a:ea typeface="Montserrat"/>
                <a:cs typeface="Montserrat"/>
                <a:sym typeface="Montserrat"/>
              </a:rPr>
              <a:t>external</a:t>
            </a:r>
            <a:r>
              <a:rPr lang="en-US" sz="1600">
                <a:solidFill>
                  <a:schemeClr val="dk1"/>
                </a:solidFill>
                <a:latin typeface="Montserrat"/>
                <a:ea typeface="Montserrat"/>
                <a:cs typeface="Montserrat"/>
                <a:sym typeface="Montserrat"/>
              </a:rPr>
              <a:t> - various functionalities from UI to system operations</a:t>
            </a:r>
            <a:endParaRPr sz="1600">
              <a:solidFill>
                <a:schemeClr val="dk1"/>
              </a:solidFill>
              <a:latin typeface="Montserrat"/>
              <a:ea typeface="Montserrat"/>
              <a:cs typeface="Montserrat"/>
              <a:sym typeface="Montserrat"/>
            </a:endParaRPr>
          </a:p>
        </p:txBody>
      </p:sp>
      <p:sp>
        <p:nvSpPr>
          <p:cNvPr id="447" name="Google Shape;447;p53"/>
          <p:cNvSpPr/>
          <p:nvPr/>
        </p:nvSpPr>
        <p:spPr>
          <a:xfrm>
            <a:off x="1059178" y="56318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pic>
        <p:nvPicPr>
          <p:cNvPr id="448" name="Google Shape;448;p53"/>
          <p:cNvPicPr preferRelativeResize="0"/>
          <p:nvPr/>
        </p:nvPicPr>
        <p:blipFill>
          <a:blip r:embed="rId6">
            <a:alphaModFix/>
          </a:blip>
          <a:stretch>
            <a:fillRect/>
          </a:stretch>
        </p:blipFill>
        <p:spPr>
          <a:xfrm>
            <a:off x="10916797" y="5525372"/>
            <a:ext cx="1031300" cy="10217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52" name="Shape 452"/>
        <p:cNvGrpSpPr/>
        <p:nvPr/>
      </p:nvGrpSpPr>
      <p:grpSpPr>
        <a:xfrm>
          <a:off x="0" y="0"/>
          <a:ext cx="0" cy="0"/>
          <a:chOff x="0" y="0"/>
          <a:chExt cx="0" cy="0"/>
        </a:xfrm>
      </p:grpSpPr>
      <p:pic>
        <p:nvPicPr>
          <p:cNvPr descr="A picture containing black, darkness&#10;&#10;Description automatically generated" id="453" name="Google Shape;453;p54"/>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454" name="Google Shape;454;p54"/>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54"/>
          <p:cNvSpPr/>
          <p:nvPr/>
        </p:nvSpPr>
        <p:spPr>
          <a:xfrm>
            <a:off x="6210301" y="0"/>
            <a:ext cx="59817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54"/>
          <p:cNvSpPr txBox="1"/>
          <p:nvPr/>
        </p:nvSpPr>
        <p:spPr>
          <a:xfrm>
            <a:off x="930055" y="894875"/>
            <a:ext cx="4287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D15500"/>
                </a:solidFill>
                <a:latin typeface="Montserrat"/>
                <a:ea typeface="Montserrat"/>
                <a:cs typeface="Montserrat"/>
                <a:sym typeface="Montserrat"/>
              </a:rPr>
              <a:t>Process Hacker 2</a:t>
            </a:r>
            <a:r>
              <a:rPr lang="en-US" sz="3600">
                <a:solidFill>
                  <a:schemeClr val="dk1"/>
                </a:solidFill>
                <a:latin typeface="Montserrat"/>
                <a:ea typeface="Montserrat"/>
                <a:cs typeface="Montserrat"/>
                <a:sym typeface="Montserrat"/>
              </a:rPr>
              <a:t> challenges</a:t>
            </a:r>
            <a:endParaRPr sz="3600">
              <a:solidFill>
                <a:schemeClr val="dk1"/>
              </a:solidFill>
              <a:latin typeface="Montserrat"/>
              <a:ea typeface="Montserrat"/>
              <a:cs typeface="Montserrat"/>
              <a:sym typeface="Montserrat"/>
            </a:endParaRPr>
          </a:p>
        </p:txBody>
      </p:sp>
      <p:pic>
        <p:nvPicPr>
          <p:cNvPr id="457" name="Google Shape;457;p54"/>
          <p:cNvPicPr preferRelativeResize="0"/>
          <p:nvPr/>
        </p:nvPicPr>
        <p:blipFill rotWithShape="1">
          <a:blip r:embed="rId4">
            <a:alphaModFix/>
          </a:blip>
          <a:srcRect b="0" l="0" r="0" t="0"/>
          <a:stretch/>
        </p:blipFill>
        <p:spPr>
          <a:xfrm>
            <a:off x="6437087" y="579578"/>
            <a:ext cx="3948000" cy="5698800"/>
          </a:xfrm>
          <a:prstGeom prst="roundRect">
            <a:avLst>
              <a:gd fmla="val 11152" name="adj"/>
            </a:avLst>
          </a:prstGeom>
          <a:noFill/>
          <a:ln cap="flat" cmpd="sng" w="38100">
            <a:solidFill>
              <a:schemeClr val="lt1"/>
            </a:solidFill>
            <a:prstDash val="solid"/>
            <a:round/>
            <a:headEnd len="sm" w="sm" type="none"/>
            <a:tailEnd len="sm" w="sm" type="none"/>
          </a:ln>
          <a:effectLst>
            <a:outerShdw blurRad="63500" sx="102000" rotWithShape="0" algn="ctr" sy="102000">
              <a:srgbClr val="000000">
                <a:alpha val="9800"/>
              </a:srgbClr>
            </a:outerShdw>
          </a:effectLst>
        </p:spPr>
      </p:pic>
      <p:sp>
        <p:nvSpPr>
          <p:cNvPr id="458" name="Google Shape;458;p54"/>
          <p:cNvSpPr/>
          <p:nvPr/>
        </p:nvSpPr>
        <p:spPr>
          <a:xfrm>
            <a:off x="7721750" y="-1500"/>
            <a:ext cx="3855600" cy="2295300"/>
          </a:xfrm>
          <a:prstGeom prst="cloudCallout">
            <a:avLst>
              <a:gd fmla="val -20833" name="adj1"/>
              <a:gd fmla="val 62500" name="adj2"/>
            </a:avLst>
          </a:prstGeom>
          <a:solidFill>
            <a:schemeClr val="lt2"/>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latin typeface="Calibri"/>
              <a:ea typeface="Calibri"/>
              <a:cs typeface="Calibri"/>
              <a:sym typeface="Calibri"/>
            </a:endParaRPr>
          </a:p>
        </p:txBody>
      </p:sp>
      <p:sp>
        <p:nvSpPr>
          <p:cNvPr id="459" name="Google Shape;459;p54"/>
          <p:cNvSpPr txBox="1"/>
          <p:nvPr/>
        </p:nvSpPr>
        <p:spPr>
          <a:xfrm>
            <a:off x="8270275" y="561300"/>
            <a:ext cx="23598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rgbClr val="F05535"/>
                </a:solidFill>
                <a:latin typeface="Calibri"/>
                <a:ea typeface="Calibri"/>
                <a:cs typeface="Calibri"/>
                <a:sym typeface="Calibri"/>
              </a:rPr>
              <a:t>MD5</a:t>
            </a:r>
            <a:r>
              <a:rPr lang="en-US" sz="1600">
                <a:latin typeface="Calibri"/>
                <a:ea typeface="Calibri"/>
                <a:cs typeface="Calibri"/>
                <a:sym typeface="Calibri"/>
              </a:rPr>
              <a:t> and </a:t>
            </a:r>
            <a:r>
              <a:rPr lang="en-US" sz="1600">
                <a:solidFill>
                  <a:srgbClr val="F05535"/>
                </a:solidFill>
                <a:latin typeface="Calibri"/>
                <a:ea typeface="Calibri"/>
                <a:cs typeface="Calibri"/>
                <a:sym typeface="Calibri"/>
              </a:rPr>
              <a:t>SHA-1</a:t>
            </a:r>
            <a:r>
              <a:rPr lang="en-US" sz="1600">
                <a:latin typeface="Calibri"/>
                <a:ea typeface="Calibri"/>
                <a:cs typeface="Calibri"/>
                <a:sym typeface="Calibri"/>
              </a:rPr>
              <a:t>? (cryptography)</a:t>
            </a:r>
            <a:endParaRPr sz="1600">
              <a:latin typeface="Calibri"/>
              <a:ea typeface="Calibri"/>
              <a:cs typeface="Calibri"/>
              <a:sym typeface="Calibri"/>
            </a:endParaRPr>
          </a:p>
          <a:p>
            <a:pPr indent="0" lvl="0" marL="0" rtl="0" algn="ctr">
              <a:spcBef>
                <a:spcPts val="0"/>
              </a:spcBef>
              <a:spcAft>
                <a:spcPts val="0"/>
              </a:spcAft>
              <a:buNone/>
            </a:pPr>
            <a:r>
              <a:rPr lang="en-US" sz="1600">
                <a:solidFill>
                  <a:srgbClr val="F05535"/>
                </a:solidFill>
                <a:latin typeface="Calibri"/>
                <a:ea typeface="Calibri"/>
                <a:cs typeface="Calibri"/>
                <a:sym typeface="Calibri"/>
              </a:rPr>
              <a:t>AVL-tree</a:t>
            </a:r>
            <a:r>
              <a:rPr lang="en-US" sz="1600">
                <a:latin typeface="Calibri"/>
                <a:ea typeface="Calibri"/>
                <a:cs typeface="Calibri"/>
                <a:sym typeface="Calibri"/>
              </a:rPr>
              <a:t> and </a:t>
            </a:r>
            <a:r>
              <a:rPr lang="en-US" sz="1600">
                <a:solidFill>
                  <a:srgbClr val="F05535"/>
                </a:solidFill>
                <a:latin typeface="Calibri"/>
                <a:ea typeface="Calibri"/>
                <a:cs typeface="Calibri"/>
                <a:sym typeface="Calibri"/>
              </a:rPr>
              <a:t>json-wrap</a:t>
            </a:r>
            <a:r>
              <a:rPr lang="en-US" sz="1600">
                <a:latin typeface="Calibri"/>
                <a:ea typeface="Calibri"/>
                <a:cs typeface="Calibri"/>
                <a:sym typeface="Calibri"/>
              </a:rPr>
              <a:t>? (data structures)</a:t>
            </a:r>
            <a:endParaRPr/>
          </a:p>
        </p:txBody>
      </p:sp>
      <p:sp>
        <p:nvSpPr>
          <p:cNvPr id="460" name="Google Shape;460;p54"/>
          <p:cNvSpPr txBox="1"/>
          <p:nvPr/>
        </p:nvSpPr>
        <p:spPr>
          <a:xfrm>
            <a:off x="1495275" y="3854775"/>
            <a:ext cx="4213500" cy="929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b="1" lang="en-US" sz="1600">
                <a:solidFill>
                  <a:srgbClr val="F05535"/>
                </a:solidFill>
                <a:latin typeface="Montserrat"/>
                <a:ea typeface="Montserrat"/>
                <a:cs typeface="Montserrat"/>
                <a:sym typeface="Montserrat"/>
              </a:rPr>
              <a:t>Crashing during Reverse engineering</a:t>
            </a:r>
            <a:endParaRPr b="1" sz="1600">
              <a:solidFill>
                <a:srgbClr val="F05535"/>
              </a:solidFill>
              <a:latin typeface="Montserrat"/>
              <a:ea typeface="Montserrat"/>
              <a:cs typeface="Montserrat"/>
              <a:sym typeface="Montserrat"/>
            </a:endParaRPr>
          </a:p>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 crashes appeared only on </a:t>
            </a:r>
            <a:r>
              <a:rPr lang="en-US" sz="1600">
                <a:solidFill>
                  <a:srgbClr val="F05535"/>
                </a:solidFill>
                <a:latin typeface="Montserrat"/>
                <a:ea typeface="Montserrat"/>
                <a:cs typeface="Montserrat"/>
                <a:sym typeface="Montserrat"/>
              </a:rPr>
              <a:t>x86</a:t>
            </a:r>
            <a:r>
              <a:rPr lang="en-US" sz="1600">
                <a:solidFill>
                  <a:schemeClr val="dk1"/>
                </a:solidFill>
                <a:latin typeface="Montserrat"/>
                <a:ea typeface="Montserrat"/>
                <a:cs typeface="Montserrat"/>
                <a:sym typeface="Montserrat"/>
              </a:rPr>
              <a:t>, on </a:t>
            </a:r>
            <a:r>
              <a:rPr lang="en-US" sz="1600">
                <a:solidFill>
                  <a:schemeClr val="accent4"/>
                </a:solidFill>
                <a:latin typeface="Montserrat"/>
                <a:ea typeface="Montserrat"/>
                <a:cs typeface="Montserrat"/>
                <a:sym typeface="Montserrat"/>
              </a:rPr>
              <a:t>x64 everything was ok</a:t>
            </a:r>
            <a:endParaRPr sz="1600">
              <a:solidFill>
                <a:schemeClr val="accent4"/>
              </a:solidFill>
              <a:latin typeface="Montserrat"/>
              <a:ea typeface="Montserrat"/>
              <a:cs typeface="Montserrat"/>
              <a:sym typeface="Montserrat"/>
            </a:endParaRPr>
          </a:p>
        </p:txBody>
      </p:sp>
      <p:sp>
        <p:nvSpPr>
          <p:cNvPr id="461" name="Google Shape;461;p54"/>
          <p:cNvSpPr txBox="1"/>
          <p:nvPr/>
        </p:nvSpPr>
        <p:spPr>
          <a:xfrm>
            <a:off x="1495275" y="2381800"/>
            <a:ext cx="4577100" cy="12252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b="1" lang="en-US" sz="1600">
                <a:solidFill>
                  <a:srgbClr val="F05535"/>
                </a:solidFill>
                <a:latin typeface="Montserrat"/>
                <a:ea typeface="Montserrat"/>
                <a:cs typeface="Montserrat"/>
                <a:sym typeface="Montserrat"/>
              </a:rPr>
              <a:t>Calling convention issues</a:t>
            </a:r>
            <a:r>
              <a:rPr lang="en-US" sz="1600">
                <a:solidFill>
                  <a:srgbClr val="262626"/>
                </a:solidFill>
                <a:latin typeface="Montserrat"/>
                <a:ea typeface="Montserrat"/>
                <a:cs typeface="Montserrat"/>
                <a:sym typeface="Montserrat"/>
              </a:rPr>
              <a:t> - In Process Hacker sources some functions have the calling convention </a:t>
            </a:r>
            <a:r>
              <a:rPr b="1" lang="en-US" sz="1600">
                <a:solidFill>
                  <a:schemeClr val="accent1"/>
                </a:solidFill>
                <a:latin typeface="Montserrat"/>
                <a:ea typeface="Montserrat"/>
                <a:cs typeface="Montserrat"/>
                <a:sym typeface="Montserrat"/>
              </a:rPr>
              <a:t>__stdcall</a:t>
            </a:r>
            <a:r>
              <a:rPr lang="en-US" sz="1600">
                <a:solidFill>
                  <a:srgbClr val="262626"/>
                </a:solidFill>
                <a:latin typeface="Montserrat"/>
                <a:ea typeface="Montserrat"/>
                <a:cs typeface="Montserrat"/>
                <a:sym typeface="Montserrat"/>
              </a:rPr>
              <a:t> (example: </a:t>
            </a:r>
            <a:r>
              <a:rPr lang="en-US" sz="1600">
                <a:solidFill>
                  <a:srgbClr val="E95F00"/>
                </a:solidFill>
                <a:latin typeface="Montserrat"/>
                <a:ea typeface="Montserrat"/>
                <a:cs typeface="Montserrat"/>
                <a:sym typeface="Montserrat"/>
              </a:rPr>
              <a:t>PhOpenProcess, PhOpenProcessToken</a:t>
            </a:r>
            <a:r>
              <a:rPr lang="en-US" sz="1600">
                <a:solidFill>
                  <a:srgbClr val="262626"/>
                </a:solidFill>
                <a:latin typeface="Montserrat"/>
                <a:ea typeface="Montserrat"/>
                <a:cs typeface="Montserrat"/>
                <a:sym typeface="Montserrat"/>
              </a:rPr>
              <a:t>)</a:t>
            </a:r>
            <a:endParaRPr sz="1600">
              <a:solidFill>
                <a:srgbClr val="262626"/>
              </a:solidFill>
              <a:latin typeface="Montserrat"/>
              <a:ea typeface="Montserrat"/>
              <a:cs typeface="Montserrat"/>
              <a:sym typeface="Montserrat"/>
            </a:endParaRPr>
          </a:p>
        </p:txBody>
      </p:sp>
      <p:sp>
        <p:nvSpPr>
          <p:cNvPr id="462" name="Google Shape;462;p54"/>
          <p:cNvSpPr/>
          <p:nvPr/>
        </p:nvSpPr>
        <p:spPr>
          <a:xfrm>
            <a:off x="1059165" y="2464092"/>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463" name="Google Shape;463;p54"/>
          <p:cNvSpPr/>
          <p:nvPr/>
        </p:nvSpPr>
        <p:spPr>
          <a:xfrm>
            <a:off x="1059178" y="39615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464" name="Google Shape;464;p54"/>
          <p:cNvSpPr txBox="1"/>
          <p:nvPr/>
        </p:nvSpPr>
        <p:spPr>
          <a:xfrm>
            <a:off x="1495275" y="5089525"/>
            <a:ext cx="4213500" cy="1520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b="1" lang="en-US" sz="1600">
                <a:solidFill>
                  <a:srgbClr val="F05535"/>
                </a:solidFill>
                <a:latin typeface="Montserrat"/>
                <a:ea typeface="Montserrat"/>
                <a:cs typeface="Montserrat"/>
                <a:sym typeface="Montserrat"/>
              </a:rPr>
              <a:t>Own implementation of </a:t>
            </a:r>
            <a:r>
              <a:rPr b="1" lang="en-US" sz="1600">
                <a:solidFill>
                  <a:srgbClr val="F05535"/>
                </a:solidFill>
                <a:latin typeface="Montserrat"/>
                <a:ea typeface="Montserrat"/>
                <a:cs typeface="Montserrat"/>
                <a:sym typeface="Montserrat"/>
              </a:rPr>
              <a:t>algorithms</a:t>
            </a:r>
            <a:r>
              <a:rPr b="1" lang="en-US" sz="1600">
                <a:solidFill>
                  <a:srgbClr val="F05535"/>
                </a:solidFill>
                <a:latin typeface="Montserrat"/>
                <a:ea typeface="Montserrat"/>
                <a:cs typeface="Montserrat"/>
                <a:sym typeface="Montserrat"/>
              </a:rPr>
              <a:t>/ structures </a:t>
            </a:r>
            <a:r>
              <a:rPr lang="en-US" sz="1600">
                <a:solidFill>
                  <a:schemeClr val="dk1"/>
                </a:solidFill>
                <a:latin typeface="Montserrat"/>
                <a:ea typeface="Montserrat"/>
                <a:cs typeface="Montserrat"/>
                <a:sym typeface="Montserrat"/>
              </a:rPr>
              <a:t>- many re-implementations of known </a:t>
            </a:r>
            <a:r>
              <a:rPr lang="en-US" sz="1600">
                <a:solidFill>
                  <a:schemeClr val="accent4"/>
                </a:solidFill>
                <a:latin typeface="Montserrat"/>
                <a:ea typeface="Montserrat"/>
                <a:cs typeface="Montserrat"/>
                <a:sym typeface="Montserrat"/>
              </a:rPr>
              <a:t>data structures</a:t>
            </a:r>
            <a:r>
              <a:rPr lang="en-US" sz="1600">
                <a:solidFill>
                  <a:schemeClr val="dk1"/>
                </a:solidFill>
                <a:latin typeface="Montserrat"/>
                <a:ea typeface="Montserrat"/>
                <a:cs typeface="Montserrat"/>
                <a:sym typeface="Montserrat"/>
              </a:rPr>
              <a:t> and algorithms were found (like: </a:t>
            </a:r>
            <a:r>
              <a:rPr lang="en-US" sz="1600">
                <a:solidFill>
                  <a:srgbClr val="F05535"/>
                </a:solidFill>
                <a:latin typeface="Montserrat"/>
                <a:ea typeface="Montserrat"/>
                <a:cs typeface="Montserrat"/>
                <a:sym typeface="Montserrat"/>
              </a:rPr>
              <a:t>md5, sha AVL-tree, json-wrap</a:t>
            </a:r>
            <a:r>
              <a:rPr lang="en-US" sz="1600">
                <a:solidFill>
                  <a:schemeClr val="dk1"/>
                </a:solidFill>
                <a:latin typeface="Montserrat"/>
                <a:ea typeface="Montserrat"/>
                <a:cs typeface="Montserrat"/>
                <a:sym typeface="Montserrat"/>
              </a:rPr>
              <a:t>)</a:t>
            </a:r>
            <a:endParaRPr sz="1600">
              <a:solidFill>
                <a:schemeClr val="dk1"/>
              </a:solidFill>
              <a:latin typeface="Montserrat"/>
              <a:ea typeface="Montserrat"/>
              <a:cs typeface="Montserrat"/>
              <a:sym typeface="Montserrat"/>
            </a:endParaRPr>
          </a:p>
        </p:txBody>
      </p:sp>
      <p:sp>
        <p:nvSpPr>
          <p:cNvPr id="465" name="Google Shape;465;p54"/>
          <p:cNvSpPr/>
          <p:nvPr/>
        </p:nvSpPr>
        <p:spPr>
          <a:xfrm>
            <a:off x="1059178" y="51807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pic>
        <p:nvPicPr>
          <p:cNvPr id="466" name="Google Shape;466;p54"/>
          <p:cNvPicPr preferRelativeResize="0"/>
          <p:nvPr/>
        </p:nvPicPr>
        <p:blipFill>
          <a:blip r:embed="rId5">
            <a:alphaModFix/>
          </a:blip>
          <a:stretch>
            <a:fillRect/>
          </a:stretch>
        </p:blipFill>
        <p:spPr>
          <a:xfrm>
            <a:off x="10916797" y="5525372"/>
            <a:ext cx="1031300" cy="10217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70" name="Shape 470"/>
        <p:cNvGrpSpPr/>
        <p:nvPr/>
      </p:nvGrpSpPr>
      <p:grpSpPr>
        <a:xfrm>
          <a:off x="0" y="0"/>
          <a:ext cx="0" cy="0"/>
          <a:chOff x="0" y="0"/>
          <a:chExt cx="0" cy="0"/>
        </a:xfrm>
      </p:grpSpPr>
      <p:sp>
        <p:nvSpPr>
          <p:cNvPr id="471" name="Google Shape;471;p55"/>
          <p:cNvSpPr txBox="1"/>
          <p:nvPr/>
        </p:nvSpPr>
        <p:spPr>
          <a:xfrm>
            <a:off x="930050" y="894875"/>
            <a:ext cx="41814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F05535"/>
                </a:solidFill>
                <a:latin typeface="Montserrat"/>
                <a:ea typeface="Montserrat"/>
                <a:cs typeface="Montserrat"/>
                <a:sym typeface="Montserrat"/>
              </a:rPr>
              <a:t>Process Hacker 2</a:t>
            </a:r>
            <a:r>
              <a:rPr lang="en-US" sz="3600">
                <a:solidFill>
                  <a:schemeClr val="dk1"/>
                </a:solidFill>
                <a:latin typeface="Montserrat"/>
                <a:ea typeface="Montserrat"/>
                <a:cs typeface="Montserrat"/>
                <a:sym typeface="Montserrat"/>
              </a:rPr>
              <a:t> vulnerability</a:t>
            </a:r>
            <a:endParaRPr sz="3600">
              <a:solidFill>
                <a:schemeClr val="dk1"/>
              </a:solidFill>
              <a:latin typeface="Montserrat"/>
              <a:ea typeface="Montserrat"/>
              <a:cs typeface="Montserrat"/>
              <a:sym typeface="Montserrat"/>
            </a:endParaRPr>
          </a:p>
        </p:txBody>
      </p:sp>
      <p:sp>
        <p:nvSpPr>
          <p:cNvPr id="472" name="Google Shape;472;p55"/>
          <p:cNvSpPr/>
          <p:nvPr>
            <p:ph idx="2" type="pic"/>
          </p:nvPr>
        </p:nvSpPr>
        <p:spPr>
          <a:xfrm>
            <a:off x="5251077" y="0"/>
            <a:ext cx="3340200" cy="6858000"/>
          </a:xfrm>
          <a:prstGeom prst="rect">
            <a:avLst/>
          </a:prstGeom>
          <a:solidFill>
            <a:srgbClr val="9FCFEB"/>
          </a:solidFill>
          <a:ln>
            <a:noFill/>
          </a:ln>
        </p:spPr>
      </p:sp>
      <p:pic>
        <p:nvPicPr>
          <p:cNvPr descr="A picture containing black, darkness&#10;&#10;Description automatically generated" id="473" name="Google Shape;473;p55"/>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pic>
        <p:nvPicPr>
          <p:cNvPr id="474" name="Google Shape;474;p55"/>
          <p:cNvPicPr preferRelativeResize="0"/>
          <p:nvPr/>
        </p:nvPicPr>
        <p:blipFill rotWithShape="1">
          <a:blip r:embed="rId4">
            <a:alphaModFix/>
          </a:blip>
          <a:srcRect b="0" l="0" r="0" t="0"/>
          <a:stretch/>
        </p:blipFill>
        <p:spPr>
          <a:xfrm>
            <a:off x="5187551" y="-1"/>
            <a:ext cx="3760358" cy="6858001"/>
          </a:xfrm>
          <a:prstGeom prst="rect">
            <a:avLst/>
          </a:prstGeom>
          <a:noFill/>
          <a:ln>
            <a:noFill/>
          </a:ln>
        </p:spPr>
      </p:pic>
      <p:grpSp>
        <p:nvGrpSpPr>
          <p:cNvPr id="475" name="Google Shape;475;p55"/>
          <p:cNvGrpSpPr/>
          <p:nvPr/>
        </p:nvGrpSpPr>
        <p:grpSpPr>
          <a:xfrm>
            <a:off x="9105906" y="2192835"/>
            <a:ext cx="2926160" cy="2743104"/>
            <a:chOff x="8343900" y="3222625"/>
            <a:chExt cx="2609847" cy="2470152"/>
          </a:xfrm>
        </p:grpSpPr>
        <p:sp>
          <p:nvSpPr>
            <p:cNvPr id="476" name="Google Shape;476;p55"/>
            <p:cNvSpPr/>
            <p:nvPr/>
          </p:nvSpPr>
          <p:spPr>
            <a:xfrm>
              <a:off x="8343900" y="3222625"/>
              <a:ext cx="2609847" cy="2470152"/>
            </a:xfrm>
            <a:custGeom>
              <a:rect b="b" l="l" r="r" t="t"/>
              <a:pathLst>
                <a:path extrusionOk="0" h="2551" w="2693">
                  <a:moveTo>
                    <a:pt x="1365" y="2541"/>
                  </a:moveTo>
                  <a:cubicBezTo>
                    <a:pt x="1114" y="2541"/>
                    <a:pt x="863" y="2542"/>
                    <a:pt x="612" y="2540"/>
                  </a:cubicBezTo>
                  <a:cubicBezTo>
                    <a:pt x="530" y="2540"/>
                    <a:pt x="450" y="2532"/>
                    <a:pt x="371" y="2511"/>
                  </a:cubicBezTo>
                  <a:cubicBezTo>
                    <a:pt x="187" y="2463"/>
                    <a:pt x="0" y="2228"/>
                    <a:pt x="88" y="1976"/>
                  </a:cubicBezTo>
                  <a:cubicBezTo>
                    <a:pt x="121" y="1884"/>
                    <a:pt x="164" y="1796"/>
                    <a:pt x="209" y="1710"/>
                  </a:cubicBezTo>
                  <a:cubicBezTo>
                    <a:pt x="426" y="1298"/>
                    <a:pt x="643" y="886"/>
                    <a:pt x="861" y="475"/>
                  </a:cubicBezTo>
                  <a:cubicBezTo>
                    <a:pt x="902" y="397"/>
                    <a:pt x="949" y="322"/>
                    <a:pt x="999" y="248"/>
                  </a:cubicBezTo>
                  <a:cubicBezTo>
                    <a:pt x="1168" y="0"/>
                    <a:pt x="1560" y="1"/>
                    <a:pt x="1729" y="246"/>
                  </a:cubicBezTo>
                  <a:cubicBezTo>
                    <a:pt x="1794" y="341"/>
                    <a:pt x="1851" y="441"/>
                    <a:pt x="1905" y="543"/>
                  </a:cubicBezTo>
                  <a:cubicBezTo>
                    <a:pt x="2119" y="949"/>
                    <a:pt x="2333" y="1355"/>
                    <a:pt x="2546" y="1762"/>
                  </a:cubicBezTo>
                  <a:cubicBezTo>
                    <a:pt x="2586" y="1838"/>
                    <a:pt x="2625" y="1916"/>
                    <a:pt x="2648" y="2000"/>
                  </a:cubicBezTo>
                  <a:cubicBezTo>
                    <a:pt x="2693" y="2160"/>
                    <a:pt x="2632" y="2333"/>
                    <a:pt x="2495" y="2441"/>
                  </a:cubicBezTo>
                  <a:cubicBezTo>
                    <a:pt x="2410" y="2508"/>
                    <a:pt x="2310" y="2530"/>
                    <a:pt x="2206" y="2535"/>
                  </a:cubicBezTo>
                  <a:cubicBezTo>
                    <a:pt x="1926" y="2551"/>
                    <a:pt x="1645" y="2538"/>
                    <a:pt x="1365" y="2541"/>
                  </a:cubicBezTo>
                  <a:close/>
                  <a:moveTo>
                    <a:pt x="1363" y="2308"/>
                  </a:moveTo>
                  <a:cubicBezTo>
                    <a:pt x="1617" y="2305"/>
                    <a:pt x="1871" y="2311"/>
                    <a:pt x="2125" y="2303"/>
                  </a:cubicBezTo>
                  <a:cubicBezTo>
                    <a:pt x="2184" y="2302"/>
                    <a:pt x="2243" y="2300"/>
                    <a:pt x="2300" y="2281"/>
                  </a:cubicBezTo>
                  <a:cubicBezTo>
                    <a:pt x="2390" y="2252"/>
                    <a:pt x="2444" y="2148"/>
                    <a:pt x="2418" y="2058"/>
                  </a:cubicBezTo>
                  <a:cubicBezTo>
                    <a:pt x="2405" y="2012"/>
                    <a:pt x="2386" y="1968"/>
                    <a:pt x="2364" y="1925"/>
                  </a:cubicBezTo>
                  <a:cubicBezTo>
                    <a:pt x="2129" y="1470"/>
                    <a:pt x="1889" y="1017"/>
                    <a:pt x="1648" y="565"/>
                  </a:cubicBezTo>
                  <a:cubicBezTo>
                    <a:pt x="1612" y="498"/>
                    <a:pt x="1571" y="433"/>
                    <a:pt x="1526" y="371"/>
                  </a:cubicBezTo>
                  <a:cubicBezTo>
                    <a:pt x="1459" y="276"/>
                    <a:pt x="1272" y="275"/>
                    <a:pt x="1203" y="371"/>
                  </a:cubicBezTo>
                  <a:cubicBezTo>
                    <a:pt x="1152" y="442"/>
                    <a:pt x="1107" y="515"/>
                    <a:pt x="1066" y="592"/>
                  </a:cubicBezTo>
                  <a:cubicBezTo>
                    <a:pt x="852" y="997"/>
                    <a:pt x="638" y="1402"/>
                    <a:pt x="425" y="1808"/>
                  </a:cubicBezTo>
                  <a:cubicBezTo>
                    <a:pt x="383" y="1887"/>
                    <a:pt x="343" y="1968"/>
                    <a:pt x="311" y="2053"/>
                  </a:cubicBezTo>
                  <a:cubicBezTo>
                    <a:pt x="272" y="2158"/>
                    <a:pt x="367" y="2272"/>
                    <a:pt x="446" y="2287"/>
                  </a:cubicBezTo>
                  <a:cubicBezTo>
                    <a:pt x="498" y="2297"/>
                    <a:pt x="551" y="2302"/>
                    <a:pt x="605" y="2304"/>
                  </a:cubicBezTo>
                  <a:cubicBezTo>
                    <a:pt x="858" y="2311"/>
                    <a:pt x="1111" y="2305"/>
                    <a:pt x="1363" y="2308"/>
                  </a:cubicBez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sp>
          <p:nvSpPr>
            <p:cNvPr id="477" name="Google Shape;477;p55"/>
            <p:cNvSpPr/>
            <p:nvPr/>
          </p:nvSpPr>
          <p:spPr>
            <a:xfrm>
              <a:off x="9551988" y="4084638"/>
              <a:ext cx="231775" cy="808038"/>
            </a:xfrm>
            <a:custGeom>
              <a:rect b="b" l="l" r="r" t="t"/>
              <a:pathLst>
                <a:path extrusionOk="0" h="835" w="239">
                  <a:moveTo>
                    <a:pt x="239" y="411"/>
                  </a:moveTo>
                  <a:cubicBezTo>
                    <a:pt x="239" y="510"/>
                    <a:pt x="239" y="608"/>
                    <a:pt x="238" y="707"/>
                  </a:cubicBezTo>
                  <a:cubicBezTo>
                    <a:pt x="238" y="766"/>
                    <a:pt x="200" y="811"/>
                    <a:pt x="143" y="824"/>
                  </a:cubicBezTo>
                  <a:cubicBezTo>
                    <a:pt x="94" y="835"/>
                    <a:pt x="40" y="809"/>
                    <a:pt x="16" y="762"/>
                  </a:cubicBezTo>
                  <a:cubicBezTo>
                    <a:pt x="6" y="744"/>
                    <a:pt x="2" y="725"/>
                    <a:pt x="2" y="704"/>
                  </a:cubicBezTo>
                  <a:cubicBezTo>
                    <a:pt x="1" y="510"/>
                    <a:pt x="0" y="316"/>
                    <a:pt x="0" y="122"/>
                  </a:cubicBezTo>
                  <a:cubicBezTo>
                    <a:pt x="0" y="50"/>
                    <a:pt x="50" y="0"/>
                    <a:pt x="118" y="0"/>
                  </a:cubicBezTo>
                  <a:cubicBezTo>
                    <a:pt x="186" y="0"/>
                    <a:pt x="235" y="50"/>
                    <a:pt x="235" y="123"/>
                  </a:cubicBezTo>
                  <a:cubicBezTo>
                    <a:pt x="236" y="219"/>
                    <a:pt x="235" y="315"/>
                    <a:pt x="235" y="411"/>
                  </a:cubicBezTo>
                  <a:cubicBezTo>
                    <a:pt x="236" y="411"/>
                    <a:pt x="238" y="411"/>
                    <a:pt x="239" y="411"/>
                  </a:cubicBez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sp>
          <p:nvSpPr>
            <p:cNvPr id="478" name="Google Shape;478;p55"/>
            <p:cNvSpPr/>
            <p:nvPr/>
          </p:nvSpPr>
          <p:spPr>
            <a:xfrm>
              <a:off x="9551988" y="4997450"/>
              <a:ext cx="227013" cy="231775"/>
            </a:xfrm>
            <a:custGeom>
              <a:rect b="b" l="l" r="r" t="t"/>
              <a:pathLst>
                <a:path extrusionOk="0" h="239" w="235">
                  <a:moveTo>
                    <a:pt x="235" y="120"/>
                  </a:moveTo>
                  <a:cubicBezTo>
                    <a:pt x="235" y="187"/>
                    <a:pt x="183" y="239"/>
                    <a:pt x="116" y="238"/>
                  </a:cubicBezTo>
                  <a:cubicBezTo>
                    <a:pt x="51" y="238"/>
                    <a:pt x="0" y="186"/>
                    <a:pt x="0" y="120"/>
                  </a:cubicBezTo>
                  <a:cubicBezTo>
                    <a:pt x="0" y="54"/>
                    <a:pt x="51" y="2"/>
                    <a:pt x="116" y="1"/>
                  </a:cubicBezTo>
                  <a:cubicBezTo>
                    <a:pt x="182" y="0"/>
                    <a:pt x="235" y="53"/>
                    <a:pt x="235" y="120"/>
                  </a:cubicBez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grpSp>
      <p:sp>
        <p:nvSpPr>
          <p:cNvPr id="479" name="Google Shape;479;p55"/>
          <p:cNvSpPr txBox="1"/>
          <p:nvPr/>
        </p:nvSpPr>
        <p:spPr>
          <a:xfrm>
            <a:off x="1339412" y="2951788"/>
            <a:ext cx="3546300" cy="2111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1100"/>
              <a:buFont typeface="Arial"/>
              <a:buNone/>
            </a:pPr>
            <a:r>
              <a:rPr b="1" lang="en-US" sz="1600">
                <a:latin typeface="Courier New"/>
                <a:ea typeface="Courier New"/>
                <a:cs typeface="Courier New"/>
                <a:sym typeface="Courier New"/>
              </a:rPr>
              <a:t>PhLoadLibrary </a:t>
            </a:r>
            <a:r>
              <a:rPr lang="en-US" sz="1600">
                <a:solidFill>
                  <a:srgbClr val="1F233A"/>
                </a:solidFill>
                <a:latin typeface="Montserrat"/>
                <a:ea typeface="Montserrat"/>
                <a:cs typeface="Montserrat"/>
                <a:sym typeface="Montserrat"/>
              </a:rPr>
              <a:t>- prevents the loader from </a:t>
            </a:r>
            <a:r>
              <a:rPr lang="en-US" sz="1600">
                <a:solidFill>
                  <a:srgbClr val="FF0000"/>
                </a:solidFill>
                <a:latin typeface="Montserrat"/>
                <a:ea typeface="Montserrat"/>
                <a:cs typeface="Montserrat"/>
                <a:sym typeface="Montserrat"/>
              </a:rPr>
              <a:t>searching in an unsafe order</a:t>
            </a:r>
            <a:r>
              <a:rPr lang="en-US" sz="1600">
                <a:solidFill>
                  <a:srgbClr val="1F233A"/>
                </a:solidFill>
                <a:latin typeface="Montserrat"/>
                <a:ea typeface="Montserrat"/>
                <a:cs typeface="Montserrat"/>
                <a:sym typeface="Montserrat"/>
              </a:rPr>
              <a:t> by first requiring the loader try to load and resolve through </a:t>
            </a:r>
            <a:r>
              <a:rPr lang="en-US" sz="1600">
                <a:solidFill>
                  <a:srgbClr val="F05535"/>
                </a:solidFill>
                <a:latin typeface="Montserrat"/>
                <a:ea typeface="Montserrat"/>
                <a:cs typeface="Montserrat"/>
                <a:sym typeface="Montserrat"/>
              </a:rPr>
              <a:t>System32</a:t>
            </a:r>
            <a:r>
              <a:rPr lang="en-US" sz="1600">
                <a:solidFill>
                  <a:srgbClr val="1F233A"/>
                </a:solidFill>
                <a:latin typeface="Montserrat"/>
                <a:ea typeface="Montserrat"/>
                <a:cs typeface="Montserrat"/>
                <a:sym typeface="Montserrat"/>
              </a:rPr>
              <a:t>. Then upping the loading flags until the library is loaded.</a:t>
            </a:r>
            <a:endParaRPr sz="1600">
              <a:solidFill>
                <a:srgbClr val="F05535"/>
              </a:solidFill>
              <a:latin typeface="Montserrat"/>
              <a:ea typeface="Montserrat"/>
              <a:cs typeface="Montserrat"/>
              <a:sym typeface="Montserrat"/>
            </a:endParaRPr>
          </a:p>
        </p:txBody>
      </p:sp>
      <p:sp>
        <p:nvSpPr>
          <p:cNvPr id="480" name="Google Shape;480;p55"/>
          <p:cNvSpPr/>
          <p:nvPr/>
        </p:nvSpPr>
        <p:spPr>
          <a:xfrm>
            <a:off x="930053" y="3736029"/>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pic>
        <p:nvPicPr>
          <p:cNvPr id="481" name="Google Shape;481;p55"/>
          <p:cNvPicPr preferRelativeResize="0"/>
          <p:nvPr/>
        </p:nvPicPr>
        <p:blipFill>
          <a:blip r:embed="rId5">
            <a:alphaModFix/>
          </a:blip>
          <a:stretch>
            <a:fillRect/>
          </a:stretch>
        </p:blipFill>
        <p:spPr>
          <a:xfrm>
            <a:off x="10714172" y="196397"/>
            <a:ext cx="1031300" cy="10217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85" name="Shape 485"/>
        <p:cNvGrpSpPr/>
        <p:nvPr/>
      </p:nvGrpSpPr>
      <p:grpSpPr>
        <a:xfrm>
          <a:off x="0" y="0"/>
          <a:ext cx="0" cy="0"/>
          <a:chOff x="0" y="0"/>
          <a:chExt cx="0" cy="0"/>
        </a:xfrm>
      </p:grpSpPr>
      <p:sp>
        <p:nvSpPr>
          <p:cNvPr id="486" name="Google Shape;486;p56"/>
          <p:cNvSpPr txBox="1"/>
          <p:nvPr/>
        </p:nvSpPr>
        <p:spPr>
          <a:xfrm>
            <a:off x="930050" y="894875"/>
            <a:ext cx="41814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F05535"/>
                </a:solidFill>
                <a:latin typeface="Montserrat"/>
                <a:ea typeface="Montserrat"/>
                <a:cs typeface="Montserrat"/>
                <a:sym typeface="Montserrat"/>
              </a:rPr>
              <a:t>Process Hacker 2</a:t>
            </a:r>
            <a:r>
              <a:rPr lang="en-US" sz="3600">
                <a:solidFill>
                  <a:schemeClr val="dk1"/>
                </a:solidFill>
                <a:latin typeface="Montserrat"/>
                <a:ea typeface="Montserrat"/>
                <a:cs typeface="Montserrat"/>
                <a:sym typeface="Montserrat"/>
              </a:rPr>
              <a:t> vulnerability</a:t>
            </a:r>
            <a:endParaRPr sz="3600">
              <a:solidFill>
                <a:schemeClr val="dk1"/>
              </a:solidFill>
              <a:latin typeface="Montserrat"/>
              <a:ea typeface="Montserrat"/>
              <a:cs typeface="Montserrat"/>
              <a:sym typeface="Montserrat"/>
            </a:endParaRPr>
          </a:p>
        </p:txBody>
      </p:sp>
      <p:sp>
        <p:nvSpPr>
          <p:cNvPr id="487" name="Google Shape;487;p56"/>
          <p:cNvSpPr/>
          <p:nvPr>
            <p:ph idx="2" type="pic"/>
          </p:nvPr>
        </p:nvSpPr>
        <p:spPr>
          <a:xfrm>
            <a:off x="5251077" y="0"/>
            <a:ext cx="3340200" cy="6858000"/>
          </a:xfrm>
          <a:prstGeom prst="rect">
            <a:avLst/>
          </a:prstGeom>
          <a:solidFill>
            <a:srgbClr val="9FCFEB"/>
          </a:solidFill>
          <a:ln>
            <a:noFill/>
          </a:ln>
        </p:spPr>
      </p:sp>
      <p:pic>
        <p:nvPicPr>
          <p:cNvPr descr="A picture containing black, darkness&#10;&#10;Description automatically generated" id="488" name="Google Shape;488;p56"/>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pic>
        <p:nvPicPr>
          <p:cNvPr id="489" name="Google Shape;489;p56"/>
          <p:cNvPicPr preferRelativeResize="0"/>
          <p:nvPr/>
        </p:nvPicPr>
        <p:blipFill rotWithShape="1">
          <a:blip r:embed="rId4">
            <a:alphaModFix/>
          </a:blip>
          <a:srcRect b="0" l="0" r="0" t="0"/>
          <a:stretch/>
        </p:blipFill>
        <p:spPr>
          <a:xfrm>
            <a:off x="5187551" y="-1"/>
            <a:ext cx="3760358" cy="6858001"/>
          </a:xfrm>
          <a:prstGeom prst="rect">
            <a:avLst/>
          </a:prstGeom>
          <a:noFill/>
          <a:ln>
            <a:noFill/>
          </a:ln>
        </p:spPr>
      </p:pic>
      <p:grpSp>
        <p:nvGrpSpPr>
          <p:cNvPr id="490" name="Google Shape;490;p56"/>
          <p:cNvGrpSpPr/>
          <p:nvPr/>
        </p:nvGrpSpPr>
        <p:grpSpPr>
          <a:xfrm>
            <a:off x="9105906" y="2192835"/>
            <a:ext cx="2926160" cy="2743104"/>
            <a:chOff x="8343900" y="3222625"/>
            <a:chExt cx="2609847" cy="2470152"/>
          </a:xfrm>
        </p:grpSpPr>
        <p:sp>
          <p:nvSpPr>
            <p:cNvPr id="491" name="Google Shape;491;p56"/>
            <p:cNvSpPr/>
            <p:nvPr/>
          </p:nvSpPr>
          <p:spPr>
            <a:xfrm>
              <a:off x="8343900" y="3222625"/>
              <a:ext cx="2609847" cy="2470152"/>
            </a:xfrm>
            <a:custGeom>
              <a:rect b="b" l="l" r="r" t="t"/>
              <a:pathLst>
                <a:path extrusionOk="0" h="2551" w="2693">
                  <a:moveTo>
                    <a:pt x="1365" y="2541"/>
                  </a:moveTo>
                  <a:cubicBezTo>
                    <a:pt x="1114" y="2541"/>
                    <a:pt x="863" y="2542"/>
                    <a:pt x="612" y="2540"/>
                  </a:cubicBezTo>
                  <a:cubicBezTo>
                    <a:pt x="530" y="2540"/>
                    <a:pt x="450" y="2532"/>
                    <a:pt x="371" y="2511"/>
                  </a:cubicBezTo>
                  <a:cubicBezTo>
                    <a:pt x="187" y="2463"/>
                    <a:pt x="0" y="2228"/>
                    <a:pt x="88" y="1976"/>
                  </a:cubicBezTo>
                  <a:cubicBezTo>
                    <a:pt x="121" y="1884"/>
                    <a:pt x="164" y="1796"/>
                    <a:pt x="209" y="1710"/>
                  </a:cubicBezTo>
                  <a:cubicBezTo>
                    <a:pt x="426" y="1298"/>
                    <a:pt x="643" y="886"/>
                    <a:pt x="861" y="475"/>
                  </a:cubicBezTo>
                  <a:cubicBezTo>
                    <a:pt x="902" y="397"/>
                    <a:pt x="949" y="322"/>
                    <a:pt x="999" y="248"/>
                  </a:cubicBezTo>
                  <a:cubicBezTo>
                    <a:pt x="1168" y="0"/>
                    <a:pt x="1560" y="1"/>
                    <a:pt x="1729" y="246"/>
                  </a:cubicBezTo>
                  <a:cubicBezTo>
                    <a:pt x="1794" y="341"/>
                    <a:pt x="1851" y="441"/>
                    <a:pt x="1905" y="543"/>
                  </a:cubicBezTo>
                  <a:cubicBezTo>
                    <a:pt x="2119" y="949"/>
                    <a:pt x="2333" y="1355"/>
                    <a:pt x="2546" y="1762"/>
                  </a:cubicBezTo>
                  <a:cubicBezTo>
                    <a:pt x="2586" y="1838"/>
                    <a:pt x="2625" y="1916"/>
                    <a:pt x="2648" y="2000"/>
                  </a:cubicBezTo>
                  <a:cubicBezTo>
                    <a:pt x="2693" y="2160"/>
                    <a:pt x="2632" y="2333"/>
                    <a:pt x="2495" y="2441"/>
                  </a:cubicBezTo>
                  <a:cubicBezTo>
                    <a:pt x="2410" y="2508"/>
                    <a:pt x="2310" y="2530"/>
                    <a:pt x="2206" y="2535"/>
                  </a:cubicBezTo>
                  <a:cubicBezTo>
                    <a:pt x="1926" y="2551"/>
                    <a:pt x="1645" y="2538"/>
                    <a:pt x="1365" y="2541"/>
                  </a:cubicBezTo>
                  <a:close/>
                  <a:moveTo>
                    <a:pt x="1363" y="2308"/>
                  </a:moveTo>
                  <a:cubicBezTo>
                    <a:pt x="1617" y="2305"/>
                    <a:pt x="1871" y="2311"/>
                    <a:pt x="2125" y="2303"/>
                  </a:cubicBezTo>
                  <a:cubicBezTo>
                    <a:pt x="2184" y="2302"/>
                    <a:pt x="2243" y="2300"/>
                    <a:pt x="2300" y="2281"/>
                  </a:cubicBezTo>
                  <a:cubicBezTo>
                    <a:pt x="2390" y="2252"/>
                    <a:pt x="2444" y="2148"/>
                    <a:pt x="2418" y="2058"/>
                  </a:cubicBezTo>
                  <a:cubicBezTo>
                    <a:pt x="2405" y="2012"/>
                    <a:pt x="2386" y="1968"/>
                    <a:pt x="2364" y="1925"/>
                  </a:cubicBezTo>
                  <a:cubicBezTo>
                    <a:pt x="2129" y="1470"/>
                    <a:pt x="1889" y="1017"/>
                    <a:pt x="1648" y="565"/>
                  </a:cubicBezTo>
                  <a:cubicBezTo>
                    <a:pt x="1612" y="498"/>
                    <a:pt x="1571" y="433"/>
                    <a:pt x="1526" y="371"/>
                  </a:cubicBezTo>
                  <a:cubicBezTo>
                    <a:pt x="1459" y="276"/>
                    <a:pt x="1272" y="275"/>
                    <a:pt x="1203" y="371"/>
                  </a:cubicBezTo>
                  <a:cubicBezTo>
                    <a:pt x="1152" y="442"/>
                    <a:pt x="1107" y="515"/>
                    <a:pt x="1066" y="592"/>
                  </a:cubicBezTo>
                  <a:cubicBezTo>
                    <a:pt x="852" y="997"/>
                    <a:pt x="638" y="1402"/>
                    <a:pt x="425" y="1808"/>
                  </a:cubicBezTo>
                  <a:cubicBezTo>
                    <a:pt x="383" y="1887"/>
                    <a:pt x="343" y="1968"/>
                    <a:pt x="311" y="2053"/>
                  </a:cubicBezTo>
                  <a:cubicBezTo>
                    <a:pt x="272" y="2158"/>
                    <a:pt x="367" y="2272"/>
                    <a:pt x="446" y="2287"/>
                  </a:cubicBezTo>
                  <a:cubicBezTo>
                    <a:pt x="498" y="2297"/>
                    <a:pt x="551" y="2302"/>
                    <a:pt x="605" y="2304"/>
                  </a:cubicBezTo>
                  <a:cubicBezTo>
                    <a:pt x="858" y="2311"/>
                    <a:pt x="1111" y="2305"/>
                    <a:pt x="1363" y="2308"/>
                  </a:cubicBez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sp>
          <p:nvSpPr>
            <p:cNvPr id="492" name="Google Shape;492;p56"/>
            <p:cNvSpPr/>
            <p:nvPr/>
          </p:nvSpPr>
          <p:spPr>
            <a:xfrm>
              <a:off x="9551988" y="4084638"/>
              <a:ext cx="231775" cy="808038"/>
            </a:xfrm>
            <a:custGeom>
              <a:rect b="b" l="l" r="r" t="t"/>
              <a:pathLst>
                <a:path extrusionOk="0" h="835" w="239">
                  <a:moveTo>
                    <a:pt x="239" y="411"/>
                  </a:moveTo>
                  <a:cubicBezTo>
                    <a:pt x="239" y="510"/>
                    <a:pt x="239" y="608"/>
                    <a:pt x="238" y="707"/>
                  </a:cubicBezTo>
                  <a:cubicBezTo>
                    <a:pt x="238" y="766"/>
                    <a:pt x="200" y="811"/>
                    <a:pt x="143" y="824"/>
                  </a:cubicBezTo>
                  <a:cubicBezTo>
                    <a:pt x="94" y="835"/>
                    <a:pt x="40" y="809"/>
                    <a:pt x="16" y="762"/>
                  </a:cubicBezTo>
                  <a:cubicBezTo>
                    <a:pt x="6" y="744"/>
                    <a:pt x="2" y="725"/>
                    <a:pt x="2" y="704"/>
                  </a:cubicBezTo>
                  <a:cubicBezTo>
                    <a:pt x="1" y="510"/>
                    <a:pt x="0" y="316"/>
                    <a:pt x="0" y="122"/>
                  </a:cubicBezTo>
                  <a:cubicBezTo>
                    <a:pt x="0" y="50"/>
                    <a:pt x="50" y="0"/>
                    <a:pt x="118" y="0"/>
                  </a:cubicBezTo>
                  <a:cubicBezTo>
                    <a:pt x="186" y="0"/>
                    <a:pt x="235" y="50"/>
                    <a:pt x="235" y="123"/>
                  </a:cubicBezTo>
                  <a:cubicBezTo>
                    <a:pt x="236" y="219"/>
                    <a:pt x="235" y="315"/>
                    <a:pt x="235" y="411"/>
                  </a:cubicBezTo>
                  <a:cubicBezTo>
                    <a:pt x="236" y="411"/>
                    <a:pt x="238" y="411"/>
                    <a:pt x="239" y="411"/>
                  </a:cubicBez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sp>
          <p:nvSpPr>
            <p:cNvPr id="493" name="Google Shape;493;p56"/>
            <p:cNvSpPr/>
            <p:nvPr/>
          </p:nvSpPr>
          <p:spPr>
            <a:xfrm>
              <a:off x="9551988" y="4997450"/>
              <a:ext cx="227013" cy="231775"/>
            </a:xfrm>
            <a:custGeom>
              <a:rect b="b" l="l" r="r" t="t"/>
              <a:pathLst>
                <a:path extrusionOk="0" h="239" w="235">
                  <a:moveTo>
                    <a:pt x="235" y="120"/>
                  </a:moveTo>
                  <a:cubicBezTo>
                    <a:pt x="235" y="187"/>
                    <a:pt x="183" y="239"/>
                    <a:pt x="116" y="238"/>
                  </a:cubicBezTo>
                  <a:cubicBezTo>
                    <a:pt x="51" y="238"/>
                    <a:pt x="0" y="186"/>
                    <a:pt x="0" y="120"/>
                  </a:cubicBezTo>
                  <a:cubicBezTo>
                    <a:pt x="0" y="54"/>
                    <a:pt x="51" y="2"/>
                    <a:pt x="116" y="1"/>
                  </a:cubicBezTo>
                  <a:cubicBezTo>
                    <a:pt x="182" y="0"/>
                    <a:pt x="235" y="53"/>
                    <a:pt x="235" y="120"/>
                  </a:cubicBez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grpSp>
      <p:sp>
        <p:nvSpPr>
          <p:cNvPr id="494" name="Google Shape;494;p56"/>
          <p:cNvSpPr txBox="1"/>
          <p:nvPr/>
        </p:nvSpPr>
        <p:spPr>
          <a:xfrm>
            <a:off x="1339402" y="3256600"/>
            <a:ext cx="3021300" cy="1520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1100"/>
              <a:buFont typeface="Arial"/>
              <a:buNone/>
            </a:pPr>
            <a:r>
              <a:rPr b="1" lang="en-US" sz="1600">
                <a:solidFill>
                  <a:srgbClr val="F05535"/>
                </a:solidFill>
                <a:latin typeface="Montserrat"/>
                <a:ea typeface="Montserrat"/>
                <a:cs typeface="Montserrat"/>
                <a:sym typeface="Montserrat"/>
              </a:rPr>
              <a:t>Hypothesis!</a:t>
            </a:r>
            <a:r>
              <a:rPr b="1" lang="en-US" sz="1600">
                <a:latin typeface="Courier New"/>
                <a:ea typeface="Courier New"/>
                <a:cs typeface="Courier New"/>
                <a:sym typeface="Courier New"/>
              </a:rPr>
              <a:t> </a:t>
            </a:r>
            <a:r>
              <a:rPr lang="en-US" sz="1600">
                <a:solidFill>
                  <a:srgbClr val="1F233A"/>
                </a:solidFill>
                <a:latin typeface="Montserrat"/>
                <a:ea typeface="Montserrat"/>
                <a:cs typeface="Montserrat"/>
                <a:sym typeface="Montserrat"/>
              </a:rPr>
              <a:t>- </a:t>
            </a:r>
            <a:r>
              <a:rPr lang="en-US" sz="1600">
                <a:solidFill>
                  <a:srgbClr val="1F233A"/>
                </a:solidFill>
                <a:latin typeface="Montserrat"/>
                <a:ea typeface="Montserrat"/>
                <a:cs typeface="Montserrat"/>
                <a:sym typeface="Montserrat"/>
              </a:rPr>
              <a:t>In Process Hacker sources, calls to these functions </a:t>
            </a:r>
            <a:r>
              <a:rPr lang="en-US" sz="1600">
                <a:solidFill>
                  <a:srgbClr val="F05535"/>
                </a:solidFill>
                <a:latin typeface="Montserrat"/>
                <a:ea typeface="Montserrat"/>
                <a:cs typeface="Montserrat"/>
                <a:sym typeface="Montserrat"/>
              </a:rPr>
              <a:t>have potential DLL hijacking vulnerabilities.</a:t>
            </a:r>
            <a:endParaRPr sz="1600">
              <a:solidFill>
                <a:srgbClr val="F05535"/>
              </a:solidFill>
              <a:latin typeface="Montserrat"/>
              <a:ea typeface="Montserrat"/>
              <a:cs typeface="Montserrat"/>
              <a:sym typeface="Montserrat"/>
            </a:endParaRPr>
          </a:p>
        </p:txBody>
      </p:sp>
      <p:sp>
        <p:nvSpPr>
          <p:cNvPr id="495" name="Google Shape;495;p56"/>
          <p:cNvSpPr/>
          <p:nvPr/>
        </p:nvSpPr>
        <p:spPr>
          <a:xfrm>
            <a:off x="930053" y="3736029"/>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pic>
        <p:nvPicPr>
          <p:cNvPr id="496" name="Google Shape;496;p56"/>
          <p:cNvPicPr preferRelativeResize="0"/>
          <p:nvPr/>
        </p:nvPicPr>
        <p:blipFill>
          <a:blip r:embed="rId5">
            <a:alphaModFix/>
          </a:blip>
          <a:stretch>
            <a:fillRect/>
          </a:stretch>
        </p:blipFill>
        <p:spPr>
          <a:xfrm>
            <a:off x="4452825" y="1596438"/>
            <a:ext cx="7739176" cy="3935899"/>
          </a:xfrm>
          <a:prstGeom prst="rect">
            <a:avLst/>
          </a:prstGeom>
          <a:noFill/>
          <a:ln>
            <a:noFill/>
          </a:ln>
        </p:spPr>
      </p:pic>
      <p:pic>
        <p:nvPicPr>
          <p:cNvPr id="497" name="Google Shape;497;p56"/>
          <p:cNvPicPr preferRelativeResize="0"/>
          <p:nvPr/>
        </p:nvPicPr>
        <p:blipFill>
          <a:blip r:embed="rId6">
            <a:alphaModFix/>
          </a:blip>
          <a:stretch>
            <a:fillRect/>
          </a:stretch>
        </p:blipFill>
        <p:spPr>
          <a:xfrm>
            <a:off x="4452825" y="1876050"/>
            <a:ext cx="7739175" cy="3251288"/>
          </a:xfrm>
          <a:prstGeom prst="rect">
            <a:avLst/>
          </a:prstGeom>
          <a:noFill/>
          <a:ln>
            <a:noFill/>
          </a:ln>
        </p:spPr>
      </p:pic>
      <p:pic>
        <p:nvPicPr>
          <p:cNvPr id="498" name="Google Shape;498;p56"/>
          <p:cNvPicPr preferRelativeResize="0"/>
          <p:nvPr/>
        </p:nvPicPr>
        <p:blipFill>
          <a:blip r:embed="rId7">
            <a:alphaModFix/>
          </a:blip>
          <a:stretch>
            <a:fillRect/>
          </a:stretch>
        </p:blipFill>
        <p:spPr>
          <a:xfrm>
            <a:off x="4452825" y="1864838"/>
            <a:ext cx="7739175" cy="3128316"/>
          </a:xfrm>
          <a:prstGeom prst="rect">
            <a:avLst/>
          </a:prstGeom>
          <a:noFill/>
          <a:ln>
            <a:noFill/>
          </a:ln>
        </p:spPr>
      </p:pic>
      <p:pic>
        <p:nvPicPr>
          <p:cNvPr id="499" name="Google Shape;499;p56"/>
          <p:cNvPicPr preferRelativeResize="0"/>
          <p:nvPr/>
        </p:nvPicPr>
        <p:blipFill>
          <a:blip r:embed="rId8">
            <a:alphaModFix/>
          </a:blip>
          <a:stretch>
            <a:fillRect/>
          </a:stretch>
        </p:blipFill>
        <p:spPr>
          <a:xfrm>
            <a:off x="4554025" y="1631587"/>
            <a:ext cx="7571674" cy="3845563"/>
          </a:xfrm>
          <a:prstGeom prst="rect">
            <a:avLst/>
          </a:prstGeom>
          <a:noFill/>
          <a:ln>
            <a:noFill/>
          </a:ln>
        </p:spPr>
      </p:pic>
      <p:pic>
        <p:nvPicPr>
          <p:cNvPr id="500" name="Google Shape;500;p56"/>
          <p:cNvPicPr preferRelativeResize="0"/>
          <p:nvPr/>
        </p:nvPicPr>
        <p:blipFill>
          <a:blip r:embed="rId9">
            <a:alphaModFix/>
          </a:blip>
          <a:stretch>
            <a:fillRect/>
          </a:stretch>
        </p:blipFill>
        <p:spPr>
          <a:xfrm>
            <a:off x="10714172" y="196397"/>
            <a:ext cx="1031300" cy="1021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96"/>
                                        </p:tgtEl>
                                        <p:attrNameLst>
                                          <p:attrName>style.visibility</p:attrName>
                                        </p:attrNameLst>
                                      </p:cBhvr>
                                      <p:to>
                                        <p:strVal val="visible"/>
                                      </p:to>
                                    </p:set>
                                    <p:anim calcmode="lin" valueType="num">
                                      <p:cBhvr additive="base">
                                        <p:cTn dur="1000"/>
                                        <p:tgtEl>
                                          <p:spTgt spid="49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1000"/>
                                        <p:tgtEl>
                                          <p:spTgt spid="49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98"/>
                                        </p:tgtEl>
                                        <p:attrNameLst>
                                          <p:attrName>style.visibility</p:attrName>
                                        </p:attrNameLst>
                                      </p:cBhvr>
                                      <p:to>
                                        <p:strVal val="visible"/>
                                      </p:to>
                                    </p:set>
                                    <p:anim calcmode="lin" valueType="num">
                                      <p:cBhvr additive="base">
                                        <p:cTn dur="1000"/>
                                        <p:tgtEl>
                                          <p:spTgt spid="49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99"/>
                                        </p:tgtEl>
                                        <p:attrNameLst>
                                          <p:attrName>style.visibility</p:attrName>
                                        </p:attrNameLst>
                                      </p:cBhvr>
                                      <p:to>
                                        <p:strVal val="visible"/>
                                      </p:to>
                                    </p:set>
                                    <p:anim calcmode="lin" valueType="num">
                                      <p:cBhvr additive="base">
                                        <p:cTn dur="1000"/>
                                        <p:tgtEl>
                                          <p:spTgt spid="49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04" name="Shape 504"/>
        <p:cNvGrpSpPr/>
        <p:nvPr/>
      </p:nvGrpSpPr>
      <p:grpSpPr>
        <a:xfrm>
          <a:off x="0" y="0"/>
          <a:ext cx="0" cy="0"/>
          <a:chOff x="0" y="0"/>
          <a:chExt cx="0" cy="0"/>
        </a:xfrm>
      </p:grpSpPr>
      <p:pic>
        <p:nvPicPr>
          <p:cNvPr descr="A picture containing black, darkness&#10;&#10;Description automatically generated" id="505" name="Google Shape;505;p57"/>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506" name="Google Shape;506;p57"/>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57"/>
          <p:cNvSpPr/>
          <p:nvPr/>
        </p:nvSpPr>
        <p:spPr>
          <a:xfrm>
            <a:off x="6210301" y="0"/>
            <a:ext cx="59817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57"/>
          <p:cNvSpPr txBox="1"/>
          <p:nvPr/>
        </p:nvSpPr>
        <p:spPr>
          <a:xfrm>
            <a:off x="930055" y="894875"/>
            <a:ext cx="4287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D15500"/>
                </a:solidFill>
                <a:latin typeface="Montserrat"/>
                <a:ea typeface="Montserrat"/>
                <a:cs typeface="Montserrat"/>
                <a:sym typeface="Montserrat"/>
              </a:rPr>
              <a:t>Process Hacker 2</a:t>
            </a:r>
            <a:r>
              <a:rPr lang="en-US" sz="3600">
                <a:solidFill>
                  <a:schemeClr val="dk1"/>
                </a:solidFill>
                <a:latin typeface="Montserrat"/>
                <a:ea typeface="Montserrat"/>
                <a:cs typeface="Montserrat"/>
                <a:sym typeface="Montserrat"/>
              </a:rPr>
              <a:t> vulnerability</a:t>
            </a:r>
            <a:endParaRPr sz="3600">
              <a:solidFill>
                <a:schemeClr val="dk1"/>
              </a:solidFill>
              <a:latin typeface="Montserrat"/>
              <a:ea typeface="Montserrat"/>
              <a:cs typeface="Montserrat"/>
              <a:sym typeface="Montserrat"/>
            </a:endParaRPr>
          </a:p>
        </p:txBody>
      </p:sp>
      <p:pic>
        <p:nvPicPr>
          <p:cNvPr id="509" name="Google Shape;509;p57"/>
          <p:cNvPicPr preferRelativeResize="0"/>
          <p:nvPr/>
        </p:nvPicPr>
        <p:blipFill>
          <a:blip r:embed="rId4">
            <a:alphaModFix/>
          </a:blip>
          <a:stretch>
            <a:fillRect/>
          </a:stretch>
        </p:blipFill>
        <p:spPr>
          <a:xfrm>
            <a:off x="10630075" y="197275"/>
            <a:ext cx="1115400" cy="697600"/>
          </a:xfrm>
          <a:prstGeom prst="rect">
            <a:avLst/>
          </a:prstGeom>
          <a:noFill/>
          <a:ln>
            <a:noFill/>
          </a:ln>
        </p:spPr>
      </p:pic>
      <p:sp>
        <p:nvSpPr>
          <p:cNvPr id="510" name="Google Shape;510;p57"/>
          <p:cNvSpPr txBox="1"/>
          <p:nvPr/>
        </p:nvSpPr>
        <p:spPr>
          <a:xfrm>
            <a:off x="1339402" y="3256600"/>
            <a:ext cx="3021300" cy="1520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1100"/>
              <a:buFont typeface="Arial"/>
              <a:buNone/>
            </a:pPr>
            <a:r>
              <a:rPr b="1" lang="en-US" sz="1600">
                <a:solidFill>
                  <a:srgbClr val="F05535"/>
                </a:solidFill>
                <a:latin typeface="Montserrat"/>
                <a:ea typeface="Montserrat"/>
                <a:cs typeface="Montserrat"/>
                <a:sym typeface="Montserrat"/>
              </a:rPr>
              <a:t>Investigation</a:t>
            </a:r>
            <a:r>
              <a:rPr b="1" lang="en-US" sz="1600">
                <a:latin typeface="Courier New"/>
                <a:ea typeface="Courier New"/>
                <a:cs typeface="Courier New"/>
                <a:sym typeface="Courier New"/>
              </a:rPr>
              <a:t> </a:t>
            </a:r>
            <a:r>
              <a:rPr lang="en-US" sz="1600">
                <a:solidFill>
                  <a:srgbClr val="1F233A"/>
                </a:solidFill>
                <a:latin typeface="Montserrat"/>
                <a:ea typeface="Montserrat"/>
                <a:cs typeface="Montserrat"/>
                <a:sym typeface="Montserrat"/>
              </a:rPr>
              <a:t>- </a:t>
            </a:r>
            <a:r>
              <a:rPr lang="en-US" sz="1600">
                <a:solidFill>
                  <a:srgbClr val="1F233A"/>
                </a:solidFill>
                <a:latin typeface="Montserrat"/>
                <a:ea typeface="Montserrat"/>
                <a:cs typeface="Montserrat"/>
                <a:sym typeface="Montserrat"/>
              </a:rPr>
              <a:t>Process Hacker 2 version investigation: looks like vulnerable versions from 2.37 to 2.39.124</a:t>
            </a:r>
            <a:endParaRPr sz="1600">
              <a:solidFill>
                <a:srgbClr val="1F233A"/>
              </a:solidFill>
              <a:latin typeface="Montserrat"/>
              <a:ea typeface="Montserrat"/>
              <a:cs typeface="Montserrat"/>
              <a:sym typeface="Montserrat"/>
            </a:endParaRPr>
          </a:p>
        </p:txBody>
      </p:sp>
      <p:sp>
        <p:nvSpPr>
          <p:cNvPr id="511" name="Google Shape;511;p57"/>
          <p:cNvSpPr/>
          <p:nvPr/>
        </p:nvSpPr>
        <p:spPr>
          <a:xfrm>
            <a:off x="930053" y="3736029"/>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pic>
        <p:nvPicPr>
          <p:cNvPr id="512" name="Google Shape;512;p57"/>
          <p:cNvPicPr preferRelativeResize="0"/>
          <p:nvPr/>
        </p:nvPicPr>
        <p:blipFill rotWithShape="1">
          <a:blip r:embed="rId5">
            <a:alphaModFix/>
          </a:blip>
          <a:srcRect b="0" l="1378" r="31026" t="0"/>
          <a:stretch/>
        </p:blipFill>
        <p:spPr>
          <a:xfrm>
            <a:off x="6250197" y="-11100"/>
            <a:ext cx="5901916" cy="6880201"/>
          </a:xfrm>
          <a:prstGeom prst="rect">
            <a:avLst/>
          </a:prstGeom>
          <a:noFill/>
          <a:ln cap="flat" cmpd="sng" w="9525">
            <a:solidFill>
              <a:srgbClr val="D15500"/>
            </a:solidFill>
            <a:prstDash val="solid"/>
            <a:round/>
            <a:headEnd len="sm" w="sm" type="none"/>
            <a:tailEnd len="sm" w="sm" type="none"/>
          </a:ln>
        </p:spPr>
      </p:pic>
      <p:pic>
        <p:nvPicPr>
          <p:cNvPr id="513" name="Google Shape;513;p57"/>
          <p:cNvPicPr preferRelativeResize="0"/>
          <p:nvPr/>
        </p:nvPicPr>
        <p:blipFill>
          <a:blip r:embed="rId6">
            <a:alphaModFix/>
          </a:blip>
          <a:stretch>
            <a:fillRect/>
          </a:stretch>
        </p:blipFill>
        <p:spPr>
          <a:xfrm>
            <a:off x="118235" y="5733472"/>
            <a:ext cx="1031300" cy="10217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17" name="Shape 517"/>
        <p:cNvGrpSpPr/>
        <p:nvPr/>
      </p:nvGrpSpPr>
      <p:grpSpPr>
        <a:xfrm>
          <a:off x="0" y="0"/>
          <a:ext cx="0" cy="0"/>
          <a:chOff x="0" y="0"/>
          <a:chExt cx="0" cy="0"/>
        </a:xfrm>
      </p:grpSpPr>
      <p:pic>
        <p:nvPicPr>
          <p:cNvPr descr="A picture containing black, darkness&#10;&#10;Description automatically generated" id="518" name="Google Shape;518;p58"/>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519" name="Google Shape;519;p58"/>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58"/>
          <p:cNvSpPr/>
          <p:nvPr/>
        </p:nvSpPr>
        <p:spPr>
          <a:xfrm>
            <a:off x="6210301" y="0"/>
            <a:ext cx="59817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58"/>
          <p:cNvSpPr txBox="1"/>
          <p:nvPr/>
        </p:nvSpPr>
        <p:spPr>
          <a:xfrm>
            <a:off x="930055" y="894875"/>
            <a:ext cx="4287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D15500"/>
                </a:solidFill>
                <a:latin typeface="Montserrat"/>
                <a:ea typeface="Montserrat"/>
                <a:cs typeface="Montserrat"/>
                <a:sym typeface="Montserrat"/>
              </a:rPr>
              <a:t>Process Hacker 2</a:t>
            </a:r>
            <a:r>
              <a:rPr lang="en-US" sz="3600">
                <a:solidFill>
                  <a:schemeClr val="dk1"/>
                </a:solidFill>
                <a:latin typeface="Montserrat"/>
                <a:ea typeface="Montserrat"/>
                <a:cs typeface="Montserrat"/>
                <a:sym typeface="Montserrat"/>
              </a:rPr>
              <a:t> vulnerability</a:t>
            </a:r>
            <a:endParaRPr sz="3600">
              <a:solidFill>
                <a:schemeClr val="dk1"/>
              </a:solidFill>
              <a:latin typeface="Montserrat"/>
              <a:ea typeface="Montserrat"/>
              <a:cs typeface="Montserrat"/>
              <a:sym typeface="Montserrat"/>
            </a:endParaRPr>
          </a:p>
        </p:txBody>
      </p:sp>
      <p:pic>
        <p:nvPicPr>
          <p:cNvPr id="522" name="Google Shape;522;p58"/>
          <p:cNvPicPr preferRelativeResize="0"/>
          <p:nvPr/>
        </p:nvPicPr>
        <p:blipFill>
          <a:blip r:embed="rId4">
            <a:alphaModFix/>
          </a:blip>
          <a:stretch>
            <a:fillRect/>
          </a:stretch>
        </p:blipFill>
        <p:spPr>
          <a:xfrm>
            <a:off x="10630075" y="197275"/>
            <a:ext cx="1115400" cy="697600"/>
          </a:xfrm>
          <a:prstGeom prst="rect">
            <a:avLst/>
          </a:prstGeom>
          <a:noFill/>
          <a:ln>
            <a:noFill/>
          </a:ln>
        </p:spPr>
      </p:pic>
      <p:pic>
        <p:nvPicPr>
          <p:cNvPr id="523" name="Google Shape;523;p58"/>
          <p:cNvPicPr preferRelativeResize="0"/>
          <p:nvPr/>
        </p:nvPicPr>
        <p:blipFill rotWithShape="1">
          <a:blip r:embed="rId5">
            <a:alphaModFix/>
          </a:blip>
          <a:srcRect b="0" l="1630" r="46117" t="0"/>
          <a:stretch/>
        </p:blipFill>
        <p:spPr>
          <a:xfrm>
            <a:off x="6250197" y="-11100"/>
            <a:ext cx="5901915" cy="6880201"/>
          </a:xfrm>
          <a:prstGeom prst="rect">
            <a:avLst/>
          </a:prstGeom>
          <a:noFill/>
          <a:ln cap="flat" cmpd="sng" w="9525">
            <a:solidFill>
              <a:srgbClr val="D15500"/>
            </a:solidFill>
            <a:prstDash val="solid"/>
            <a:round/>
            <a:headEnd len="sm" w="sm" type="none"/>
            <a:tailEnd len="sm" w="sm" type="none"/>
          </a:ln>
        </p:spPr>
      </p:pic>
      <p:sp>
        <p:nvSpPr>
          <p:cNvPr id="524" name="Google Shape;524;p58"/>
          <p:cNvSpPr txBox="1"/>
          <p:nvPr/>
        </p:nvSpPr>
        <p:spPr>
          <a:xfrm>
            <a:off x="1339399" y="3256600"/>
            <a:ext cx="4056300" cy="18162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1100"/>
              <a:buFont typeface="Arial"/>
              <a:buNone/>
            </a:pPr>
            <a:r>
              <a:rPr b="1" lang="en-US" sz="1600">
                <a:solidFill>
                  <a:srgbClr val="F05535"/>
                </a:solidFill>
                <a:latin typeface="Montserrat"/>
                <a:ea typeface="Montserrat"/>
                <a:cs typeface="Montserrat"/>
                <a:sym typeface="Montserrat"/>
              </a:rPr>
              <a:t>Set filters on Procmon</a:t>
            </a:r>
            <a:r>
              <a:rPr b="1" lang="en-US" sz="1600">
                <a:latin typeface="Courier New"/>
                <a:ea typeface="Courier New"/>
                <a:cs typeface="Courier New"/>
                <a:sym typeface="Courier New"/>
              </a:rPr>
              <a:t> </a:t>
            </a:r>
            <a:r>
              <a:rPr lang="en-US" sz="1600">
                <a:solidFill>
                  <a:srgbClr val="1F233A"/>
                </a:solidFill>
                <a:latin typeface="Montserrat"/>
                <a:ea typeface="Montserrat"/>
                <a:cs typeface="Montserrat"/>
                <a:sym typeface="Montserrat"/>
              </a:rPr>
              <a:t>from Microsoft Sysinternals:</a:t>
            </a:r>
            <a:endParaRPr sz="1600">
              <a:solidFill>
                <a:srgbClr val="1F233A"/>
              </a:solidFill>
              <a:latin typeface="Montserrat"/>
              <a:ea typeface="Montserrat"/>
              <a:cs typeface="Montserrat"/>
              <a:sym typeface="Montserrat"/>
            </a:endParaRPr>
          </a:p>
          <a:p>
            <a:pPr indent="-330200" lvl="0" marL="457200" rtl="0" algn="l">
              <a:lnSpc>
                <a:spcPct val="120000"/>
              </a:lnSpc>
              <a:spcBef>
                <a:spcPts val="0"/>
              </a:spcBef>
              <a:spcAft>
                <a:spcPts val="0"/>
              </a:spcAft>
              <a:buClr>
                <a:srgbClr val="1F233A"/>
              </a:buClr>
              <a:buSzPts val="1600"/>
              <a:buFont typeface="Montserrat"/>
              <a:buChar char="-"/>
            </a:pPr>
            <a:r>
              <a:rPr lang="en-US" sz="1600">
                <a:solidFill>
                  <a:srgbClr val="1F233A"/>
                </a:solidFill>
                <a:latin typeface="Montserrat"/>
                <a:ea typeface="Montserrat"/>
                <a:cs typeface="Montserrat"/>
                <a:sym typeface="Montserrat"/>
              </a:rPr>
              <a:t>Process Name contains </a:t>
            </a:r>
            <a:r>
              <a:rPr lang="en-US" sz="1600">
                <a:solidFill>
                  <a:srgbClr val="F05535"/>
                </a:solidFill>
                <a:latin typeface="Courier"/>
                <a:ea typeface="Courier"/>
                <a:cs typeface="Courier"/>
                <a:sym typeface="Courier"/>
              </a:rPr>
              <a:t>ProcessHacker</a:t>
            </a:r>
            <a:endParaRPr sz="1600">
              <a:solidFill>
                <a:srgbClr val="F05535"/>
              </a:solidFill>
              <a:latin typeface="Courier"/>
              <a:ea typeface="Courier"/>
              <a:cs typeface="Courier"/>
              <a:sym typeface="Courier"/>
            </a:endParaRPr>
          </a:p>
          <a:p>
            <a:pPr indent="-330200" lvl="0" marL="457200" rtl="0" algn="l">
              <a:lnSpc>
                <a:spcPct val="120000"/>
              </a:lnSpc>
              <a:spcBef>
                <a:spcPts val="0"/>
              </a:spcBef>
              <a:spcAft>
                <a:spcPts val="0"/>
              </a:spcAft>
              <a:buClr>
                <a:srgbClr val="1F233A"/>
              </a:buClr>
              <a:buSzPts val="1600"/>
              <a:buFont typeface="Montserrat"/>
              <a:buChar char="-"/>
            </a:pPr>
            <a:r>
              <a:rPr lang="en-US" sz="1600">
                <a:solidFill>
                  <a:srgbClr val="1F233A"/>
                </a:solidFill>
                <a:latin typeface="Montserrat"/>
                <a:ea typeface="Montserrat"/>
                <a:cs typeface="Montserrat"/>
                <a:sym typeface="Montserrat"/>
              </a:rPr>
              <a:t>Result is </a:t>
            </a:r>
            <a:r>
              <a:rPr lang="en-US" sz="1600">
                <a:solidFill>
                  <a:srgbClr val="F05535"/>
                </a:solidFill>
                <a:latin typeface="Courier"/>
                <a:ea typeface="Courier"/>
                <a:cs typeface="Courier"/>
                <a:sym typeface="Courier"/>
              </a:rPr>
              <a:t>NAME NOT FOUND</a:t>
            </a:r>
            <a:endParaRPr sz="1600">
              <a:solidFill>
                <a:srgbClr val="F05535"/>
              </a:solidFill>
              <a:latin typeface="Courier"/>
              <a:ea typeface="Courier"/>
              <a:cs typeface="Courier"/>
              <a:sym typeface="Courier"/>
            </a:endParaRPr>
          </a:p>
          <a:p>
            <a:pPr indent="-330200" lvl="0" marL="457200" rtl="0" algn="l">
              <a:lnSpc>
                <a:spcPct val="120000"/>
              </a:lnSpc>
              <a:spcBef>
                <a:spcPts val="0"/>
              </a:spcBef>
              <a:spcAft>
                <a:spcPts val="0"/>
              </a:spcAft>
              <a:buClr>
                <a:srgbClr val="1F233A"/>
              </a:buClr>
              <a:buSzPts val="1600"/>
              <a:buFont typeface="Montserrat"/>
              <a:buChar char="-"/>
            </a:pPr>
            <a:r>
              <a:rPr lang="en-US" sz="1600">
                <a:solidFill>
                  <a:srgbClr val="1F233A"/>
                </a:solidFill>
                <a:latin typeface="Montserrat"/>
                <a:ea typeface="Montserrat"/>
                <a:cs typeface="Montserrat"/>
                <a:sym typeface="Montserrat"/>
              </a:rPr>
              <a:t>Path ends with </a:t>
            </a:r>
            <a:r>
              <a:rPr lang="en-US" sz="1600">
                <a:solidFill>
                  <a:srgbClr val="F05535"/>
                </a:solidFill>
                <a:latin typeface="Courier"/>
                <a:ea typeface="Courier"/>
                <a:cs typeface="Courier"/>
                <a:sym typeface="Courier"/>
              </a:rPr>
              <a:t>.dll</a:t>
            </a:r>
            <a:endParaRPr sz="1600">
              <a:solidFill>
                <a:srgbClr val="F05535"/>
              </a:solidFill>
              <a:latin typeface="Courier"/>
              <a:ea typeface="Courier"/>
              <a:cs typeface="Courier"/>
              <a:sym typeface="Courier"/>
            </a:endParaRPr>
          </a:p>
        </p:txBody>
      </p:sp>
      <p:sp>
        <p:nvSpPr>
          <p:cNvPr id="525" name="Google Shape;525;p58"/>
          <p:cNvSpPr/>
          <p:nvPr/>
        </p:nvSpPr>
        <p:spPr>
          <a:xfrm>
            <a:off x="930053" y="4057816"/>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pic>
        <p:nvPicPr>
          <p:cNvPr id="526" name="Google Shape;526;p58"/>
          <p:cNvPicPr preferRelativeResize="0"/>
          <p:nvPr/>
        </p:nvPicPr>
        <p:blipFill>
          <a:blip r:embed="rId6">
            <a:alphaModFix/>
          </a:blip>
          <a:stretch>
            <a:fillRect/>
          </a:stretch>
        </p:blipFill>
        <p:spPr>
          <a:xfrm>
            <a:off x="118235" y="5733472"/>
            <a:ext cx="1031300" cy="10217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30" name="Shape 530"/>
        <p:cNvGrpSpPr/>
        <p:nvPr/>
      </p:nvGrpSpPr>
      <p:grpSpPr>
        <a:xfrm>
          <a:off x="0" y="0"/>
          <a:ext cx="0" cy="0"/>
          <a:chOff x="0" y="0"/>
          <a:chExt cx="0" cy="0"/>
        </a:xfrm>
      </p:grpSpPr>
      <p:pic>
        <p:nvPicPr>
          <p:cNvPr descr="A picture containing black, darkness&#10;&#10;Description automatically generated" id="531" name="Google Shape;531;p59"/>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532" name="Google Shape;532;p59"/>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59"/>
          <p:cNvSpPr/>
          <p:nvPr/>
        </p:nvSpPr>
        <p:spPr>
          <a:xfrm>
            <a:off x="6210301" y="0"/>
            <a:ext cx="59817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59"/>
          <p:cNvSpPr txBox="1"/>
          <p:nvPr/>
        </p:nvSpPr>
        <p:spPr>
          <a:xfrm>
            <a:off x="930055" y="894875"/>
            <a:ext cx="4287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D15500"/>
                </a:solidFill>
                <a:latin typeface="Montserrat"/>
                <a:ea typeface="Montserrat"/>
                <a:cs typeface="Montserrat"/>
                <a:sym typeface="Montserrat"/>
              </a:rPr>
              <a:t>Process Hacker 2</a:t>
            </a:r>
            <a:r>
              <a:rPr lang="en-US" sz="3600">
                <a:solidFill>
                  <a:schemeClr val="dk1"/>
                </a:solidFill>
                <a:latin typeface="Montserrat"/>
                <a:ea typeface="Montserrat"/>
                <a:cs typeface="Montserrat"/>
                <a:sym typeface="Montserrat"/>
              </a:rPr>
              <a:t> vulnerability</a:t>
            </a:r>
            <a:endParaRPr sz="3600">
              <a:solidFill>
                <a:schemeClr val="dk1"/>
              </a:solidFill>
              <a:latin typeface="Montserrat"/>
              <a:ea typeface="Montserrat"/>
              <a:cs typeface="Montserrat"/>
              <a:sym typeface="Montserrat"/>
            </a:endParaRPr>
          </a:p>
        </p:txBody>
      </p:sp>
      <p:pic>
        <p:nvPicPr>
          <p:cNvPr id="535" name="Google Shape;535;p59"/>
          <p:cNvPicPr preferRelativeResize="0"/>
          <p:nvPr/>
        </p:nvPicPr>
        <p:blipFill>
          <a:blip r:embed="rId4">
            <a:alphaModFix/>
          </a:blip>
          <a:stretch>
            <a:fillRect/>
          </a:stretch>
        </p:blipFill>
        <p:spPr>
          <a:xfrm>
            <a:off x="10630075" y="197275"/>
            <a:ext cx="1115400" cy="697600"/>
          </a:xfrm>
          <a:prstGeom prst="rect">
            <a:avLst/>
          </a:prstGeom>
          <a:noFill/>
          <a:ln>
            <a:noFill/>
          </a:ln>
        </p:spPr>
      </p:pic>
      <p:sp>
        <p:nvSpPr>
          <p:cNvPr id="536" name="Google Shape;536;p59"/>
          <p:cNvSpPr txBox="1"/>
          <p:nvPr/>
        </p:nvSpPr>
        <p:spPr>
          <a:xfrm>
            <a:off x="1339402" y="3256600"/>
            <a:ext cx="3021300" cy="1520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1100"/>
              <a:buFont typeface="Arial"/>
              <a:buNone/>
            </a:pPr>
            <a:r>
              <a:rPr b="1" lang="en-US" sz="1600">
                <a:solidFill>
                  <a:srgbClr val="F05535"/>
                </a:solidFill>
                <a:latin typeface="Montserrat"/>
                <a:ea typeface="Montserrat"/>
                <a:cs typeface="Montserrat"/>
                <a:sym typeface="Montserrat"/>
              </a:rPr>
              <a:t>Result</a:t>
            </a:r>
            <a:r>
              <a:rPr b="1" lang="en-US" sz="1600">
                <a:latin typeface="Courier New"/>
                <a:ea typeface="Courier New"/>
                <a:cs typeface="Courier New"/>
                <a:sym typeface="Courier New"/>
              </a:rPr>
              <a:t> </a:t>
            </a:r>
            <a:r>
              <a:rPr lang="en-US" sz="1600">
                <a:solidFill>
                  <a:srgbClr val="1F233A"/>
                </a:solidFill>
                <a:latin typeface="Montserrat"/>
                <a:ea typeface="Montserrat"/>
                <a:cs typeface="Montserrat"/>
                <a:sym typeface="Montserrat"/>
              </a:rPr>
              <a:t>- </a:t>
            </a:r>
            <a:r>
              <a:rPr lang="en-US" sz="1600">
                <a:solidFill>
                  <a:srgbClr val="1F233A"/>
                </a:solidFill>
                <a:latin typeface="Montserrat"/>
                <a:ea typeface="Montserrat"/>
                <a:cs typeface="Montserrat"/>
                <a:sym typeface="Montserrat"/>
              </a:rPr>
              <a:t>ProcessHacker.exe is missing several DLLs which possibly can be used for DLL hijacking:</a:t>
            </a:r>
            <a:endParaRPr sz="1600">
              <a:solidFill>
                <a:srgbClr val="1F233A"/>
              </a:solidFill>
              <a:latin typeface="Montserrat"/>
              <a:ea typeface="Montserrat"/>
              <a:cs typeface="Montserrat"/>
              <a:sym typeface="Montserrat"/>
            </a:endParaRPr>
          </a:p>
          <a:p>
            <a:pPr indent="0" lvl="0" marL="0" rtl="0" algn="l">
              <a:lnSpc>
                <a:spcPct val="120000"/>
              </a:lnSpc>
              <a:spcBef>
                <a:spcPts val="0"/>
              </a:spcBef>
              <a:spcAft>
                <a:spcPts val="0"/>
              </a:spcAft>
              <a:buNone/>
            </a:pPr>
            <a:r>
              <a:rPr lang="en-US" sz="1600">
                <a:solidFill>
                  <a:srgbClr val="F05535"/>
                </a:solidFill>
                <a:latin typeface="Courier"/>
                <a:ea typeface="Courier"/>
                <a:cs typeface="Courier"/>
                <a:sym typeface="Courier"/>
              </a:rPr>
              <a:t>UxTheme.dll????</a:t>
            </a:r>
            <a:endParaRPr sz="1600">
              <a:solidFill>
                <a:srgbClr val="F05535"/>
              </a:solidFill>
              <a:latin typeface="Courier"/>
              <a:ea typeface="Courier"/>
              <a:cs typeface="Courier"/>
              <a:sym typeface="Courier"/>
            </a:endParaRPr>
          </a:p>
        </p:txBody>
      </p:sp>
      <p:sp>
        <p:nvSpPr>
          <p:cNvPr id="537" name="Google Shape;537;p59"/>
          <p:cNvSpPr/>
          <p:nvPr/>
        </p:nvSpPr>
        <p:spPr>
          <a:xfrm>
            <a:off x="930053" y="3736029"/>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pic>
        <p:nvPicPr>
          <p:cNvPr id="538" name="Google Shape;538;p59"/>
          <p:cNvPicPr preferRelativeResize="0"/>
          <p:nvPr/>
        </p:nvPicPr>
        <p:blipFill rotWithShape="1">
          <a:blip r:embed="rId5">
            <a:alphaModFix/>
          </a:blip>
          <a:srcRect b="0" l="28954" r="49223" t="0"/>
          <a:stretch/>
        </p:blipFill>
        <p:spPr>
          <a:xfrm>
            <a:off x="6250197" y="-11100"/>
            <a:ext cx="5901916" cy="6880201"/>
          </a:xfrm>
          <a:prstGeom prst="rect">
            <a:avLst/>
          </a:prstGeom>
          <a:noFill/>
          <a:ln cap="flat" cmpd="sng" w="9525">
            <a:solidFill>
              <a:srgbClr val="D15500"/>
            </a:solidFill>
            <a:prstDash val="solid"/>
            <a:round/>
            <a:headEnd len="sm" w="sm" type="none"/>
            <a:tailEnd len="sm" w="sm" type="none"/>
          </a:ln>
        </p:spPr>
      </p:pic>
      <p:pic>
        <p:nvPicPr>
          <p:cNvPr id="539" name="Google Shape;539;p59"/>
          <p:cNvPicPr preferRelativeResize="0"/>
          <p:nvPr/>
        </p:nvPicPr>
        <p:blipFill>
          <a:blip r:embed="rId6">
            <a:alphaModFix/>
          </a:blip>
          <a:stretch>
            <a:fillRect/>
          </a:stretch>
        </p:blipFill>
        <p:spPr>
          <a:xfrm>
            <a:off x="6210300" y="1985116"/>
            <a:ext cx="5981700" cy="3508234"/>
          </a:xfrm>
          <a:prstGeom prst="rect">
            <a:avLst/>
          </a:prstGeom>
          <a:noFill/>
          <a:ln>
            <a:noFill/>
          </a:ln>
        </p:spPr>
      </p:pic>
      <p:pic>
        <p:nvPicPr>
          <p:cNvPr id="540" name="Google Shape;540;p59"/>
          <p:cNvPicPr preferRelativeResize="0"/>
          <p:nvPr/>
        </p:nvPicPr>
        <p:blipFill>
          <a:blip r:embed="rId7">
            <a:alphaModFix/>
          </a:blip>
          <a:stretch>
            <a:fillRect/>
          </a:stretch>
        </p:blipFill>
        <p:spPr>
          <a:xfrm>
            <a:off x="118235" y="5733472"/>
            <a:ext cx="1031300" cy="1021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1000"/>
                                        <p:tgtEl>
                                          <p:spTgt spid="5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44" name="Shape 544"/>
        <p:cNvGrpSpPr/>
        <p:nvPr/>
      </p:nvGrpSpPr>
      <p:grpSpPr>
        <a:xfrm>
          <a:off x="0" y="0"/>
          <a:ext cx="0" cy="0"/>
          <a:chOff x="0" y="0"/>
          <a:chExt cx="0" cy="0"/>
        </a:xfrm>
      </p:grpSpPr>
      <p:pic>
        <p:nvPicPr>
          <p:cNvPr descr="A picture containing black, darkness&#10;&#10;Description automatically generated" id="545" name="Google Shape;545;p60"/>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546" name="Google Shape;546;p60"/>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60"/>
          <p:cNvSpPr/>
          <p:nvPr/>
        </p:nvSpPr>
        <p:spPr>
          <a:xfrm>
            <a:off x="6210301" y="0"/>
            <a:ext cx="59817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60"/>
          <p:cNvSpPr txBox="1"/>
          <p:nvPr/>
        </p:nvSpPr>
        <p:spPr>
          <a:xfrm>
            <a:off x="930055" y="894875"/>
            <a:ext cx="4287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D15500"/>
                </a:solidFill>
                <a:latin typeface="Montserrat"/>
                <a:ea typeface="Montserrat"/>
                <a:cs typeface="Montserrat"/>
                <a:sym typeface="Montserrat"/>
              </a:rPr>
              <a:t>Process Hacker 2</a:t>
            </a:r>
            <a:r>
              <a:rPr lang="en-US" sz="3600">
                <a:solidFill>
                  <a:schemeClr val="dk1"/>
                </a:solidFill>
                <a:latin typeface="Montserrat"/>
                <a:ea typeface="Montserrat"/>
                <a:cs typeface="Montserrat"/>
                <a:sym typeface="Montserrat"/>
              </a:rPr>
              <a:t> vulnerability</a:t>
            </a:r>
            <a:endParaRPr sz="3600">
              <a:solidFill>
                <a:schemeClr val="dk1"/>
              </a:solidFill>
              <a:latin typeface="Montserrat"/>
              <a:ea typeface="Montserrat"/>
              <a:cs typeface="Montserrat"/>
              <a:sym typeface="Montserrat"/>
            </a:endParaRPr>
          </a:p>
        </p:txBody>
      </p:sp>
      <p:pic>
        <p:nvPicPr>
          <p:cNvPr id="549" name="Google Shape;549;p60"/>
          <p:cNvPicPr preferRelativeResize="0"/>
          <p:nvPr/>
        </p:nvPicPr>
        <p:blipFill>
          <a:blip r:embed="rId4">
            <a:alphaModFix/>
          </a:blip>
          <a:stretch>
            <a:fillRect/>
          </a:stretch>
        </p:blipFill>
        <p:spPr>
          <a:xfrm>
            <a:off x="10630075" y="197275"/>
            <a:ext cx="1115400" cy="697600"/>
          </a:xfrm>
          <a:prstGeom prst="rect">
            <a:avLst/>
          </a:prstGeom>
          <a:noFill/>
          <a:ln>
            <a:noFill/>
          </a:ln>
        </p:spPr>
      </p:pic>
      <p:sp>
        <p:nvSpPr>
          <p:cNvPr id="550" name="Google Shape;550;p60"/>
          <p:cNvSpPr txBox="1"/>
          <p:nvPr/>
        </p:nvSpPr>
        <p:spPr>
          <a:xfrm>
            <a:off x="1339402" y="3256600"/>
            <a:ext cx="3021300" cy="12252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rgbClr val="000000"/>
              </a:buClr>
              <a:buSzPts val="1100"/>
              <a:buFont typeface="Arial"/>
              <a:buNone/>
            </a:pPr>
            <a:r>
              <a:rPr b="1" lang="en-US" sz="1600">
                <a:solidFill>
                  <a:srgbClr val="F05535"/>
                </a:solidFill>
                <a:latin typeface="Montserrat"/>
                <a:ea typeface="Montserrat"/>
                <a:cs typeface="Montserrat"/>
                <a:sym typeface="Montserrat"/>
              </a:rPr>
              <a:t>Investigation</a:t>
            </a:r>
            <a:r>
              <a:rPr b="1" lang="en-US" sz="1600">
                <a:latin typeface="Courier New"/>
                <a:ea typeface="Courier New"/>
                <a:cs typeface="Courier New"/>
                <a:sym typeface="Courier New"/>
              </a:rPr>
              <a:t> </a:t>
            </a:r>
            <a:r>
              <a:rPr lang="en-US" sz="1600">
                <a:solidFill>
                  <a:srgbClr val="1F233A"/>
                </a:solidFill>
                <a:latin typeface="Montserrat"/>
                <a:ea typeface="Montserrat"/>
                <a:cs typeface="Montserrat"/>
                <a:sym typeface="Montserrat"/>
              </a:rPr>
              <a:t>- </a:t>
            </a:r>
            <a:r>
              <a:rPr lang="en-US" sz="1600">
                <a:solidFill>
                  <a:srgbClr val="1F233A"/>
                </a:solidFill>
                <a:latin typeface="Montserrat"/>
                <a:ea typeface="Montserrat"/>
                <a:cs typeface="Montserrat"/>
                <a:sym typeface="Montserrat"/>
              </a:rPr>
              <a:t>Then, let’s go to move C:\ and search legit DLL:</a:t>
            </a:r>
            <a:endParaRPr sz="1600">
              <a:solidFill>
                <a:srgbClr val="1F233A"/>
              </a:solidFill>
              <a:latin typeface="Montserrat"/>
              <a:ea typeface="Montserrat"/>
              <a:cs typeface="Montserrat"/>
              <a:sym typeface="Montserrat"/>
            </a:endParaRPr>
          </a:p>
          <a:p>
            <a:pPr indent="0" lvl="0" marL="0" rtl="0" algn="l">
              <a:lnSpc>
                <a:spcPct val="120000"/>
              </a:lnSpc>
              <a:spcBef>
                <a:spcPts val="0"/>
              </a:spcBef>
              <a:spcAft>
                <a:spcPts val="0"/>
              </a:spcAft>
              <a:buNone/>
            </a:pPr>
            <a:r>
              <a:rPr b="1" lang="en-US" sz="1600">
                <a:solidFill>
                  <a:srgbClr val="F05535"/>
                </a:solidFill>
                <a:latin typeface="Courier"/>
                <a:ea typeface="Courier"/>
                <a:cs typeface="Courier"/>
                <a:sym typeface="Courier"/>
              </a:rPr>
              <a:t>dir /b /s UxTheme.dll</a:t>
            </a:r>
            <a:endParaRPr b="1" sz="1600">
              <a:solidFill>
                <a:srgbClr val="F05535"/>
              </a:solidFill>
              <a:latin typeface="Courier"/>
              <a:ea typeface="Courier"/>
              <a:cs typeface="Courier"/>
              <a:sym typeface="Courier"/>
            </a:endParaRPr>
          </a:p>
        </p:txBody>
      </p:sp>
      <p:sp>
        <p:nvSpPr>
          <p:cNvPr id="551" name="Google Shape;551;p60"/>
          <p:cNvSpPr/>
          <p:nvPr/>
        </p:nvSpPr>
        <p:spPr>
          <a:xfrm>
            <a:off x="930053" y="3736029"/>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pic>
        <p:nvPicPr>
          <p:cNvPr id="552" name="Google Shape;552;p60"/>
          <p:cNvPicPr preferRelativeResize="0"/>
          <p:nvPr/>
        </p:nvPicPr>
        <p:blipFill rotWithShape="1">
          <a:blip r:embed="rId5">
            <a:alphaModFix/>
          </a:blip>
          <a:srcRect b="0" l="436" r="53138" t="0"/>
          <a:stretch/>
        </p:blipFill>
        <p:spPr>
          <a:xfrm>
            <a:off x="6250197" y="-11100"/>
            <a:ext cx="5901916" cy="6880201"/>
          </a:xfrm>
          <a:prstGeom prst="rect">
            <a:avLst/>
          </a:prstGeom>
          <a:noFill/>
          <a:ln cap="flat" cmpd="sng" w="9525">
            <a:solidFill>
              <a:srgbClr val="D15500"/>
            </a:solidFill>
            <a:prstDash val="solid"/>
            <a:round/>
            <a:headEnd len="sm" w="sm" type="none"/>
            <a:tailEnd len="sm" w="sm" type="none"/>
          </a:ln>
        </p:spPr>
      </p:pic>
      <p:pic>
        <p:nvPicPr>
          <p:cNvPr id="553" name="Google Shape;553;p60"/>
          <p:cNvPicPr preferRelativeResize="0"/>
          <p:nvPr/>
        </p:nvPicPr>
        <p:blipFill rotWithShape="1">
          <a:blip r:embed="rId6">
            <a:alphaModFix/>
          </a:blip>
          <a:srcRect b="0" l="16666" r="16666" t="0"/>
          <a:stretch/>
        </p:blipFill>
        <p:spPr>
          <a:xfrm flipH="1" rot="1088587">
            <a:off x="3142709" y="5052387"/>
            <a:ext cx="1753676" cy="1753676"/>
          </a:xfrm>
          <a:custGeom>
            <a:rect b="b" l="l" r="r" t="t"/>
            <a:pathLst>
              <a:path extrusionOk="0" h="3766071" w="3766071">
                <a:moveTo>
                  <a:pt x="1883036" y="0"/>
                </a:moveTo>
                <a:cubicBezTo>
                  <a:pt x="2923008" y="0"/>
                  <a:pt x="3766072" y="843064"/>
                  <a:pt x="3766072" y="1883036"/>
                </a:cubicBezTo>
                <a:cubicBezTo>
                  <a:pt x="3766072" y="2923008"/>
                  <a:pt x="2923008" y="3766072"/>
                  <a:pt x="1883036" y="3766072"/>
                </a:cubicBezTo>
                <a:cubicBezTo>
                  <a:pt x="843064" y="3766072"/>
                  <a:pt x="0" y="2923008"/>
                  <a:pt x="0" y="1883036"/>
                </a:cubicBezTo>
                <a:cubicBezTo>
                  <a:pt x="0" y="843064"/>
                  <a:pt x="843064" y="0"/>
                  <a:pt x="1883036" y="0"/>
                </a:cubicBezTo>
                <a:close/>
              </a:path>
            </a:pathLst>
          </a:custGeom>
          <a:noFill/>
          <a:ln cap="flat" cmpd="sng" w="38100">
            <a:solidFill>
              <a:srgbClr val="FFFFFF"/>
            </a:solidFill>
            <a:prstDash val="solid"/>
            <a:round/>
            <a:headEnd len="sm" w="sm" type="none"/>
            <a:tailEnd len="sm" w="sm" type="none"/>
          </a:ln>
          <a:effectLst>
            <a:outerShdw blurRad="63500" sx="102000" rotWithShape="0" algn="ctr" sy="102000">
              <a:srgbClr val="000000">
                <a:alpha val="13730"/>
              </a:srgbClr>
            </a:outerShdw>
          </a:effectLst>
        </p:spPr>
      </p:pic>
      <p:cxnSp>
        <p:nvCxnSpPr>
          <p:cNvPr id="554" name="Google Shape;554;p60"/>
          <p:cNvCxnSpPr/>
          <p:nvPr/>
        </p:nvCxnSpPr>
        <p:spPr>
          <a:xfrm flipH="1" rot="10800000">
            <a:off x="4395325" y="2286375"/>
            <a:ext cx="3086400" cy="3358200"/>
          </a:xfrm>
          <a:prstGeom prst="straightConnector1">
            <a:avLst/>
          </a:prstGeom>
          <a:noFill/>
          <a:ln cap="flat" cmpd="sng" w="76200">
            <a:solidFill>
              <a:srgbClr val="F05535"/>
            </a:solidFill>
            <a:prstDash val="dash"/>
            <a:round/>
            <a:headEnd len="med" w="med" type="none"/>
            <a:tailEnd len="med" w="med" type="triangle"/>
          </a:ln>
        </p:spPr>
      </p:cxnSp>
      <p:pic>
        <p:nvPicPr>
          <p:cNvPr id="555" name="Google Shape;555;p60"/>
          <p:cNvPicPr preferRelativeResize="0"/>
          <p:nvPr/>
        </p:nvPicPr>
        <p:blipFill>
          <a:blip r:embed="rId7">
            <a:alphaModFix/>
          </a:blip>
          <a:stretch>
            <a:fillRect/>
          </a:stretch>
        </p:blipFill>
        <p:spPr>
          <a:xfrm>
            <a:off x="118235" y="5733472"/>
            <a:ext cx="1031300" cy="10217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59" name="Shape 559"/>
        <p:cNvGrpSpPr/>
        <p:nvPr/>
      </p:nvGrpSpPr>
      <p:grpSpPr>
        <a:xfrm>
          <a:off x="0" y="0"/>
          <a:ext cx="0" cy="0"/>
          <a:chOff x="0" y="0"/>
          <a:chExt cx="0" cy="0"/>
        </a:xfrm>
      </p:grpSpPr>
      <p:pic>
        <p:nvPicPr>
          <p:cNvPr descr="A picture containing black, darkness&#10;&#10;Description automatically generated" id="560" name="Google Shape;560;p61"/>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561" name="Google Shape;561;p61"/>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61"/>
          <p:cNvSpPr/>
          <p:nvPr/>
        </p:nvSpPr>
        <p:spPr>
          <a:xfrm>
            <a:off x="6210301" y="0"/>
            <a:ext cx="59817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61"/>
          <p:cNvSpPr txBox="1"/>
          <p:nvPr/>
        </p:nvSpPr>
        <p:spPr>
          <a:xfrm>
            <a:off x="930055" y="894875"/>
            <a:ext cx="4287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D15500"/>
                </a:solidFill>
                <a:latin typeface="Montserrat"/>
                <a:ea typeface="Montserrat"/>
                <a:cs typeface="Montserrat"/>
                <a:sym typeface="Montserrat"/>
              </a:rPr>
              <a:t>Process Hacker 2</a:t>
            </a:r>
            <a:r>
              <a:rPr lang="en-US" sz="3600">
                <a:solidFill>
                  <a:schemeClr val="dk1"/>
                </a:solidFill>
                <a:latin typeface="Montserrat"/>
                <a:ea typeface="Montserrat"/>
                <a:cs typeface="Montserrat"/>
                <a:sym typeface="Montserrat"/>
              </a:rPr>
              <a:t> Proof of Concept</a:t>
            </a:r>
            <a:endParaRPr sz="3600">
              <a:solidFill>
                <a:schemeClr val="dk1"/>
              </a:solidFill>
              <a:latin typeface="Montserrat"/>
              <a:ea typeface="Montserrat"/>
              <a:cs typeface="Montserrat"/>
              <a:sym typeface="Montserrat"/>
            </a:endParaRPr>
          </a:p>
        </p:txBody>
      </p:sp>
      <p:pic>
        <p:nvPicPr>
          <p:cNvPr id="564" name="Google Shape;564;p61"/>
          <p:cNvPicPr preferRelativeResize="0"/>
          <p:nvPr/>
        </p:nvPicPr>
        <p:blipFill>
          <a:blip r:embed="rId4">
            <a:alphaModFix/>
          </a:blip>
          <a:stretch>
            <a:fillRect/>
          </a:stretch>
        </p:blipFill>
        <p:spPr>
          <a:xfrm>
            <a:off x="10630075" y="197275"/>
            <a:ext cx="1115400" cy="697600"/>
          </a:xfrm>
          <a:prstGeom prst="rect">
            <a:avLst/>
          </a:prstGeom>
          <a:noFill/>
          <a:ln>
            <a:noFill/>
          </a:ln>
        </p:spPr>
      </p:pic>
      <p:sp>
        <p:nvSpPr>
          <p:cNvPr id="565" name="Google Shape;565;p61"/>
          <p:cNvSpPr txBox="1"/>
          <p:nvPr/>
        </p:nvSpPr>
        <p:spPr>
          <a:xfrm>
            <a:off x="1305024" y="2393875"/>
            <a:ext cx="4476300" cy="3294000"/>
          </a:xfrm>
          <a:prstGeom prst="rect">
            <a:avLst/>
          </a:prstGeom>
          <a:noFill/>
          <a:ln>
            <a:noFill/>
          </a:ln>
        </p:spPr>
        <p:txBody>
          <a:bodyPr anchorCtr="0" anchor="t" bIns="45700" lIns="91425" spcFirstLastPara="1" rIns="91425" wrap="square" tIns="45700">
            <a:spAutoFit/>
          </a:bodyPr>
          <a:lstStyle/>
          <a:p>
            <a:pPr indent="-330200" lvl="0" marL="457200" rtl="0" algn="l">
              <a:lnSpc>
                <a:spcPct val="120000"/>
              </a:lnSpc>
              <a:spcBef>
                <a:spcPts val="0"/>
              </a:spcBef>
              <a:spcAft>
                <a:spcPts val="0"/>
              </a:spcAft>
              <a:buClr>
                <a:srgbClr val="1F233A"/>
              </a:buClr>
              <a:buSzPts val="1600"/>
              <a:buFont typeface="Montserrat"/>
              <a:buChar char="-"/>
            </a:pPr>
            <a:r>
              <a:rPr lang="en-US" sz="1600">
                <a:solidFill>
                  <a:srgbClr val="1F233A"/>
                </a:solidFill>
                <a:latin typeface="Montserrat"/>
                <a:ea typeface="Montserrat"/>
                <a:cs typeface="Montserrat"/>
                <a:sym typeface="Montserrat"/>
              </a:rPr>
              <a:t>Enable the </a:t>
            </a:r>
            <a:r>
              <a:rPr lang="en-US" sz="1600">
                <a:solidFill>
                  <a:srgbClr val="F05535"/>
                </a:solidFill>
                <a:latin typeface="Courier"/>
                <a:ea typeface="Courier"/>
                <a:cs typeface="Courier"/>
                <a:sym typeface="Courier"/>
              </a:rPr>
              <a:t>SeDebugPrivilege</a:t>
            </a:r>
            <a:r>
              <a:rPr lang="en-US" sz="1600">
                <a:solidFill>
                  <a:srgbClr val="1F233A"/>
                </a:solidFill>
                <a:latin typeface="Montserrat"/>
                <a:ea typeface="Montserrat"/>
                <a:cs typeface="Montserrat"/>
                <a:sym typeface="Montserrat"/>
              </a:rPr>
              <a:t> in our process security token.</a:t>
            </a:r>
            <a:endParaRPr sz="1600">
              <a:solidFill>
                <a:srgbClr val="1F233A"/>
              </a:solidFill>
              <a:latin typeface="Montserrat"/>
              <a:ea typeface="Montserrat"/>
              <a:cs typeface="Montserrat"/>
              <a:sym typeface="Montserrat"/>
            </a:endParaRPr>
          </a:p>
          <a:p>
            <a:pPr indent="-330200" lvl="0" marL="457200" rtl="0" algn="l">
              <a:lnSpc>
                <a:spcPct val="120000"/>
              </a:lnSpc>
              <a:spcBef>
                <a:spcPts val="0"/>
              </a:spcBef>
              <a:spcAft>
                <a:spcPts val="0"/>
              </a:spcAft>
              <a:buClr>
                <a:srgbClr val="1F233A"/>
              </a:buClr>
              <a:buSzPts val="1600"/>
              <a:buFont typeface="Montserrat"/>
              <a:buChar char="-"/>
            </a:pPr>
            <a:r>
              <a:rPr lang="en-US" sz="1600">
                <a:solidFill>
                  <a:srgbClr val="1F233A"/>
                </a:solidFill>
                <a:latin typeface="Montserrat"/>
                <a:ea typeface="Montserrat"/>
                <a:cs typeface="Montserrat"/>
                <a:sym typeface="Montserrat"/>
              </a:rPr>
              <a:t>Get a handle to Defender using </a:t>
            </a:r>
            <a:r>
              <a:rPr lang="en-US" sz="1600">
                <a:solidFill>
                  <a:srgbClr val="F05535"/>
                </a:solidFill>
                <a:latin typeface="Courier"/>
                <a:ea typeface="Courier"/>
                <a:cs typeface="Courier"/>
                <a:sym typeface="Courier"/>
              </a:rPr>
              <a:t>PROCESS_QUERY_LIMITED_INFORMATION</a:t>
            </a:r>
            <a:r>
              <a:rPr lang="en-US" sz="1600">
                <a:solidFill>
                  <a:srgbClr val="1F233A"/>
                </a:solidFill>
                <a:latin typeface="Montserrat"/>
                <a:ea typeface="Montserrat"/>
                <a:cs typeface="Montserrat"/>
                <a:sym typeface="Montserrat"/>
              </a:rPr>
              <a:t>.</a:t>
            </a:r>
            <a:endParaRPr sz="1600">
              <a:solidFill>
                <a:srgbClr val="1F233A"/>
              </a:solidFill>
              <a:latin typeface="Montserrat"/>
              <a:ea typeface="Montserrat"/>
              <a:cs typeface="Montserrat"/>
              <a:sym typeface="Montserrat"/>
            </a:endParaRPr>
          </a:p>
          <a:p>
            <a:pPr indent="-330200" lvl="0" marL="457200" rtl="0" algn="l">
              <a:lnSpc>
                <a:spcPct val="120000"/>
              </a:lnSpc>
              <a:spcBef>
                <a:spcPts val="0"/>
              </a:spcBef>
              <a:spcAft>
                <a:spcPts val="0"/>
              </a:spcAft>
              <a:buClr>
                <a:srgbClr val="1F233A"/>
              </a:buClr>
              <a:buSzPts val="1600"/>
              <a:buFont typeface="Montserrat"/>
              <a:buChar char="-"/>
            </a:pPr>
            <a:r>
              <a:rPr lang="en-US" sz="1600">
                <a:solidFill>
                  <a:srgbClr val="1F233A"/>
                </a:solidFill>
                <a:latin typeface="Montserrat"/>
                <a:ea typeface="Montserrat"/>
                <a:cs typeface="Montserrat"/>
                <a:sym typeface="Montserrat"/>
              </a:rPr>
              <a:t>Get a handle to the Defender token using </a:t>
            </a:r>
            <a:r>
              <a:rPr lang="en-US" sz="1600">
                <a:solidFill>
                  <a:srgbClr val="F05535"/>
                </a:solidFill>
                <a:latin typeface="Courier"/>
                <a:ea typeface="Courier"/>
                <a:cs typeface="Courier"/>
                <a:sym typeface="Courier"/>
              </a:rPr>
              <a:t>TOKEN_ALL_ACCESS</a:t>
            </a:r>
            <a:r>
              <a:rPr lang="en-US" sz="1600">
                <a:solidFill>
                  <a:srgbClr val="1F233A"/>
                </a:solidFill>
                <a:latin typeface="Montserrat"/>
                <a:ea typeface="Montserrat"/>
                <a:cs typeface="Montserrat"/>
                <a:sym typeface="Montserrat"/>
              </a:rPr>
              <a:t>.</a:t>
            </a:r>
            <a:endParaRPr sz="1600">
              <a:solidFill>
                <a:srgbClr val="1F233A"/>
              </a:solidFill>
              <a:latin typeface="Montserrat"/>
              <a:ea typeface="Montserrat"/>
              <a:cs typeface="Montserrat"/>
              <a:sym typeface="Montserrat"/>
            </a:endParaRPr>
          </a:p>
          <a:p>
            <a:pPr indent="-330200" lvl="0" marL="457200" rtl="0" algn="l">
              <a:lnSpc>
                <a:spcPct val="120000"/>
              </a:lnSpc>
              <a:spcBef>
                <a:spcPts val="0"/>
              </a:spcBef>
              <a:spcAft>
                <a:spcPts val="0"/>
              </a:spcAft>
              <a:buClr>
                <a:srgbClr val="1F233A"/>
              </a:buClr>
              <a:buSzPts val="1600"/>
              <a:buFont typeface="Montserrat"/>
              <a:buChar char="-"/>
            </a:pPr>
            <a:r>
              <a:rPr lang="en-US" sz="1600">
                <a:solidFill>
                  <a:srgbClr val="1F233A"/>
                </a:solidFill>
                <a:latin typeface="Montserrat"/>
                <a:ea typeface="Montserrat"/>
                <a:cs typeface="Montserrat"/>
                <a:sym typeface="Montserrat"/>
              </a:rPr>
              <a:t>Disable all privileges in the token using </a:t>
            </a:r>
            <a:r>
              <a:rPr lang="en-US" sz="1600">
                <a:solidFill>
                  <a:srgbClr val="F05535"/>
                </a:solidFill>
                <a:latin typeface="Courier"/>
                <a:ea typeface="Courier"/>
                <a:cs typeface="Courier"/>
                <a:sym typeface="Courier"/>
              </a:rPr>
              <a:t>SetPrivilege</a:t>
            </a:r>
            <a:endParaRPr sz="1600">
              <a:solidFill>
                <a:srgbClr val="F05535"/>
              </a:solidFill>
              <a:latin typeface="Courier"/>
              <a:ea typeface="Courier"/>
              <a:cs typeface="Courier"/>
              <a:sym typeface="Courier"/>
            </a:endParaRPr>
          </a:p>
          <a:p>
            <a:pPr indent="-330200" lvl="0" marL="457200" rtl="0" algn="l">
              <a:lnSpc>
                <a:spcPct val="120000"/>
              </a:lnSpc>
              <a:spcBef>
                <a:spcPts val="0"/>
              </a:spcBef>
              <a:spcAft>
                <a:spcPts val="0"/>
              </a:spcAft>
              <a:buClr>
                <a:srgbClr val="1F233A"/>
              </a:buClr>
              <a:buSzPts val="1600"/>
              <a:buFont typeface="Montserrat"/>
              <a:buChar char="-"/>
            </a:pPr>
            <a:r>
              <a:rPr lang="en-US" sz="1600">
                <a:solidFill>
                  <a:srgbClr val="1F233A"/>
                </a:solidFill>
                <a:latin typeface="Montserrat"/>
                <a:ea typeface="Montserrat"/>
                <a:cs typeface="Montserrat"/>
                <a:sym typeface="Montserrat"/>
              </a:rPr>
              <a:t>Set the Defender token Integrity level to </a:t>
            </a:r>
            <a:r>
              <a:rPr lang="en-US" sz="1600">
                <a:solidFill>
                  <a:srgbClr val="F05535"/>
                </a:solidFill>
                <a:latin typeface="Courier"/>
                <a:ea typeface="Courier"/>
                <a:cs typeface="Courier"/>
                <a:sym typeface="Courier"/>
              </a:rPr>
              <a:t>Untrusted</a:t>
            </a:r>
            <a:r>
              <a:rPr lang="en-US" sz="1600">
                <a:solidFill>
                  <a:srgbClr val="1F233A"/>
                </a:solidFill>
                <a:latin typeface="Montserrat"/>
                <a:ea typeface="Montserrat"/>
                <a:cs typeface="Montserrat"/>
                <a:sym typeface="Montserrat"/>
              </a:rPr>
              <a:t>.</a:t>
            </a:r>
            <a:endParaRPr sz="1600">
              <a:solidFill>
                <a:srgbClr val="1F233A"/>
              </a:solidFill>
              <a:latin typeface="Montserrat"/>
              <a:ea typeface="Montserrat"/>
              <a:cs typeface="Montserrat"/>
              <a:sym typeface="Montserrat"/>
            </a:endParaRPr>
          </a:p>
        </p:txBody>
      </p:sp>
      <p:sp>
        <p:nvSpPr>
          <p:cNvPr id="566" name="Google Shape;566;p61"/>
          <p:cNvSpPr/>
          <p:nvPr/>
        </p:nvSpPr>
        <p:spPr>
          <a:xfrm>
            <a:off x="930053" y="3736029"/>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pic>
        <p:nvPicPr>
          <p:cNvPr id="567" name="Google Shape;567;p61"/>
          <p:cNvPicPr preferRelativeResize="0"/>
          <p:nvPr/>
        </p:nvPicPr>
        <p:blipFill rotWithShape="1">
          <a:blip r:embed="rId5">
            <a:alphaModFix/>
          </a:blip>
          <a:srcRect b="438" l="0" r="0" t="21289"/>
          <a:stretch/>
        </p:blipFill>
        <p:spPr>
          <a:xfrm>
            <a:off x="6250197" y="-11100"/>
            <a:ext cx="5901916" cy="6880201"/>
          </a:xfrm>
          <a:prstGeom prst="rect">
            <a:avLst/>
          </a:prstGeom>
          <a:noFill/>
          <a:ln cap="flat" cmpd="sng" w="9525">
            <a:solidFill>
              <a:srgbClr val="D15500"/>
            </a:solidFill>
            <a:prstDash val="solid"/>
            <a:round/>
            <a:headEnd len="sm" w="sm" type="none"/>
            <a:tailEnd len="sm" w="sm" type="none"/>
          </a:ln>
        </p:spPr>
      </p:pic>
      <p:pic>
        <p:nvPicPr>
          <p:cNvPr id="568" name="Google Shape;568;p61"/>
          <p:cNvPicPr preferRelativeResize="0"/>
          <p:nvPr/>
        </p:nvPicPr>
        <p:blipFill>
          <a:blip r:embed="rId6">
            <a:alphaModFix/>
          </a:blip>
          <a:stretch>
            <a:fillRect/>
          </a:stretch>
        </p:blipFill>
        <p:spPr>
          <a:xfrm>
            <a:off x="118235" y="5733472"/>
            <a:ext cx="1031300" cy="10217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3"/>
            </a:gs>
            <a:gs pos="41000">
              <a:schemeClr val="accent2"/>
            </a:gs>
            <a:gs pos="100000">
              <a:schemeClr val="accent2"/>
            </a:gs>
          </a:gsLst>
          <a:lin ang="0" scaled="0"/>
        </a:gradFill>
      </p:bgPr>
    </p:bg>
    <p:spTree>
      <p:nvGrpSpPr>
        <p:cNvPr id="572" name="Shape 572"/>
        <p:cNvGrpSpPr/>
        <p:nvPr/>
      </p:nvGrpSpPr>
      <p:grpSpPr>
        <a:xfrm>
          <a:off x="0" y="0"/>
          <a:ext cx="0" cy="0"/>
          <a:chOff x="0" y="0"/>
          <a:chExt cx="0" cy="0"/>
        </a:xfrm>
      </p:grpSpPr>
      <p:sp>
        <p:nvSpPr>
          <p:cNvPr id="573" name="Google Shape;573;p62"/>
          <p:cNvSpPr/>
          <p:nvPr/>
        </p:nvSpPr>
        <p:spPr>
          <a:xfrm>
            <a:off x="-1034584" y="-9768286"/>
            <a:ext cx="13262334" cy="20489279"/>
          </a:xfrm>
          <a:custGeom>
            <a:rect b="b" l="l" r="r" t="t"/>
            <a:pathLst>
              <a:path extrusionOk="0" h="6858336" w="4439275">
                <a:moveTo>
                  <a:pt x="4349806" y="3455550"/>
                </a:moveTo>
                <a:cubicBezTo>
                  <a:pt x="4241649" y="3131022"/>
                  <a:pt x="4002180" y="2807043"/>
                  <a:pt x="3810253" y="2531002"/>
                </a:cubicBezTo>
                <a:cubicBezTo>
                  <a:pt x="3810253" y="2531002"/>
                  <a:pt x="3729720" y="2984166"/>
                  <a:pt x="3729711" y="2984157"/>
                </a:cubicBezTo>
                <a:cubicBezTo>
                  <a:pt x="3540578" y="4397494"/>
                  <a:pt x="1153650" y="4262614"/>
                  <a:pt x="1295163" y="5821592"/>
                </a:cubicBezTo>
                <a:cubicBezTo>
                  <a:pt x="960205" y="4785067"/>
                  <a:pt x="2420168" y="4114188"/>
                  <a:pt x="3064995" y="3515446"/>
                </a:cubicBezTo>
                <a:cubicBezTo>
                  <a:pt x="4016880" y="2648771"/>
                  <a:pt x="3754879" y="1267519"/>
                  <a:pt x="2989519" y="372236"/>
                </a:cubicBezTo>
                <a:cubicBezTo>
                  <a:pt x="2989519" y="372236"/>
                  <a:pt x="2654819" y="0"/>
                  <a:pt x="2654819" y="0"/>
                </a:cubicBezTo>
                <a:cubicBezTo>
                  <a:pt x="3117708" y="2856604"/>
                  <a:pt x="-1784338" y="3157590"/>
                  <a:pt x="712904" y="5950874"/>
                </a:cubicBezTo>
                <a:cubicBezTo>
                  <a:pt x="-1130435" y="3514168"/>
                  <a:pt x="2436890" y="3051673"/>
                  <a:pt x="2958417" y="984958"/>
                </a:cubicBezTo>
                <a:cubicBezTo>
                  <a:pt x="3634169" y="2093202"/>
                  <a:pt x="3295770" y="3070718"/>
                  <a:pt x="2186812" y="3710603"/>
                </a:cubicBezTo>
                <a:cubicBezTo>
                  <a:pt x="829302" y="4633608"/>
                  <a:pt x="119166" y="6054148"/>
                  <a:pt x="2023689" y="6858337"/>
                </a:cubicBezTo>
                <a:cubicBezTo>
                  <a:pt x="1992596" y="6779982"/>
                  <a:pt x="1822039" y="6354894"/>
                  <a:pt x="1793447" y="6282712"/>
                </a:cubicBezTo>
                <a:cubicBezTo>
                  <a:pt x="1097149" y="4612744"/>
                  <a:pt x="3487697" y="4787897"/>
                  <a:pt x="3980952" y="3453643"/>
                </a:cubicBezTo>
                <a:cubicBezTo>
                  <a:pt x="4894442" y="4993726"/>
                  <a:pt x="1772671" y="4664097"/>
                  <a:pt x="2047916" y="6449687"/>
                </a:cubicBezTo>
                <a:cubicBezTo>
                  <a:pt x="1930835" y="5131649"/>
                  <a:pt x="4995502" y="5313748"/>
                  <a:pt x="4349797" y="3455550"/>
                </a:cubicBezTo>
                <a:close/>
              </a:path>
            </a:pathLst>
          </a:custGeom>
          <a:gradFill>
            <a:gsLst>
              <a:gs pos="0">
                <a:schemeClr val="accent3"/>
              </a:gs>
              <a:gs pos="79000">
                <a:schemeClr val="accent2"/>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62"/>
          <p:cNvSpPr txBox="1"/>
          <p:nvPr/>
        </p:nvSpPr>
        <p:spPr>
          <a:xfrm>
            <a:off x="865324" y="1908125"/>
            <a:ext cx="5138100" cy="2401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500">
                <a:solidFill>
                  <a:schemeClr val="lt1"/>
                </a:solidFill>
                <a:latin typeface="Montserrat"/>
                <a:ea typeface="Montserrat"/>
                <a:cs typeface="Montserrat"/>
                <a:sym typeface="Montserrat"/>
              </a:rPr>
              <a:t>PoC </a:t>
            </a:r>
            <a:endParaRPr b="1" sz="7500">
              <a:solidFill>
                <a:schemeClr val="lt1"/>
              </a:solidFill>
              <a:latin typeface="Montserrat"/>
              <a:ea typeface="Montserrat"/>
              <a:cs typeface="Montserrat"/>
              <a:sym typeface="Montserrat"/>
            </a:endParaRPr>
          </a:p>
          <a:p>
            <a:pPr indent="0" lvl="0" marL="0" marR="0" rtl="0" algn="l">
              <a:spcBef>
                <a:spcPts val="0"/>
              </a:spcBef>
              <a:spcAft>
                <a:spcPts val="0"/>
              </a:spcAft>
              <a:buNone/>
            </a:pPr>
            <a:r>
              <a:rPr b="1" lang="en-US" sz="7500">
                <a:solidFill>
                  <a:schemeClr val="lt1"/>
                </a:solidFill>
                <a:latin typeface="Montserrat"/>
                <a:ea typeface="Montserrat"/>
                <a:cs typeface="Montserrat"/>
                <a:sym typeface="Montserrat"/>
              </a:rPr>
              <a:t>demo</a:t>
            </a:r>
            <a:endParaRPr b="1" sz="7500">
              <a:solidFill>
                <a:schemeClr val="lt1"/>
              </a:solidFill>
              <a:latin typeface="Montserrat"/>
              <a:ea typeface="Montserrat"/>
              <a:cs typeface="Montserrat"/>
              <a:sym typeface="Montserrat"/>
            </a:endParaRPr>
          </a:p>
        </p:txBody>
      </p:sp>
      <p:sp>
        <p:nvSpPr>
          <p:cNvPr id="575" name="Google Shape;575;p62"/>
          <p:cNvSpPr txBox="1"/>
          <p:nvPr/>
        </p:nvSpPr>
        <p:spPr>
          <a:xfrm>
            <a:off x="1213645" y="4389400"/>
            <a:ext cx="69900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lt1"/>
                </a:solidFill>
                <a:latin typeface="Montserrat"/>
                <a:ea typeface="Montserrat"/>
                <a:cs typeface="Montserrat"/>
                <a:sym typeface="Montserrat"/>
              </a:rPr>
              <a:t>https://cocomelonc.github.io</a:t>
            </a:r>
            <a:endParaRPr sz="3000">
              <a:solidFill>
                <a:schemeClr val="lt1"/>
              </a:solidFill>
              <a:latin typeface="Montserrat"/>
              <a:ea typeface="Montserrat"/>
              <a:cs typeface="Montserrat"/>
              <a:sym typeface="Montserrat"/>
            </a:endParaRPr>
          </a:p>
        </p:txBody>
      </p:sp>
      <p:sp>
        <p:nvSpPr>
          <p:cNvPr id="576" name="Google Shape;576;p62"/>
          <p:cNvSpPr/>
          <p:nvPr/>
        </p:nvSpPr>
        <p:spPr>
          <a:xfrm>
            <a:off x="974677" y="4571127"/>
            <a:ext cx="239173" cy="237498"/>
          </a:xfrm>
          <a:custGeom>
            <a:rect b="b" l="l" r="r" t="t"/>
            <a:pathLst>
              <a:path extrusionOk="0" h="167252" w="171450">
                <a:moveTo>
                  <a:pt x="85725" y="0"/>
                </a:moveTo>
                <a:cubicBezTo>
                  <a:pt x="109538" y="0"/>
                  <a:pt x="129778" y="8335"/>
                  <a:pt x="146447" y="25003"/>
                </a:cubicBezTo>
                <a:cubicBezTo>
                  <a:pt x="163116" y="41672"/>
                  <a:pt x="171450" y="61913"/>
                  <a:pt x="171450" y="85725"/>
                </a:cubicBezTo>
                <a:cubicBezTo>
                  <a:pt x="171450" y="104478"/>
                  <a:pt x="166018" y="121295"/>
                  <a:pt x="155153" y="136178"/>
                </a:cubicBezTo>
                <a:cubicBezTo>
                  <a:pt x="144289" y="151061"/>
                  <a:pt x="130225" y="161330"/>
                  <a:pt x="112961" y="166985"/>
                </a:cubicBezTo>
                <a:cubicBezTo>
                  <a:pt x="109091" y="167878"/>
                  <a:pt x="107156" y="166539"/>
                  <a:pt x="107156" y="162967"/>
                </a:cubicBezTo>
                <a:cubicBezTo>
                  <a:pt x="107156" y="162669"/>
                  <a:pt x="107156" y="159842"/>
                  <a:pt x="107156" y="154484"/>
                </a:cubicBezTo>
                <a:cubicBezTo>
                  <a:pt x="107156" y="149126"/>
                  <a:pt x="107156" y="144066"/>
                  <a:pt x="107156" y="139303"/>
                </a:cubicBezTo>
                <a:cubicBezTo>
                  <a:pt x="107156" y="132160"/>
                  <a:pt x="105222" y="126951"/>
                  <a:pt x="101352" y="123676"/>
                </a:cubicBezTo>
                <a:cubicBezTo>
                  <a:pt x="112961" y="122188"/>
                  <a:pt x="122337" y="118467"/>
                  <a:pt x="129481" y="112514"/>
                </a:cubicBezTo>
                <a:cubicBezTo>
                  <a:pt x="136624" y="106561"/>
                  <a:pt x="140196" y="96143"/>
                  <a:pt x="140196" y="81260"/>
                </a:cubicBezTo>
                <a:cubicBezTo>
                  <a:pt x="140196" y="72331"/>
                  <a:pt x="137368" y="64592"/>
                  <a:pt x="131713" y="58043"/>
                </a:cubicBezTo>
                <a:cubicBezTo>
                  <a:pt x="134392" y="51495"/>
                  <a:pt x="134094" y="44053"/>
                  <a:pt x="130820" y="35719"/>
                </a:cubicBezTo>
                <a:cubicBezTo>
                  <a:pt x="126057" y="34231"/>
                  <a:pt x="118170" y="37058"/>
                  <a:pt x="107156" y="44202"/>
                </a:cubicBezTo>
                <a:cubicBezTo>
                  <a:pt x="100310" y="42416"/>
                  <a:pt x="93166" y="41523"/>
                  <a:pt x="85725" y="41523"/>
                </a:cubicBezTo>
                <a:cubicBezTo>
                  <a:pt x="78284" y="41523"/>
                  <a:pt x="71140" y="42416"/>
                  <a:pt x="64294" y="44202"/>
                </a:cubicBezTo>
                <a:cubicBezTo>
                  <a:pt x="59531" y="40928"/>
                  <a:pt x="55141" y="38547"/>
                  <a:pt x="51123" y="37058"/>
                </a:cubicBezTo>
                <a:cubicBezTo>
                  <a:pt x="47104" y="35570"/>
                  <a:pt x="44351" y="34975"/>
                  <a:pt x="42863" y="35273"/>
                </a:cubicBezTo>
                <a:lnTo>
                  <a:pt x="40630" y="35719"/>
                </a:lnTo>
                <a:cubicBezTo>
                  <a:pt x="37356" y="44053"/>
                  <a:pt x="37058" y="51495"/>
                  <a:pt x="39737" y="58043"/>
                </a:cubicBezTo>
                <a:cubicBezTo>
                  <a:pt x="34082" y="64592"/>
                  <a:pt x="31254" y="72331"/>
                  <a:pt x="31254" y="81260"/>
                </a:cubicBezTo>
                <a:cubicBezTo>
                  <a:pt x="31254" y="96143"/>
                  <a:pt x="34826" y="106561"/>
                  <a:pt x="41970" y="112514"/>
                </a:cubicBezTo>
                <a:cubicBezTo>
                  <a:pt x="49113" y="118467"/>
                  <a:pt x="58489" y="122188"/>
                  <a:pt x="70098" y="123676"/>
                </a:cubicBezTo>
                <a:cubicBezTo>
                  <a:pt x="67122" y="126058"/>
                  <a:pt x="65336" y="129927"/>
                  <a:pt x="64740" y="135285"/>
                </a:cubicBezTo>
                <a:cubicBezTo>
                  <a:pt x="53727" y="140048"/>
                  <a:pt x="45393" y="137666"/>
                  <a:pt x="39737" y="128141"/>
                </a:cubicBezTo>
                <a:cubicBezTo>
                  <a:pt x="36761" y="122486"/>
                  <a:pt x="32296" y="119509"/>
                  <a:pt x="26343" y="119212"/>
                </a:cubicBezTo>
                <a:cubicBezTo>
                  <a:pt x="25747" y="119212"/>
                  <a:pt x="25152" y="119286"/>
                  <a:pt x="24557" y="119435"/>
                </a:cubicBezTo>
                <a:cubicBezTo>
                  <a:pt x="23961" y="119584"/>
                  <a:pt x="23292" y="120030"/>
                  <a:pt x="22548" y="120774"/>
                </a:cubicBezTo>
                <a:cubicBezTo>
                  <a:pt x="21803" y="121518"/>
                  <a:pt x="22920" y="122635"/>
                  <a:pt x="25896" y="124123"/>
                </a:cubicBezTo>
                <a:cubicBezTo>
                  <a:pt x="29766" y="125909"/>
                  <a:pt x="32891" y="130225"/>
                  <a:pt x="35272" y="137071"/>
                </a:cubicBezTo>
                <a:cubicBezTo>
                  <a:pt x="35570" y="137369"/>
                  <a:pt x="35868" y="137889"/>
                  <a:pt x="36165" y="138634"/>
                </a:cubicBezTo>
                <a:cubicBezTo>
                  <a:pt x="36463" y="139378"/>
                  <a:pt x="37356" y="140643"/>
                  <a:pt x="38844" y="142429"/>
                </a:cubicBezTo>
                <a:cubicBezTo>
                  <a:pt x="40332" y="144215"/>
                  <a:pt x="42044" y="145554"/>
                  <a:pt x="43979" y="146447"/>
                </a:cubicBezTo>
                <a:cubicBezTo>
                  <a:pt x="45914" y="147340"/>
                  <a:pt x="48667" y="148233"/>
                  <a:pt x="52239" y="149126"/>
                </a:cubicBezTo>
                <a:cubicBezTo>
                  <a:pt x="55811" y="150019"/>
                  <a:pt x="59829" y="149721"/>
                  <a:pt x="64294" y="148233"/>
                </a:cubicBezTo>
                <a:cubicBezTo>
                  <a:pt x="64294" y="150317"/>
                  <a:pt x="64294" y="152475"/>
                  <a:pt x="64294" y="154707"/>
                </a:cubicBezTo>
                <a:cubicBezTo>
                  <a:pt x="64294" y="156939"/>
                  <a:pt x="64294" y="158725"/>
                  <a:pt x="64294" y="160065"/>
                </a:cubicBezTo>
                <a:cubicBezTo>
                  <a:pt x="64294" y="161404"/>
                  <a:pt x="64294" y="162372"/>
                  <a:pt x="64294" y="162967"/>
                </a:cubicBezTo>
                <a:cubicBezTo>
                  <a:pt x="64294" y="166539"/>
                  <a:pt x="62359" y="167878"/>
                  <a:pt x="58489" y="166985"/>
                </a:cubicBezTo>
                <a:cubicBezTo>
                  <a:pt x="41225" y="161330"/>
                  <a:pt x="27161" y="151061"/>
                  <a:pt x="16297" y="136178"/>
                </a:cubicBezTo>
                <a:cubicBezTo>
                  <a:pt x="5432" y="121295"/>
                  <a:pt x="0" y="104478"/>
                  <a:pt x="0" y="85725"/>
                </a:cubicBezTo>
                <a:cubicBezTo>
                  <a:pt x="0" y="61913"/>
                  <a:pt x="8334" y="41672"/>
                  <a:pt x="25003" y="25003"/>
                </a:cubicBezTo>
                <a:cubicBezTo>
                  <a:pt x="41672" y="8335"/>
                  <a:pt x="61913" y="0"/>
                  <a:pt x="85725"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7" name="Google Shape;577;p62"/>
          <p:cNvSpPr/>
          <p:nvPr/>
        </p:nvSpPr>
        <p:spPr>
          <a:xfrm>
            <a:off x="975534" y="5023577"/>
            <a:ext cx="237458" cy="237512"/>
          </a:xfrm>
          <a:custGeom>
            <a:rect b="b" l="l" r="r" t="t"/>
            <a:pathLst>
              <a:path extrusionOk="0" h="139303" w="171450">
                <a:moveTo>
                  <a:pt x="118765" y="0"/>
                </a:moveTo>
                <a:cubicBezTo>
                  <a:pt x="128885" y="0"/>
                  <a:pt x="137369" y="3720"/>
                  <a:pt x="144215" y="11162"/>
                </a:cubicBezTo>
                <a:cubicBezTo>
                  <a:pt x="152251" y="9673"/>
                  <a:pt x="159693" y="6846"/>
                  <a:pt x="166539" y="2678"/>
                </a:cubicBezTo>
                <a:cubicBezTo>
                  <a:pt x="163860" y="11013"/>
                  <a:pt x="158800" y="17412"/>
                  <a:pt x="151358" y="21877"/>
                </a:cubicBezTo>
                <a:cubicBezTo>
                  <a:pt x="158205" y="20984"/>
                  <a:pt x="164902" y="19198"/>
                  <a:pt x="171450" y="16519"/>
                </a:cubicBezTo>
                <a:cubicBezTo>
                  <a:pt x="166688" y="23663"/>
                  <a:pt x="160883" y="29765"/>
                  <a:pt x="154037" y="34825"/>
                </a:cubicBezTo>
                <a:cubicBezTo>
                  <a:pt x="154037" y="36314"/>
                  <a:pt x="154037" y="37802"/>
                  <a:pt x="154037" y="39290"/>
                </a:cubicBezTo>
                <a:cubicBezTo>
                  <a:pt x="154037" y="51196"/>
                  <a:pt x="151805" y="62954"/>
                  <a:pt x="147340" y="74562"/>
                </a:cubicBezTo>
                <a:cubicBezTo>
                  <a:pt x="142875" y="86171"/>
                  <a:pt x="136550" y="96887"/>
                  <a:pt x="128365" y="106709"/>
                </a:cubicBezTo>
                <a:cubicBezTo>
                  <a:pt x="120179" y="116532"/>
                  <a:pt x="109612" y="124420"/>
                  <a:pt x="96664" y="130373"/>
                </a:cubicBezTo>
                <a:cubicBezTo>
                  <a:pt x="83716" y="136326"/>
                  <a:pt x="69503" y="139303"/>
                  <a:pt x="54025" y="139303"/>
                </a:cubicBezTo>
                <a:cubicBezTo>
                  <a:pt x="34380" y="139303"/>
                  <a:pt x="16371" y="134094"/>
                  <a:pt x="0" y="123676"/>
                </a:cubicBezTo>
                <a:cubicBezTo>
                  <a:pt x="2679" y="123973"/>
                  <a:pt x="5507" y="124122"/>
                  <a:pt x="8483" y="124122"/>
                </a:cubicBezTo>
                <a:cubicBezTo>
                  <a:pt x="24855" y="124122"/>
                  <a:pt x="39440" y="119062"/>
                  <a:pt x="52239" y="108942"/>
                </a:cubicBezTo>
                <a:cubicBezTo>
                  <a:pt x="44500" y="108942"/>
                  <a:pt x="37654" y="106635"/>
                  <a:pt x="31701" y="102021"/>
                </a:cubicBezTo>
                <a:cubicBezTo>
                  <a:pt x="25748" y="97408"/>
                  <a:pt x="21580" y="91529"/>
                  <a:pt x="19199" y="84385"/>
                </a:cubicBezTo>
                <a:cubicBezTo>
                  <a:pt x="21283" y="84980"/>
                  <a:pt x="23515" y="85278"/>
                  <a:pt x="25896" y="85278"/>
                </a:cubicBezTo>
                <a:cubicBezTo>
                  <a:pt x="29171" y="85278"/>
                  <a:pt x="32296" y="84832"/>
                  <a:pt x="35273" y="83939"/>
                </a:cubicBezTo>
                <a:cubicBezTo>
                  <a:pt x="26938" y="82153"/>
                  <a:pt x="20092" y="78060"/>
                  <a:pt x="14734" y="71660"/>
                </a:cubicBezTo>
                <a:cubicBezTo>
                  <a:pt x="9376" y="65261"/>
                  <a:pt x="6698" y="57894"/>
                  <a:pt x="6698" y="49559"/>
                </a:cubicBezTo>
                <a:lnTo>
                  <a:pt x="6698" y="49113"/>
                </a:lnTo>
                <a:cubicBezTo>
                  <a:pt x="11758" y="51792"/>
                  <a:pt x="17115" y="53280"/>
                  <a:pt x="22771" y="53578"/>
                </a:cubicBezTo>
                <a:cubicBezTo>
                  <a:pt x="12353" y="46434"/>
                  <a:pt x="7144" y="36611"/>
                  <a:pt x="7144" y="24110"/>
                </a:cubicBezTo>
                <a:cubicBezTo>
                  <a:pt x="7144" y="17859"/>
                  <a:pt x="8781" y="11906"/>
                  <a:pt x="12055" y="6250"/>
                </a:cubicBezTo>
                <a:cubicBezTo>
                  <a:pt x="30808" y="29468"/>
                  <a:pt x="54918" y="41820"/>
                  <a:pt x="84386" y="43309"/>
                </a:cubicBezTo>
                <a:cubicBezTo>
                  <a:pt x="83790" y="40630"/>
                  <a:pt x="83493" y="37951"/>
                  <a:pt x="83493" y="35272"/>
                </a:cubicBezTo>
                <a:cubicBezTo>
                  <a:pt x="83493" y="25449"/>
                  <a:pt x="86916" y="17115"/>
                  <a:pt x="93762" y="10269"/>
                </a:cubicBezTo>
                <a:cubicBezTo>
                  <a:pt x="100608" y="3423"/>
                  <a:pt x="108942" y="0"/>
                  <a:pt x="118765"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62"/>
          <p:cNvSpPr txBox="1"/>
          <p:nvPr/>
        </p:nvSpPr>
        <p:spPr>
          <a:xfrm>
            <a:off x="1213645" y="4846600"/>
            <a:ext cx="69900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lt1"/>
                </a:solidFill>
                <a:latin typeface="Montserrat"/>
                <a:ea typeface="Montserrat"/>
                <a:cs typeface="Montserrat"/>
                <a:sym typeface="Montserrat"/>
              </a:rPr>
              <a:t>cocomelonckz</a:t>
            </a:r>
            <a:endParaRPr sz="3000">
              <a:solidFill>
                <a:schemeClr val="lt1"/>
              </a:solidFill>
              <a:latin typeface="Montserrat"/>
              <a:ea typeface="Montserrat"/>
              <a:cs typeface="Montserrat"/>
              <a:sym typeface="Montserrat"/>
            </a:endParaRPr>
          </a:p>
        </p:txBody>
      </p:sp>
      <p:pic>
        <p:nvPicPr>
          <p:cNvPr id="579" name="Google Shape;579;p62"/>
          <p:cNvPicPr preferRelativeResize="0"/>
          <p:nvPr/>
        </p:nvPicPr>
        <p:blipFill>
          <a:blip r:embed="rId3">
            <a:alphaModFix/>
          </a:blip>
          <a:stretch>
            <a:fillRect/>
          </a:stretch>
        </p:blipFill>
        <p:spPr>
          <a:xfrm>
            <a:off x="7745732" y="1568009"/>
            <a:ext cx="3856400" cy="38206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3" name="Shape 153"/>
        <p:cNvGrpSpPr/>
        <p:nvPr/>
      </p:nvGrpSpPr>
      <p:grpSpPr>
        <a:xfrm>
          <a:off x="0" y="0"/>
          <a:ext cx="0" cy="0"/>
          <a:chOff x="0" y="0"/>
          <a:chExt cx="0" cy="0"/>
        </a:xfrm>
      </p:grpSpPr>
      <p:pic>
        <p:nvPicPr>
          <p:cNvPr descr="A picture containing black, darkness&#10;&#10;Description automatically generated" id="154" name="Google Shape;154;p36"/>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155" name="Google Shape;155;p36"/>
          <p:cNvSpPr/>
          <p:nvPr/>
        </p:nvSpPr>
        <p:spPr>
          <a:xfrm>
            <a:off x="818149" y="1541376"/>
            <a:ext cx="3325500" cy="478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36"/>
          <p:cNvSpPr/>
          <p:nvPr/>
        </p:nvSpPr>
        <p:spPr>
          <a:xfrm>
            <a:off x="1764624" y="4830050"/>
            <a:ext cx="16566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Montserrat"/>
                <a:ea typeface="Montserrat"/>
                <a:cs typeface="Montserrat"/>
                <a:sym typeface="Montserrat"/>
              </a:rPr>
              <a:t>“Classic”  persistence</a:t>
            </a:r>
            <a:endParaRPr sz="1600">
              <a:solidFill>
                <a:schemeClr val="dk1"/>
              </a:solidFill>
              <a:latin typeface="Montserrat"/>
              <a:ea typeface="Montserrat"/>
              <a:cs typeface="Montserrat"/>
              <a:sym typeface="Montserrat"/>
            </a:endParaRPr>
          </a:p>
        </p:txBody>
      </p:sp>
      <p:sp>
        <p:nvSpPr>
          <p:cNvPr id="157" name="Google Shape;157;p36"/>
          <p:cNvSpPr txBox="1"/>
          <p:nvPr/>
        </p:nvSpPr>
        <p:spPr>
          <a:xfrm>
            <a:off x="1285875" y="5476325"/>
            <a:ext cx="2451300" cy="612600"/>
          </a:xfrm>
          <a:prstGeom prst="rect">
            <a:avLst/>
          </a:prstGeom>
          <a:noFill/>
          <a:ln>
            <a:noFill/>
          </a:ln>
        </p:spPr>
        <p:txBody>
          <a:bodyPr anchorCtr="0" anchor="t" bIns="45700" lIns="91425" spcFirstLastPara="1" rIns="91425" wrap="square" tIns="45700">
            <a:spAutoFit/>
          </a:bodyPr>
          <a:lstStyle/>
          <a:p>
            <a:pPr indent="0" lvl="0" marL="0" marR="0" rtl="0" algn="ctr">
              <a:lnSpc>
                <a:spcPct val="160000"/>
              </a:lnSpc>
              <a:spcBef>
                <a:spcPts val="0"/>
              </a:spcBef>
              <a:spcAft>
                <a:spcPts val="0"/>
              </a:spcAft>
              <a:buNone/>
            </a:pPr>
            <a:r>
              <a:rPr lang="en-US" sz="1300">
                <a:solidFill>
                  <a:schemeClr val="dk2"/>
                </a:solidFill>
                <a:latin typeface="Montserrat"/>
                <a:ea typeface="Montserrat"/>
                <a:cs typeface="Montserrat"/>
                <a:sym typeface="Montserrat"/>
              </a:rPr>
              <a:t>Techniques, tricks and Windows Registry</a:t>
            </a:r>
            <a:endParaRPr sz="1300">
              <a:solidFill>
                <a:schemeClr val="dk2"/>
              </a:solidFill>
              <a:latin typeface="Montserrat"/>
              <a:ea typeface="Montserrat"/>
              <a:cs typeface="Montserrat"/>
              <a:sym typeface="Montserrat"/>
            </a:endParaRPr>
          </a:p>
        </p:txBody>
      </p:sp>
      <p:sp>
        <p:nvSpPr>
          <p:cNvPr id="158" name="Google Shape;158;p36"/>
          <p:cNvSpPr/>
          <p:nvPr/>
        </p:nvSpPr>
        <p:spPr>
          <a:xfrm>
            <a:off x="4552375" y="1541500"/>
            <a:ext cx="3325500" cy="478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36"/>
          <p:cNvSpPr/>
          <p:nvPr/>
        </p:nvSpPr>
        <p:spPr>
          <a:xfrm>
            <a:off x="5274564" y="4830038"/>
            <a:ext cx="19476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Montserrat"/>
                <a:ea typeface="Montserrat"/>
                <a:cs typeface="Montserrat"/>
                <a:sym typeface="Montserrat"/>
              </a:rPr>
              <a:t>Windows  Cryptography</a:t>
            </a:r>
            <a:endParaRPr sz="1600">
              <a:solidFill>
                <a:schemeClr val="dk1"/>
              </a:solidFill>
              <a:latin typeface="Montserrat"/>
              <a:ea typeface="Montserrat"/>
              <a:cs typeface="Montserrat"/>
              <a:sym typeface="Montserrat"/>
            </a:endParaRPr>
          </a:p>
        </p:txBody>
      </p:sp>
      <p:sp>
        <p:nvSpPr>
          <p:cNvPr id="160" name="Google Shape;160;p36"/>
          <p:cNvSpPr txBox="1"/>
          <p:nvPr/>
        </p:nvSpPr>
        <p:spPr>
          <a:xfrm>
            <a:off x="4969775" y="5476325"/>
            <a:ext cx="2510700" cy="612600"/>
          </a:xfrm>
          <a:prstGeom prst="rect">
            <a:avLst/>
          </a:prstGeom>
          <a:noFill/>
          <a:ln>
            <a:noFill/>
          </a:ln>
        </p:spPr>
        <p:txBody>
          <a:bodyPr anchorCtr="0" anchor="t" bIns="45700" lIns="91425" spcFirstLastPara="1" rIns="91425" wrap="square" tIns="45700">
            <a:spAutoFit/>
          </a:bodyPr>
          <a:lstStyle/>
          <a:p>
            <a:pPr indent="0" lvl="0" marL="0" marR="0" rtl="0" algn="ctr">
              <a:lnSpc>
                <a:spcPct val="160000"/>
              </a:lnSpc>
              <a:spcBef>
                <a:spcPts val="0"/>
              </a:spcBef>
              <a:spcAft>
                <a:spcPts val="0"/>
              </a:spcAft>
              <a:buNone/>
            </a:pPr>
            <a:r>
              <a:rPr lang="en-US" sz="1300">
                <a:solidFill>
                  <a:schemeClr val="dk2"/>
                </a:solidFill>
                <a:latin typeface="Montserrat"/>
                <a:ea typeface="Montserrat"/>
                <a:cs typeface="Montserrat"/>
                <a:sym typeface="Montserrat"/>
              </a:rPr>
              <a:t>Cryptography and persistence</a:t>
            </a:r>
            <a:endParaRPr sz="1300">
              <a:solidFill>
                <a:schemeClr val="dk2"/>
              </a:solidFill>
              <a:latin typeface="Montserrat"/>
              <a:ea typeface="Montserrat"/>
              <a:cs typeface="Montserrat"/>
              <a:sym typeface="Montserrat"/>
            </a:endParaRPr>
          </a:p>
        </p:txBody>
      </p:sp>
      <p:sp>
        <p:nvSpPr>
          <p:cNvPr id="161" name="Google Shape;161;p36"/>
          <p:cNvSpPr/>
          <p:nvPr/>
        </p:nvSpPr>
        <p:spPr>
          <a:xfrm>
            <a:off x="8274777" y="1541501"/>
            <a:ext cx="3470700" cy="478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36"/>
          <p:cNvSpPr/>
          <p:nvPr/>
        </p:nvSpPr>
        <p:spPr>
          <a:xfrm>
            <a:off x="9227808" y="4830038"/>
            <a:ext cx="19476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Montserrat"/>
                <a:ea typeface="Montserrat"/>
                <a:cs typeface="Montserrat"/>
                <a:sym typeface="Montserrat"/>
              </a:rPr>
              <a:t>Hacking Process Hacker 2</a:t>
            </a:r>
            <a:endParaRPr sz="1600">
              <a:solidFill>
                <a:schemeClr val="dk1"/>
              </a:solidFill>
              <a:latin typeface="Montserrat"/>
              <a:ea typeface="Montserrat"/>
              <a:cs typeface="Montserrat"/>
              <a:sym typeface="Montserrat"/>
            </a:endParaRPr>
          </a:p>
        </p:txBody>
      </p:sp>
      <p:sp>
        <p:nvSpPr>
          <p:cNvPr id="163" name="Google Shape;163;p36"/>
          <p:cNvSpPr txBox="1"/>
          <p:nvPr/>
        </p:nvSpPr>
        <p:spPr>
          <a:xfrm>
            <a:off x="8859925" y="5476325"/>
            <a:ext cx="2419200" cy="612600"/>
          </a:xfrm>
          <a:prstGeom prst="rect">
            <a:avLst/>
          </a:prstGeom>
          <a:noFill/>
          <a:ln>
            <a:noFill/>
          </a:ln>
        </p:spPr>
        <p:txBody>
          <a:bodyPr anchorCtr="0" anchor="t" bIns="45700" lIns="91425" spcFirstLastPara="1" rIns="91425" wrap="square" tIns="45700">
            <a:spAutoFit/>
          </a:bodyPr>
          <a:lstStyle/>
          <a:p>
            <a:pPr indent="0" lvl="0" marL="0" marR="0" rtl="0" algn="ctr">
              <a:lnSpc>
                <a:spcPct val="160000"/>
              </a:lnSpc>
              <a:spcBef>
                <a:spcPts val="0"/>
              </a:spcBef>
              <a:spcAft>
                <a:spcPts val="0"/>
              </a:spcAft>
              <a:buNone/>
            </a:pPr>
            <a:r>
              <a:rPr lang="en-US" sz="1300">
                <a:solidFill>
                  <a:schemeClr val="dk2"/>
                </a:solidFill>
                <a:latin typeface="Montserrat"/>
                <a:ea typeface="Montserrat"/>
                <a:cs typeface="Montserrat"/>
                <a:sym typeface="Montserrat"/>
              </a:rPr>
              <a:t>Interesting persistence case and PoC</a:t>
            </a:r>
            <a:endParaRPr sz="1300">
              <a:solidFill>
                <a:schemeClr val="dk2"/>
              </a:solidFill>
              <a:latin typeface="Montserrat"/>
              <a:ea typeface="Montserrat"/>
              <a:cs typeface="Montserrat"/>
              <a:sym typeface="Montserrat"/>
            </a:endParaRPr>
          </a:p>
        </p:txBody>
      </p:sp>
      <p:sp>
        <p:nvSpPr>
          <p:cNvPr id="164" name="Google Shape;164;p36"/>
          <p:cNvSpPr txBox="1"/>
          <p:nvPr/>
        </p:nvSpPr>
        <p:spPr>
          <a:xfrm>
            <a:off x="930041" y="894869"/>
            <a:ext cx="4979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Montserrat"/>
                <a:ea typeface="Montserrat"/>
                <a:cs typeface="Montserrat"/>
                <a:sym typeface="Montserrat"/>
              </a:rPr>
              <a:t>AGENDA</a:t>
            </a:r>
            <a:endParaRPr sz="3600">
              <a:solidFill>
                <a:schemeClr val="dk1"/>
              </a:solidFill>
              <a:latin typeface="Montserrat"/>
              <a:ea typeface="Montserrat"/>
              <a:cs typeface="Montserrat"/>
              <a:sym typeface="Montserrat"/>
            </a:endParaRPr>
          </a:p>
        </p:txBody>
      </p:sp>
      <p:pic>
        <p:nvPicPr>
          <p:cNvPr id="165" name="Google Shape;165;p36"/>
          <p:cNvPicPr preferRelativeResize="0"/>
          <p:nvPr/>
        </p:nvPicPr>
        <p:blipFill rotWithShape="1">
          <a:blip r:embed="rId4">
            <a:alphaModFix/>
          </a:blip>
          <a:srcRect b="0" l="0" r="0" t="0"/>
          <a:stretch/>
        </p:blipFill>
        <p:spPr>
          <a:xfrm>
            <a:off x="8673173" y="1874520"/>
            <a:ext cx="2673910" cy="2673910"/>
          </a:xfrm>
          <a:custGeom>
            <a:rect b="b" l="l" r="r" t="t"/>
            <a:pathLst>
              <a:path extrusionOk="0" h="3766071" w="3766071">
                <a:moveTo>
                  <a:pt x="1883036" y="0"/>
                </a:moveTo>
                <a:cubicBezTo>
                  <a:pt x="2923008" y="0"/>
                  <a:pt x="3766072" y="843064"/>
                  <a:pt x="3766072" y="1883036"/>
                </a:cubicBezTo>
                <a:cubicBezTo>
                  <a:pt x="3766072" y="2923008"/>
                  <a:pt x="2923008" y="3766072"/>
                  <a:pt x="1883036" y="3766072"/>
                </a:cubicBezTo>
                <a:cubicBezTo>
                  <a:pt x="843064" y="3766072"/>
                  <a:pt x="0" y="2923008"/>
                  <a:pt x="0" y="1883036"/>
                </a:cubicBezTo>
                <a:cubicBezTo>
                  <a:pt x="0" y="843064"/>
                  <a:pt x="843064" y="0"/>
                  <a:pt x="1883036" y="0"/>
                </a:cubicBezTo>
                <a:close/>
              </a:path>
            </a:pathLst>
          </a:custGeom>
          <a:noFill/>
          <a:ln cap="flat" cmpd="sng" w="38100">
            <a:solidFill>
              <a:srgbClr val="FFFFFF"/>
            </a:solidFill>
            <a:prstDash val="solid"/>
            <a:round/>
            <a:headEnd len="sm" w="sm" type="none"/>
            <a:tailEnd len="sm" w="sm" type="none"/>
          </a:ln>
          <a:effectLst>
            <a:outerShdw blurRad="63500" sx="102000" rotWithShape="0" algn="ctr" sy="102000">
              <a:srgbClr val="000000">
                <a:alpha val="13730"/>
              </a:srgbClr>
            </a:outerShdw>
          </a:effectLst>
        </p:spPr>
      </p:pic>
      <p:pic>
        <p:nvPicPr>
          <p:cNvPr id="166" name="Google Shape;166;p36"/>
          <p:cNvPicPr preferRelativeResize="0"/>
          <p:nvPr/>
        </p:nvPicPr>
        <p:blipFill rotWithShape="1">
          <a:blip r:embed="rId5">
            <a:alphaModFix/>
          </a:blip>
          <a:srcRect b="0" l="24958" r="24963" t="0"/>
          <a:stretch/>
        </p:blipFill>
        <p:spPr>
          <a:xfrm>
            <a:off x="4911423" y="1875888"/>
            <a:ext cx="2673910" cy="2673910"/>
          </a:xfrm>
          <a:custGeom>
            <a:rect b="b" l="l" r="r" t="t"/>
            <a:pathLst>
              <a:path extrusionOk="0" h="3766071" w="3766071">
                <a:moveTo>
                  <a:pt x="1883036" y="0"/>
                </a:moveTo>
                <a:cubicBezTo>
                  <a:pt x="2923008" y="0"/>
                  <a:pt x="3766072" y="843064"/>
                  <a:pt x="3766072" y="1883036"/>
                </a:cubicBezTo>
                <a:cubicBezTo>
                  <a:pt x="3766072" y="2923008"/>
                  <a:pt x="2923008" y="3766072"/>
                  <a:pt x="1883036" y="3766072"/>
                </a:cubicBezTo>
                <a:cubicBezTo>
                  <a:pt x="843064" y="3766072"/>
                  <a:pt x="0" y="2923008"/>
                  <a:pt x="0" y="1883036"/>
                </a:cubicBezTo>
                <a:cubicBezTo>
                  <a:pt x="0" y="843064"/>
                  <a:pt x="843064" y="0"/>
                  <a:pt x="1883036" y="0"/>
                </a:cubicBezTo>
                <a:close/>
              </a:path>
            </a:pathLst>
          </a:custGeom>
          <a:noFill/>
          <a:ln cap="flat" cmpd="sng" w="38100">
            <a:solidFill>
              <a:srgbClr val="FFFFFF"/>
            </a:solidFill>
            <a:prstDash val="solid"/>
            <a:round/>
            <a:headEnd len="sm" w="sm" type="none"/>
            <a:tailEnd len="sm" w="sm" type="none"/>
          </a:ln>
          <a:effectLst>
            <a:outerShdw blurRad="63500" sx="102000" rotWithShape="0" algn="ctr" sy="102000">
              <a:srgbClr val="000000">
                <a:alpha val="13730"/>
              </a:srgbClr>
            </a:outerShdw>
          </a:effectLst>
        </p:spPr>
      </p:pic>
      <p:pic>
        <p:nvPicPr>
          <p:cNvPr id="167" name="Google Shape;167;p36"/>
          <p:cNvPicPr preferRelativeResize="0"/>
          <p:nvPr/>
        </p:nvPicPr>
        <p:blipFill rotWithShape="1">
          <a:blip r:embed="rId6">
            <a:alphaModFix/>
          </a:blip>
          <a:srcRect b="0" l="21942" r="21937" t="0"/>
          <a:stretch/>
        </p:blipFill>
        <p:spPr>
          <a:xfrm>
            <a:off x="1174573" y="1874520"/>
            <a:ext cx="2673910" cy="2673910"/>
          </a:xfrm>
          <a:custGeom>
            <a:rect b="b" l="l" r="r" t="t"/>
            <a:pathLst>
              <a:path extrusionOk="0" h="3766071" w="3766071">
                <a:moveTo>
                  <a:pt x="1883036" y="0"/>
                </a:moveTo>
                <a:cubicBezTo>
                  <a:pt x="2923008" y="0"/>
                  <a:pt x="3766072" y="843064"/>
                  <a:pt x="3766072" y="1883036"/>
                </a:cubicBezTo>
                <a:cubicBezTo>
                  <a:pt x="3766072" y="2923008"/>
                  <a:pt x="2923008" y="3766072"/>
                  <a:pt x="1883036" y="3766072"/>
                </a:cubicBezTo>
                <a:cubicBezTo>
                  <a:pt x="843064" y="3766072"/>
                  <a:pt x="0" y="2923008"/>
                  <a:pt x="0" y="1883036"/>
                </a:cubicBezTo>
                <a:cubicBezTo>
                  <a:pt x="0" y="843064"/>
                  <a:pt x="843064" y="0"/>
                  <a:pt x="1883036" y="0"/>
                </a:cubicBezTo>
                <a:close/>
              </a:path>
            </a:pathLst>
          </a:custGeom>
          <a:noFill/>
          <a:ln cap="flat" cmpd="sng" w="38100">
            <a:solidFill>
              <a:srgbClr val="FFFFFF"/>
            </a:solidFill>
            <a:prstDash val="solid"/>
            <a:round/>
            <a:headEnd len="sm" w="sm" type="none"/>
            <a:tailEnd len="sm" w="sm" type="none"/>
          </a:ln>
          <a:effectLst>
            <a:outerShdw blurRad="63500" sx="102000" rotWithShape="0" algn="ctr" sy="102000">
              <a:srgbClr val="000000">
                <a:alpha val="13730"/>
              </a:srgbClr>
            </a:outerShdw>
          </a:effectLst>
        </p:spPr>
      </p:pic>
      <p:sp>
        <p:nvSpPr>
          <p:cNvPr id="168" name="Google Shape;168;p36"/>
          <p:cNvSpPr/>
          <p:nvPr/>
        </p:nvSpPr>
        <p:spPr>
          <a:xfrm>
            <a:off x="1548590" y="4988729"/>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169" name="Google Shape;169;p36"/>
          <p:cNvSpPr/>
          <p:nvPr/>
        </p:nvSpPr>
        <p:spPr>
          <a:xfrm>
            <a:off x="5119740" y="4988729"/>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170" name="Google Shape;170;p36"/>
          <p:cNvSpPr/>
          <p:nvPr/>
        </p:nvSpPr>
        <p:spPr>
          <a:xfrm>
            <a:off x="8964265" y="4988716"/>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pic>
        <p:nvPicPr>
          <p:cNvPr id="171" name="Google Shape;171;p36"/>
          <p:cNvPicPr preferRelativeResize="0"/>
          <p:nvPr/>
        </p:nvPicPr>
        <p:blipFill>
          <a:blip r:embed="rId7">
            <a:alphaModFix/>
          </a:blip>
          <a:stretch>
            <a:fillRect/>
          </a:stretch>
        </p:blipFill>
        <p:spPr>
          <a:xfrm>
            <a:off x="10714172" y="196397"/>
            <a:ext cx="1031300" cy="10217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83" name="Shape 583"/>
        <p:cNvGrpSpPr/>
        <p:nvPr/>
      </p:nvGrpSpPr>
      <p:grpSpPr>
        <a:xfrm>
          <a:off x="0" y="0"/>
          <a:ext cx="0" cy="0"/>
          <a:chOff x="0" y="0"/>
          <a:chExt cx="0" cy="0"/>
        </a:xfrm>
      </p:grpSpPr>
      <p:pic>
        <p:nvPicPr>
          <p:cNvPr descr="A picture containing black, darkness&#10;&#10;Description automatically generated" id="584" name="Google Shape;584;p63"/>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585" name="Google Shape;585;p63"/>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63"/>
          <p:cNvSpPr/>
          <p:nvPr/>
        </p:nvSpPr>
        <p:spPr>
          <a:xfrm>
            <a:off x="6210301" y="0"/>
            <a:ext cx="59817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63"/>
          <p:cNvSpPr txBox="1"/>
          <p:nvPr/>
        </p:nvSpPr>
        <p:spPr>
          <a:xfrm>
            <a:off x="930050" y="894875"/>
            <a:ext cx="45084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D15500"/>
                </a:solidFill>
                <a:latin typeface="Montserrat"/>
                <a:ea typeface="Montserrat"/>
                <a:cs typeface="Montserrat"/>
                <a:sym typeface="Montserrat"/>
              </a:rPr>
              <a:t>Process Hacker 2</a:t>
            </a:r>
            <a:r>
              <a:rPr lang="en-US" sz="3600">
                <a:solidFill>
                  <a:schemeClr val="dk1"/>
                </a:solidFill>
                <a:latin typeface="Montserrat"/>
                <a:ea typeface="Montserrat"/>
                <a:cs typeface="Montserrat"/>
                <a:sym typeface="Montserrat"/>
              </a:rPr>
              <a:t> security bug report</a:t>
            </a:r>
            <a:endParaRPr sz="3600">
              <a:solidFill>
                <a:schemeClr val="dk1"/>
              </a:solidFill>
              <a:latin typeface="Montserrat"/>
              <a:ea typeface="Montserrat"/>
              <a:cs typeface="Montserrat"/>
              <a:sym typeface="Montserrat"/>
            </a:endParaRPr>
          </a:p>
        </p:txBody>
      </p:sp>
      <p:pic>
        <p:nvPicPr>
          <p:cNvPr id="588" name="Google Shape;588;p63"/>
          <p:cNvPicPr preferRelativeResize="0"/>
          <p:nvPr/>
        </p:nvPicPr>
        <p:blipFill>
          <a:blip r:embed="rId4">
            <a:alphaModFix/>
          </a:blip>
          <a:stretch>
            <a:fillRect/>
          </a:stretch>
        </p:blipFill>
        <p:spPr>
          <a:xfrm>
            <a:off x="10630075" y="197275"/>
            <a:ext cx="1115400" cy="697600"/>
          </a:xfrm>
          <a:prstGeom prst="rect">
            <a:avLst/>
          </a:prstGeom>
          <a:noFill/>
          <a:ln>
            <a:noFill/>
          </a:ln>
        </p:spPr>
      </p:pic>
      <p:sp>
        <p:nvSpPr>
          <p:cNvPr id="589" name="Google Shape;589;p63"/>
          <p:cNvSpPr txBox="1"/>
          <p:nvPr/>
        </p:nvSpPr>
        <p:spPr>
          <a:xfrm>
            <a:off x="1267775" y="3073075"/>
            <a:ext cx="3648600" cy="929700"/>
          </a:xfrm>
          <a:prstGeom prst="rect">
            <a:avLst/>
          </a:prstGeom>
          <a:noFill/>
          <a:ln>
            <a:noFill/>
          </a:ln>
        </p:spPr>
        <p:txBody>
          <a:bodyPr anchorCtr="0" anchor="t" bIns="45700" lIns="91425" spcFirstLastPara="1" rIns="91425" wrap="square" tIns="45700">
            <a:spAutoFit/>
          </a:bodyPr>
          <a:lstStyle/>
          <a:p>
            <a:pPr indent="-330200" lvl="0" marL="457200" rtl="0" algn="l">
              <a:lnSpc>
                <a:spcPct val="120000"/>
              </a:lnSpc>
              <a:spcBef>
                <a:spcPts val="0"/>
              </a:spcBef>
              <a:spcAft>
                <a:spcPts val="0"/>
              </a:spcAft>
              <a:buClr>
                <a:srgbClr val="1F233A"/>
              </a:buClr>
              <a:buSzPts val="1600"/>
              <a:buFont typeface="Montserrat"/>
              <a:buChar char="-"/>
            </a:pPr>
            <a:r>
              <a:rPr lang="en-US" sz="1600">
                <a:solidFill>
                  <a:srgbClr val="1F233A"/>
                </a:solidFill>
                <a:latin typeface="Montserrat"/>
                <a:ea typeface="Montserrat"/>
                <a:cs typeface="Montserrat"/>
                <a:sym typeface="Montserrat"/>
              </a:rPr>
              <a:t>In </a:t>
            </a:r>
            <a:r>
              <a:rPr lang="en-US" sz="1600">
                <a:solidFill>
                  <a:srgbClr val="F05535"/>
                </a:solidFill>
                <a:latin typeface="Montserrat"/>
                <a:ea typeface="Montserrat"/>
                <a:cs typeface="Montserrat"/>
                <a:sym typeface="Montserrat"/>
              </a:rPr>
              <a:t>February 2024</a:t>
            </a:r>
            <a:r>
              <a:rPr lang="en-US" sz="1600">
                <a:solidFill>
                  <a:srgbClr val="1F233A"/>
                </a:solidFill>
                <a:latin typeface="Montserrat"/>
                <a:ea typeface="Montserrat"/>
                <a:cs typeface="Montserrat"/>
                <a:sym typeface="Montserrat"/>
              </a:rPr>
              <a:t> I sent a bug report to the authors of the Process Hacker 2 with PoC</a:t>
            </a:r>
            <a:endParaRPr sz="1600">
              <a:solidFill>
                <a:srgbClr val="1F233A"/>
              </a:solidFill>
              <a:latin typeface="Montserrat"/>
              <a:ea typeface="Montserrat"/>
              <a:cs typeface="Montserrat"/>
              <a:sym typeface="Montserrat"/>
            </a:endParaRPr>
          </a:p>
        </p:txBody>
      </p:sp>
      <p:sp>
        <p:nvSpPr>
          <p:cNvPr id="590" name="Google Shape;590;p63"/>
          <p:cNvSpPr/>
          <p:nvPr/>
        </p:nvSpPr>
        <p:spPr>
          <a:xfrm>
            <a:off x="930053" y="3736029"/>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pic>
        <p:nvPicPr>
          <p:cNvPr id="591" name="Google Shape;591;p63"/>
          <p:cNvPicPr preferRelativeResize="0"/>
          <p:nvPr/>
        </p:nvPicPr>
        <p:blipFill rotWithShape="1">
          <a:blip r:embed="rId5">
            <a:alphaModFix/>
          </a:blip>
          <a:srcRect b="438" l="0" r="0" t="21289"/>
          <a:stretch/>
        </p:blipFill>
        <p:spPr>
          <a:xfrm>
            <a:off x="6250197" y="-11100"/>
            <a:ext cx="5901916" cy="6880201"/>
          </a:xfrm>
          <a:prstGeom prst="rect">
            <a:avLst/>
          </a:prstGeom>
          <a:noFill/>
          <a:ln cap="flat" cmpd="sng" w="9525">
            <a:solidFill>
              <a:srgbClr val="D15500"/>
            </a:solidFill>
            <a:prstDash val="solid"/>
            <a:round/>
            <a:headEnd len="sm" w="sm" type="none"/>
            <a:tailEnd len="sm" w="sm" type="none"/>
          </a:ln>
        </p:spPr>
      </p:pic>
      <p:sp>
        <p:nvSpPr>
          <p:cNvPr id="592" name="Google Shape;592;p63"/>
          <p:cNvSpPr txBox="1"/>
          <p:nvPr/>
        </p:nvSpPr>
        <p:spPr>
          <a:xfrm>
            <a:off x="1267775" y="4078975"/>
            <a:ext cx="3648600" cy="929700"/>
          </a:xfrm>
          <a:prstGeom prst="rect">
            <a:avLst/>
          </a:prstGeom>
          <a:noFill/>
          <a:ln>
            <a:noFill/>
          </a:ln>
        </p:spPr>
        <p:txBody>
          <a:bodyPr anchorCtr="0" anchor="t" bIns="45700" lIns="91425" spcFirstLastPara="1" rIns="91425" wrap="square" tIns="45700">
            <a:spAutoFit/>
          </a:bodyPr>
          <a:lstStyle/>
          <a:p>
            <a:pPr indent="-330200" lvl="0" marL="457200" rtl="0" algn="l">
              <a:lnSpc>
                <a:spcPct val="120000"/>
              </a:lnSpc>
              <a:spcBef>
                <a:spcPts val="0"/>
              </a:spcBef>
              <a:spcAft>
                <a:spcPts val="0"/>
              </a:spcAft>
              <a:buClr>
                <a:srgbClr val="1F233A"/>
              </a:buClr>
              <a:buSzPts val="1600"/>
              <a:buFont typeface="Montserrat"/>
              <a:buChar char="-"/>
            </a:pPr>
            <a:r>
              <a:rPr lang="en-US" sz="1600">
                <a:solidFill>
                  <a:srgbClr val="F05535"/>
                </a:solidFill>
                <a:latin typeface="Montserrat"/>
                <a:ea typeface="Montserrat"/>
                <a:cs typeface="Montserrat"/>
                <a:sym typeface="Montserrat"/>
              </a:rPr>
              <a:t>Answer:</a:t>
            </a:r>
            <a:r>
              <a:rPr lang="en-US" sz="1600">
                <a:solidFill>
                  <a:srgbClr val="1F233A"/>
                </a:solidFill>
                <a:latin typeface="Montserrat"/>
                <a:ea typeface="Montserrat"/>
                <a:cs typeface="Montserrat"/>
                <a:sym typeface="Montserrat"/>
              </a:rPr>
              <a:t> We believe the issue </a:t>
            </a:r>
            <a:endParaRPr sz="1600">
              <a:solidFill>
                <a:srgbClr val="1F233A"/>
              </a:solidFill>
              <a:latin typeface="Montserrat"/>
              <a:ea typeface="Montserrat"/>
              <a:cs typeface="Montserrat"/>
              <a:sym typeface="Montserrat"/>
            </a:endParaRPr>
          </a:p>
          <a:p>
            <a:pPr indent="0" lvl="0" marL="457200" rtl="0" algn="l">
              <a:lnSpc>
                <a:spcPct val="120000"/>
              </a:lnSpc>
              <a:spcBef>
                <a:spcPts val="0"/>
              </a:spcBef>
              <a:spcAft>
                <a:spcPts val="0"/>
              </a:spcAft>
              <a:buNone/>
            </a:pPr>
            <a:r>
              <a:rPr lang="en-US" sz="1600">
                <a:solidFill>
                  <a:srgbClr val="1F233A"/>
                </a:solidFill>
                <a:latin typeface="Montserrat"/>
                <a:ea typeface="Montserrat"/>
                <a:cs typeface="Montserrat"/>
                <a:sym typeface="Montserrat"/>
              </a:rPr>
              <a:t>was fixed back in 2023 with the </a:t>
            </a:r>
            <a:r>
              <a:rPr lang="en-US" sz="1600">
                <a:solidFill>
                  <a:srgbClr val="F05535"/>
                </a:solidFill>
                <a:latin typeface="Montserrat"/>
                <a:ea typeface="Montserrat"/>
                <a:cs typeface="Montserrat"/>
                <a:sym typeface="Montserrat"/>
              </a:rPr>
              <a:t>v3 branch</a:t>
            </a:r>
            <a:endParaRPr sz="1600">
              <a:solidFill>
                <a:srgbClr val="F05535"/>
              </a:solidFill>
              <a:latin typeface="Montserrat"/>
              <a:ea typeface="Montserrat"/>
              <a:cs typeface="Montserrat"/>
              <a:sym typeface="Montserrat"/>
            </a:endParaRPr>
          </a:p>
        </p:txBody>
      </p:sp>
      <p:pic>
        <p:nvPicPr>
          <p:cNvPr id="593" name="Google Shape;593;p63"/>
          <p:cNvPicPr preferRelativeResize="0"/>
          <p:nvPr/>
        </p:nvPicPr>
        <p:blipFill>
          <a:blip r:embed="rId6">
            <a:alphaModFix/>
          </a:blip>
          <a:stretch>
            <a:fillRect/>
          </a:stretch>
        </p:blipFill>
        <p:spPr>
          <a:xfrm>
            <a:off x="5362125" y="1760463"/>
            <a:ext cx="6751825" cy="4164901"/>
          </a:xfrm>
          <a:prstGeom prst="rect">
            <a:avLst/>
          </a:prstGeom>
          <a:noFill/>
          <a:ln cap="flat" cmpd="sng" w="28575">
            <a:solidFill>
              <a:schemeClr val="accent1"/>
            </a:solidFill>
            <a:prstDash val="solid"/>
            <a:round/>
            <a:headEnd len="sm" w="sm" type="none"/>
            <a:tailEnd len="sm" w="sm" type="none"/>
          </a:ln>
        </p:spPr>
      </p:pic>
      <p:pic>
        <p:nvPicPr>
          <p:cNvPr id="594" name="Google Shape;594;p63"/>
          <p:cNvPicPr preferRelativeResize="0"/>
          <p:nvPr/>
        </p:nvPicPr>
        <p:blipFill>
          <a:blip r:embed="rId7">
            <a:alphaModFix/>
          </a:blip>
          <a:stretch>
            <a:fillRect/>
          </a:stretch>
        </p:blipFill>
        <p:spPr>
          <a:xfrm>
            <a:off x="4992575" y="2135487"/>
            <a:ext cx="7121375" cy="2957275"/>
          </a:xfrm>
          <a:prstGeom prst="rect">
            <a:avLst/>
          </a:prstGeom>
          <a:noFill/>
          <a:ln cap="flat" cmpd="sng" w="28575">
            <a:solidFill>
              <a:srgbClr val="F8A60F"/>
            </a:solidFill>
            <a:prstDash val="solid"/>
            <a:round/>
            <a:headEnd len="sm" w="sm" type="none"/>
            <a:tailEnd len="sm" w="sm" type="none"/>
          </a:ln>
        </p:spPr>
      </p:pic>
      <p:pic>
        <p:nvPicPr>
          <p:cNvPr id="595" name="Google Shape;595;p63"/>
          <p:cNvPicPr preferRelativeResize="0"/>
          <p:nvPr/>
        </p:nvPicPr>
        <p:blipFill>
          <a:blip r:embed="rId8">
            <a:alphaModFix/>
          </a:blip>
          <a:stretch>
            <a:fillRect/>
          </a:stretch>
        </p:blipFill>
        <p:spPr>
          <a:xfrm>
            <a:off x="118235" y="5733472"/>
            <a:ext cx="1031300" cy="1021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00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99" name="Shape 599"/>
        <p:cNvGrpSpPr/>
        <p:nvPr/>
      </p:nvGrpSpPr>
      <p:grpSpPr>
        <a:xfrm>
          <a:off x="0" y="0"/>
          <a:ext cx="0" cy="0"/>
          <a:chOff x="0" y="0"/>
          <a:chExt cx="0" cy="0"/>
        </a:xfrm>
      </p:grpSpPr>
      <p:sp>
        <p:nvSpPr>
          <p:cNvPr id="600" name="Google Shape;600;p64"/>
          <p:cNvSpPr/>
          <p:nvPr/>
        </p:nvSpPr>
        <p:spPr>
          <a:xfrm>
            <a:off x="0" y="1879600"/>
            <a:ext cx="12192000" cy="4978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black, darkness&#10;&#10;Description automatically generated" id="601" name="Google Shape;601;p64"/>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pic>
        <p:nvPicPr>
          <p:cNvPr id="602" name="Google Shape;602;p64"/>
          <p:cNvPicPr preferRelativeResize="0"/>
          <p:nvPr>
            <p:ph idx="2" type="pic"/>
          </p:nvPr>
        </p:nvPicPr>
        <p:blipFill rotWithShape="1">
          <a:blip r:embed="rId4">
            <a:alphaModFix/>
          </a:blip>
          <a:srcRect b="0" l="9968" r="9960" t="0"/>
          <a:stretch/>
        </p:blipFill>
        <p:spPr>
          <a:xfrm>
            <a:off x="4475244" y="2628899"/>
            <a:ext cx="2253300" cy="3514201"/>
          </a:xfrm>
          <a:prstGeom prst="rect">
            <a:avLst/>
          </a:prstGeom>
          <a:solidFill>
            <a:srgbClr val="9FCFEB"/>
          </a:solidFill>
          <a:ln>
            <a:noFill/>
          </a:ln>
        </p:spPr>
      </p:pic>
      <p:pic>
        <p:nvPicPr>
          <p:cNvPr id="603" name="Google Shape;603;p64"/>
          <p:cNvPicPr preferRelativeResize="0"/>
          <p:nvPr>
            <p:ph idx="3" type="pic"/>
          </p:nvPr>
        </p:nvPicPr>
        <p:blipFill rotWithShape="1">
          <a:blip r:embed="rId5">
            <a:alphaModFix/>
          </a:blip>
          <a:srcRect b="0" l="17940" r="17940" t="0"/>
          <a:stretch/>
        </p:blipFill>
        <p:spPr>
          <a:xfrm>
            <a:off x="6940296" y="2628899"/>
            <a:ext cx="2253302" cy="3514199"/>
          </a:xfrm>
          <a:prstGeom prst="rect">
            <a:avLst/>
          </a:prstGeom>
          <a:solidFill>
            <a:srgbClr val="9FCFEB"/>
          </a:solidFill>
          <a:ln>
            <a:noFill/>
          </a:ln>
        </p:spPr>
      </p:pic>
      <p:pic>
        <p:nvPicPr>
          <p:cNvPr id="604" name="Google Shape;604;p64"/>
          <p:cNvPicPr preferRelativeResize="0"/>
          <p:nvPr>
            <p:ph idx="4" type="pic"/>
          </p:nvPr>
        </p:nvPicPr>
        <p:blipFill rotWithShape="1">
          <a:blip r:embed="rId6">
            <a:alphaModFix/>
          </a:blip>
          <a:srcRect b="0" l="7221" r="7221" t="0"/>
          <a:stretch/>
        </p:blipFill>
        <p:spPr>
          <a:xfrm>
            <a:off x="9405348" y="2628899"/>
            <a:ext cx="2253300" cy="3514201"/>
          </a:xfrm>
          <a:prstGeom prst="rect">
            <a:avLst/>
          </a:prstGeom>
          <a:solidFill>
            <a:srgbClr val="9FCFEB"/>
          </a:solidFill>
          <a:ln>
            <a:noFill/>
          </a:ln>
        </p:spPr>
      </p:pic>
      <p:sp>
        <p:nvSpPr>
          <p:cNvPr id="605" name="Google Shape;605;p64"/>
          <p:cNvSpPr txBox="1"/>
          <p:nvPr/>
        </p:nvSpPr>
        <p:spPr>
          <a:xfrm>
            <a:off x="930059" y="894875"/>
            <a:ext cx="2926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Montserrat"/>
                <a:ea typeface="Montserrat"/>
                <a:cs typeface="Montserrat"/>
                <a:sym typeface="Montserrat"/>
              </a:rPr>
              <a:t>Summary</a:t>
            </a:r>
            <a:endParaRPr sz="3600">
              <a:solidFill>
                <a:schemeClr val="dk1"/>
              </a:solidFill>
              <a:latin typeface="Montserrat"/>
              <a:ea typeface="Montserrat"/>
              <a:cs typeface="Montserrat"/>
              <a:sym typeface="Montserrat"/>
            </a:endParaRPr>
          </a:p>
        </p:txBody>
      </p:sp>
      <p:sp>
        <p:nvSpPr>
          <p:cNvPr id="606" name="Google Shape;606;p64"/>
          <p:cNvSpPr/>
          <p:nvPr/>
        </p:nvSpPr>
        <p:spPr>
          <a:xfrm>
            <a:off x="5144670" y="2142672"/>
            <a:ext cx="914400" cy="914400"/>
          </a:xfrm>
          <a:prstGeom prst="ellipse">
            <a:avLst/>
          </a:prstGeom>
          <a:solidFill>
            <a:schemeClr val="accent2"/>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64"/>
          <p:cNvSpPr/>
          <p:nvPr/>
        </p:nvSpPr>
        <p:spPr>
          <a:xfrm>
            <a:off x="7609722" y="2142672"/>
            <a:ext cx="914400" cy="914400"/>
          </a:xfrm>
          <a:prstGeom prst="ellipse">
            <a:avLst/>
          </a:prstGeom>
          <a:solidFill>
            <a:schemeClr val="accent2"/>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64"/>
          <p:cNvSpPr/>
          <p:nvPr/>
        </p:nvSpPr>
        <p:spPr>
          <a:xfrm>
            <a:off x="10074774" y="2142672"/>
            <a:ext cx="914400" cy="914400"/>
          </a:xfrm>
          <a:prstGeom prst="ellipse">
            <a:avLst/>
          </a:prstGeom>
          <a:solidFill>
            <a:schemeClr val="accent2"/>
          </a:solidFill>
          <a:ln cap="flat" cmpd="sng" w="317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09" name="Google Shape;609;p64"/>
          <p:cNvCxnSpPr/>
          <p:nvPr/>
        </p:nvCxnSpPr>
        <p:spPr>
          <a:xfrm>
            <a:off x="1608848" y="3684924"/>
            <a:ext cx="438300" cy="0"/>
          </a:xfrm>
          <a:prstGeom prst="straightConnector1">
            <a:avLst/>
          </a:prstGeom>
          <a:noFill/>
          <a:ln cap="flat" cmpd="sng" w="25400">
            <a:solidFill>
              <a:schemeClr val="accent2"/>
            </a:solidFill>
            <a:prstDash val="solid"/>
            <a:miter lim="800000"/>
            <a:headEnd len="sm" w="sm" type="none"/>
            <a:tailEnd len="sm" w="sm" type="none"/>
          </a:ln>
        </p:spPr>
      </p:cxnSp>
      <p:cxnSp>
        <p:nvCxnSpPr>
          <p:cNvPr id="610" name="Google Shape;610;p64"/>
          <p:cNvCxnSpPr/>
          <p:nvPr/>
        </p:nvCxnSpPr>
        <p:spPr>
          <a:xfrm>
            <a:off x="1608848" y="4906762"/>
            <a:ext cx="438300" cy="0"/>
          </a:xfrm>
          <a:prstGeom prst="straightConnector1">
            <a:avLst/>
          </a:prstGeom>
          <a:noFill/>
          <a:ln cap="flat" cmpd="sng" w="25400">
            <a:solidFill>
              <a:schemeClr val="accent2"/>
            </a:solidFill>
            <a:prstDash val="solid"/>
            <a:miter lim="800000"/>
            <a:headEnd len="sm" w="sm" type="none"/>
            <a:tailEnd len="sm" w="sm" type="none"/>
          </a:ln>
        </p:spPr>
      </p:cxnSp>
      <p:sp>
        <p:nvSpPr>
          <p:cNvPr id="611" name="Google Shape;611;p64"/>
          <p:cNvSpPr txBox="1"/>
          <p:nvPr/>
        </p:nvSpPr>
        <p:spPr>
          <a:xfrm>
            <a:off x="1508873" y="2597275"/>
            <a:ext cx="2830800" cy="338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Windows</a:t>
            </a:r>
            <a:r>
              <a:rPr lang="en-US" sz="1600">
                <a:solidFill>
                  <a:schemeClr val="dk1"/>
                </a:solidFill>
                <a:latin typeface="Montserrat"/>
                <a:ea typeface="Montserrat"/>
                <a:cs typeface="Montserrat"/>
                <a:sym typeface="Montserrat"/>
              </a:rPr>
              <a:t> </a:t>
            </a:r>
            <a:r>
              <a:rPr lang="en-US" sz="1600">
                <a:solidFill>
                  <a:srgbClr val="D15500"/>
                </a:solidFill>
                <a:latin typeface="Montserrat"/>
                <a:ea typeface="Montserrat"/>
                <a:cs typeface="Montserrat"/>
                <a:sym typeface="Montserrat"/>
              </a:rPr>
              <a:t>internals</a:t>
            </a:r>
            <a:endParaRPr sz="1600">
              <a:solidFill>
                <a:schemeClr val="dk1"/>
              </a:solidFill>
              <a:latin typeface="Montserrat"/>
              <a:ea typeface="Montserrat"/>
              <a:cs typeface="Montserrat"/>
              <a:sym typeface="Montserrat"/>
            </a:endParaRPr>
          </a:p>
        </p:txBody>
      </p:sp>
      <p:sp>
        <p:nvSpPr>
          <p:cNvPr id="612" name="Google Shape;612;p64"/>
          <p:cNvSpPr txBox="1"/>
          <p:nvPr/>
        </p:nvSpPr>
        <p:spPr>
          <a:xfrm>
            <a:off x="1508875" y="2911525"/>
            <a:ext cx="2879700" cy="572700"/>
          </a:xfrm>
          <a:prstGeom prst="rect">
            <a:avLst/>
          </a:prstGeom>
          <a:noFill/>
          <a:ln>
            <a:noFill/>
          </a:ln>
        </p:spPr>
        <p:txBody>
          <a:bodyPr anchorCtr="0" anchor="t" bIns="45700" lIns="91425" spcFirstLastPara="1" rIns="91425" wrap="square" tIns="45700">
            <a:spAutoFit/>
          </a:bodyPr>
          <a:lstStyle/>
          <a:p>
            <a:pPr indent="0" lvl="0" marL="0" rtl="0" algn="l">
              <a:lnSpc>
                <a:spcPct val="160000"/>
              </a:lnSpc>
              <a:spcBef>
                <a:spcPts val="0"/>
              </a:spcBef>
              <a:spcAft>
                <a:spcPts val="0"/>
              </a:spcAft>
              <a:buNone/>
            </a:pPr>
            <a:r>
              <a:rPr lang="en-US" sz="1200">
                <a:solidFill>
                  <a:schemeClr val="dk1"/>
                </a:solidFill>
                <a:latin typeface="Montserrat"/>
                <a:ea typeface="Montserrat"/>
                <a:cs typeface="Montserrat"/>
                <a:sym typeface="Montserrat"/>
              </a:rPr>
              <a:t>Analysing registry and reveng soft - potential options for persistence</a:t>
            </a:r>
            <a:endParaRPr sz="1200">
              <a:solidFill>
                <a:schemeClr val="dk1"/>
              </a:solidFill>
              <a:latin typeface="Montserrat"/>
              <a:ea typeface="Montserrat"/>
              <a:cs typeface="Montserrat"/>
              <a:sym typeface="Montserrat"/>
            </a:endParaRPr>
          </a:p>
        </p:txBody>
      </p:sp>
      <p:sp>
        <p:nvSpPr>
          <p:cNvPr id="613" name="Google Shape;613;p64"/>
          <p:cNvSpPr txBox="1"/>
          <p:nvPr/>
        </p:nvSpPr>
        <p:spPr>
          <a:xfrm>
            <a:off x="873190" y="2597286"/>
            <a:ext cx="574200" cy="554100"/>
          </a:xfrm>
          <a:prstGeom prst="rect">
            <a:avLst/>
          </a:prstGeom>
          <a:solidFill>
            <a:srgbClr val="F05535"/>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000">
                <a:solidFill>
                  <a:srgbClr val="E4FFFF"/>
                </a:solidFill>
                <a:latin typeface="Montserrat Light"/>
                <a:ea typeface="Montserrat Light"/>
                <a:cs typeface="Montserrat Light"/>
                <a:sym typeface="Montserrat Light"/>
              </a:rPr>
              <a:t>01</a:t>
            </a:r>
            <a:endParaRPr/>
          </a:p>
        </p:txBody>
      </p:sp>
      <p:sp>
        <p:nvSpPr>
          <p:cNvPr id="614" name="Google Shape;614;p64"/>
          <p:cNvSpPr txBox="1"/>
          <p:nvPr/>
        </p:nvSpPr>
        <p:spPr>
          <a:xfrm>
            <a:off x="1432685" y="3971524"/>
            <a:ext cx="2424000" cy="338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 DLL </a:t>
            </a:r>
            <a:r>
              <a:rPr lang="en-US" sz="1600">
                <a:solidFill>
                  <a:srgbClr val="D15500"/>
                </a:solidFill>
                <a:latin typeface="Montserrat"/>
                <a:ea typeface="Montserrat"/>
                <a:cs typeface="Montserrat"/>
                <a:sym typeface="Montserrat"/>
              </a:rPr>
              <a:t>”hijacking”</a:t>
            </a:r>
            <a:endParaRPr sz="1600">
              <a:solidFill>
                <a:srgbClr val="D15500"/>
              </a:solidFill>
              <a:latin typeface="Montserrat"/>
              <a:ea typeface="Montserrat"/>
              <a:cs typeface="Montserrat"/>
              <a:sym typeface="Montserrat"/>
            </a:endParaRPr>
          </a:p>
        </p:txBody>
      </p:sp>
      <p:sp>
        <p:nvSpPr>
          <p:cNvPr id="615" name="Google Shape;615;p64"/>
          <p:cNvSpPr txBox="1"/>
          <p:nvPr/>
        </p:nvSpPr>
        <p:spPr>
          <a:xfrm>
            <a:off x="1508874" y="4285750"/>
            <a:ext cx="2981400" cy="572700"/>
          </a:xfrm>
          <a:prstGeom prst="rect">
            <a:avLst/>
          </a:prstGeom>
          <a:noFill/>
          <a:ln>
            <a:noFill/>
          </a:ln>
        </p:spPr>
        <p:txBody>
          <a:bodyPr anchorCtr="0" anchor="t" bIns="45700" lIns="91425" spcFirstLastPara="1" rIns="91425" wrap="square" tIns="45700">
            <a:spAutoFit/>
          </a:bodyPr>
          <a:lstStyle/>
          <a:p>
            <a:pPr indent="0" lvl="0" marL="0" rtl="0" algn="l">
              <a:lnSpc>
                <a:spcPct val="160000"/>
              </a:lnSpc>
              <a:spcBef>
                <a:spcPts val="0"/>
              </a:spcBef>
              <a:spcAft>
                <a:spcPts val="0"/>
              </a:spcAft>
              <a:buNone/>
            </a:pPr>
            <a:r>
              <a:rPr lang="en-US" sz="1200">
                <a:solidFill>
                  <a:schemeClr val="dk1"/>
                </a:solidFill>
                <a:latin typeface="Montserrat"/>
                <a:ea typeface="Montserrat"/>
                <a:cs typeface="Montserrat"/>
                <a:sym typeface="Montserrat"/>
              </a:rPr>
              <a:t>still can used for finding and achieving persistence</a:t>
            </a:r>
            <a:endParaRPr sz="1200">
              <a:solidFill>
                <a:schemeClr val="dk1"/>
              </a:solidFill>
              <a:latin typeface="Montserrat"/>
              <a:ea typeface="Montserrat"/>
              <a:cs typeface="Montserrat"/>
              <a:sym typeface="Montserrat"/>
            </a:endParaRPr>
          </a:p>
        </p:txBody>
      </p:sp>
      <p:sp>
        <p:nvSpPr>
          <p:cNvPr id="616" name="Google Shape;616;p64"/>
          <p:cNvSpPr txBox="1"/>
          <p:nvPr/>
        </p:nvSpPr>
        <p:spPr>
          <a:xfrm>
            <a:off x="793040" y="3971524"/>
            <a:ext cx="654300" cy="554100"/>
          </a:xfrm>
          <a:prstGeom prst="rect">
            <a:avLst/>
          </a:prstGeom>
          <a:solidFill>
            <a:srgbClr val="F05535"/>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000">
                <a:solidFill>
                  <a:srgbClr val="E4FFFF"/>
                </a:solidFill>
                <a:latin typeface="Montserrat Light"/>
                <a:ea typeface="Montserrat Light"/>
                <a:cs typeface="Montserrat Light"/>
                <a:sym typeface="Montserrat Light"/>
              </a:rPr>
              <a:t>02</a:t>
            </a:r>
            <a:endParaRPr/>
          </a:p>
        </p:txBody>
      </p:sp>
      <p:sp>
        <p:nvSpPr>
          <p:cNvPr id="617" name="Google Shape;617;p64"/>
          <p:cNvSpPr txBox="1"/>
          <p:nvPr/>
        </p:nvSpPr>
        <p:spPr>
          <a:xfrm>
            <a:off x="1508885" y="5117160"/>
            <a:ext cx="2424000" cy="338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A lot of</a:t>
            </a:r>
            <a:r>
              <a:rPr lang="en-US" sz="1600">
                <a:solidFill>
                  <a:schemeClr val="dk1"/>
                </a:solidFill>
                <a:latin typeface="Montserrat"/>
                <a:ea typeface="Montserrat"/>
                <a:cs typeface="Montserrat"/>
                <a:sym typeface="Montserrat"/>
              </a:rPr>
              <a:t> </a:t>
            </a:r>
            <a:r>
              <a:rPr lang="en-US" sz="1600">
                <a:solidFill>
                  <a:srgbClr val="D15500"/>
                </a:solidFill>
                <a:latin typeface="Montserrat"/>
                <a:ea typeface="Montserrat"/>
                <a:cs typeface="Montserrat"/>
                <a:sym typeface="Montserrat"/>
              </a:rPr>
              <a:t>work</a:t>
            </a:r>
            <a:endParaRPr sz="1600">
              <a:solidFill>
                <a:schemeClr val="dk1"/>
              </a:solidFill>
              <a:latin typeface="Montserrat"/>
              <a:ea typeface="Montserrat"/>
              <a:cs typeface="Montserrat"/>
              <a:sym typeface="Montserrat"/>
            </a:endParaRPr>
          </a:p>
        </p:txBody>
      </p:sp>
      <p:sp>
        <p:nvSpPr>
          <p:cNvPr id="618" name="Google Shape;618;p64"/>
          <p:cNvSpPr txBox="1"/>
          <p:nvPr/>
        </p:nvSpPr>
        <p:spPr>
          <a:xfrm>
            <a:off x="1508885" y="5431398"/>
            <a:ext cx="2782800" cy="572700"/>
          </a:xfrm>
          <a:prstGeom prst="rect">
            <a:avLst/>
          </a:prstGeom>
          <a:noFill/>
          <a:ln>
            <a:noFill/>
          </a:ln>
        </p:spPr>
        <p:txBody>
          <a:bodyPr anchorCtr="0" anchor="t" bIns="45700" lIns="91425" spcFirstLastPara="1" rIns="91425" wrap="square" tIns="45700">
            <a:spAutoFit/>
          </a:bodyPr>
          <a:lstStyle/>
          <a:p>
            <a:pPr indent="0" lvl="0" marL="0" rtl="0" algn="l">
              <a:lnSpc>
                <a:spcPct val="160000"/>
              </a:lnSpc>
              <a:spcBef>
                <a:spcPts val="0"/>
              </a:spcBef>
              <a:spcAft>
                <a:spcPts val="0"/>
              </a:spcAft>
              <a:buNone/>
            </a:pPr>
            <a:r>
              <a:rPr lang="en-US" sz="1200">
                <a:solidFill>
                  <a:schemeClr val="dk1"/>
                </a:solidFill>
                <a:latin typeface="Montserrat"/>
                <a:ea typeface="Montserrat"/>
                <a:cs typeface="Montserrat"/>
                <a:sym typeface="Montserrat"/>
              </a:rPr>
              <a:t>more complex mechanisms need to be researched and tested</a:t>
            </a:r>
            <a:endParaRPr sz="1200">
              <a:solidFill>
                <a:schemeClr val="dk1"/>
              </a:solidFill>
              <a:latin typeface="Montserrat"/>
              <a:ea typeface="Montserrat"/>
              <a:cs typeface="Montserrat"/>
              <a:sym typeface="Montserrat"/>
            </a:endParaRPr>
          </a:p>
        </p:txBody>
      </p:sp>
      <p:sp>
        <p:nvSpPr>
          <p:cNvPr id="619" name="Google Shape;619;p64"/>
          <p:cNvSpPr txBox="1"/>
          <p:nvPr/>
        </p:nvSpPr>
        <p:spPr>
          <a:xfrm>
            <a:off x="794643" y="5193360"/>
            <a:ext cx="652800" cy="554100"/>
          </a:xfrm>
          <a:prstGeom prst="rect">
            <a:avLst/>
          </a:prstGeom>
          <a:solidFill>
            <a:srgbClr val="F05535"/>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000">
                <a:solidFill>
                  <a:srgbClr val="E4FFFF"/>
                </a:solidFill>
                <a:latin typeface="Montserrat Light"/>
                <a:ea typeface="Montserrat Light"/>
                <a:cs typeface="Montserrat Light"/>
                <a:sym typeface="Montserrat Light"/>
              </a:rPr>
              <a:t>03</a:t>
            </a:r>
            <a:endParaRPr/>
          </a:p>
        </p:txBody>
      </p:sp>
      <p:sp>
        <p:nvSpPr>
          <p:cNvPr id="620" name="Google Shape;620;p64"/>
          <p:cNvSpPr txBox="1"/>
          <p:nvPr/>
        </p:nvSpPr>
        <p:spPr>
          <a:xfrm>
            <a:off x="4388575" y="1181100"/>
            <a:ext cx="6518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66666"/>
              </a:lnSpc>
              <a:spcBef>
                <a:spcPts val="0"/>
              </a:spcBef>
              <a:spcAft>
                <a:spcPts val="0"/>
              </a:spcAft>
              <a:buNone/>
            </a:pPr>
            <a:r>
              <a:rPr b="1" lang="en-US" sz="2000">
                <a:solidFill>
                  <a:srgbClr val="F05535"/>
                </a:solidFill>
                <a:latin typeface="Montserrat"/>
                <a:ea typeface="Montserrat"/>
                <a:cs typeface="Montserrat"/>
                <a:sym typeface="Montserrat"/>
              </a:rPr>
              <a:t>Everything is very bad but there is a trick!</a:t>
            </a:r>
            <a:endParaRPr b="1" sz="2500">
              <a:solidFill>
                <a:srgbClr val="F05535"/>
              </a:solidFill>
            </a:endParaRPr>
          </a:p>
        </p:txBody>
      </p:sp>
      <p:cxnSp>
        <p:nvCxnSpPr>
          <p:cNvPr id="621" name="Google Shape;621;p64"/>
          <p:cNvCxnSpPr/>
          <p:nvPr/>
        </p:nvCxnSpPr>
        <p:spPr>
          <a:xfrm>
            <a:off x="4490400" y="1085338"/>
            <a:ext cx="469800" cy="0"/>
          </a:xfrm>
          <a:prstGeom prst="straightConnector1">
            <a:avLst/>
          </a:prstGeom>
          <a:noFill/>
          <a:ln cap="flat" cmpd="sng" w="25400">
            <a:solidFill>
              <a:schemeClr val="dk1"/>
            </a:solidFill>
            <a:prstDash val="solid"/>
            <a:miter lim="800000"/>
            <a:headEnd len="sm" w="sm" type="none"/>
            <a:tailEnd len="sm" w="sm" type="none"/>
          </a:ln>
        </p:spPr>
      </p:cxnSp>
      <p:sp>
        <p:nvSpPr>
          <p:cNvPr id="622" name="Google Shape;622;p64"/>
          <p:cNvSpPr/>
          <p:nvPr/>
        </p:nvSpPr>
        <p:spPr>
          <a:xfrm>
            <a:off x="5473074" y="2477244"/>
            <a:ext cx="257657" cy="245280"/>
          </a:xfrm>
          <a:custGeom>
            <a:rect b="b" l="l" r="r" t="t"/>
            <a:pathLst>
              <a:path extrusionOk="0" h="194667" w="204490">
                <a:moveTo>
                  <a:pt x="102245" y="0"/>
                </a:moveTo>
                <a:lnTo>
                  <a:pt x="132160" y="66972"/>
                </a:lnTo>
                <a:lnTo>
                  <a:pt x="204490" y="74563"/>
                </a:lnTo>
                <a:lnTo>
                  <a:pt x="150466" y="123229"/>
                </a:lnTo>
                <a:lnTo>
                  <a:pt x="165646" y="194667"/>
                </a:lnTo>
                <a:lnTo>
                  <a:pt x="102245" y="158502"/>
                </a:lnTo>
                <a:lnTo>
                  <a:pt x="38844" y="194667"/>
                </a:lnTo>
                <a:lnTo>
                  <a:pt x="54025" y="123229"/>
                </a:lnTo>
                <a:lnTo>
                  <a:pt x="0" y="74563"/>
                </a:lnTo>
                <a:lnTo>
                  <a:pt x="72331" y="6697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64"/>
          <p:cNvSpPr/>
          <p:nvPr/>
        </p:nvSpPr>
        <p:spPr>
          <a:xfrm>
            <a:off x="7938124" y="2477244"/>
            <a:ext cx="257657" cy="245280"/>
          </a:xfrm>
          <a:custGeom>
            <a:rect b="b" l="l" r="r" t="t"/>
            <a:pathLst>
              <a:path extrusionOk="0" h="194667" w="204490">
                <a:moveTo>
                  <a:pt x="102245" y="0"/>
                </a:moveTo>
                <a:lnTo>
                  <a:pt x="132160" y="66972"/>
                </a:lnTo>
                <a:lnTo>
                  <a:pt x="204490" y="74563"/>
                </a:lnTo>
                <a:lnTo>
                  <a:pt x="150466" y="123229"/>
                </a:lnTo>
                <a:lnTo>
                  <a:pt x="165646" y="194667"/>
                </a:lnTo>
                <a:lnTo>
                  <a:pt x="102245" y="158502"/>
                </a:lnTo>
                <a:lnTo>
                  <a:pt x="38844" y="194667"/>
                </a:lnTo>
                <a:lnTo>
                  <a:pt x="54025" y="123229"/>
                </a:lnTo>
                <a:lnTo>
                  <a:pt x="0" y="74563"/>
                </a:lnTo>
                <a:lnTo>
                  <a:pt x="72331" y="6697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4" name="Google Shape;624;p64"/>
          <p:cNvSpPr/>
          <p:nvPr/>
        </p:nvSpPr>
        <p:spPr>
          <a:xfrm>
            <a:off x="10426074" y="2477244"/>
            <a:ext cx="257657" cy="245280"/>
          </a:xfrm>
          <a:custGeom>
            <a:rect b="b" l="l" r="r" t="t"/>
            <a:pathLst>
              <a:path extrusionOk="0" h="194667" w="204490">
                <a:moveTo>
                  <a:pt x="102245" y="0"/>
                </a:moveTo>
                <a:lnTo>
                  <a:pt x="132160" y="66972"/>
                </a:lnTo>
                <a:lnTo>
                  <a:pt x="204490" y="74563"/>
                </a:lnTo>
                <a:lnTo>
                  <a:pt x="150466" y="123229"/>
                </a:lnTo>
                <a:lnTo>
                  <a:pt x="165646" y="194667"/>
                </a:lnTo>
                <a:lnTo>
                  <a:pt x="102245" y="158502"/>
                </a:lnTo>
                <a:lnTo>
                  <a:pt x="38844" y="194667"/>
                </a:lnTo>
                <a:lnTo>
                  <a:pt x="54025" y="123229"/>
                </a:lnTo>
                <a:lnTo>
                  <a:pt x="0" y="74563"/>
                </a:lnTo>
                <a:lnTo>
                  <a:pt x="72331" y="6697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5" name="Google Shape;625;p64"/>
          <p:cNvSpPr/>
          <p:nvPr/>
        </p:nvSpPr>
        <p:spPr>
          <a:xfrm>
            <a:off x="4274125" y="1213850"/>
            <a:ext cx="3405900" cy="19740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100">
                <a:latin typeface="Montserrat"/>
                <a:ea typeface="Montserrat"/>
                <a:cs typeface="Montserrat"/>
                <a:sym typeface="Montserrat"/>
              </a:rPr>
              <a:t>deep dive into Windows internals </a:t>
            </a:r>
            <a:r>
              <a:rPr b="1" lang="en-US" sz="2100">
                <a:latin typeface="Montserrat"/>
                <a:ea typeface="Montserrat"/>
                <a:cs typeface="Montserrat"/>
                <a:sym typeface="Montserrat"/>
              </a:rPr>
              <a:t>?</a:t>
            </a:r>
            <a:endParaRPr b="1" sz="2100">
              <a:latin typeface="Montserrat"/>
              <a:ea typeface="Montserrat"/>
              <a:cs typeface="Montserrat"/>
              <a:sym typeface="Montserrat"/>
            </a:endParaRPr>
          </a:p>
        </p:txBody>
      </p:sp>
      <p:sp>
        <p:nvSpPr>
          <p:cNvPr id="626" name="Google Shape;626;p64"/>
          <p:cNvSpPr/>
          <p:nvPr/>
        </p:nvSpPr>
        <p:spPr>
          <a:xfrm>
            <a:off x="7474525" y="1612225"/>
            <a:ext cx="2391300" cy="19410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100">
                <a:latin typeface="Montserrat"/>
                <a:ea typeface="Montserrat"/>
                <a:cs typeface="Montserrat"/>
                <a:sym typeface="Montserrat"/>
              </a:rPr>
              <a:t>maybe</a:t>
            </a:r>
            <a:r>
              <a:rPr b="1" lang="en-US" sz="2100">
                <a:latin typeface="Montserrat"/>
                <a:ea typeface="Montserrat"/>
                <a:cs typeface="Montserrat"/>
                <a:sym typeface="Montserrat"/>
              </a:rPr>
              <a:t> try to do </a:t>
            </a:r>
            <a:r>
              <a:rPr b="1" lang="en-US" sz="2100">
                <a:solidFill>
                  <a:srgbClr val="F05535"/>
                </a:solidFill>
                <a:latin typeface="Montserrat"/>
                <a:ea typeface="Montserrat"/>
                <a:cs typeface="Montserrat"/>
                <a:sym typeface="Montserrat"/>
              </a:rPr>
              <a:t>reverse/find srcs</a:t>
            </a:r>
            <a:r>
              <a:rPr b="1" lang="en-US" sz="2100">
                <a:latin typeface="Montserrat"/>
                <a:ea typeface="Montserrat"/>
                <a:cs typeface="Montserrat"/>
                <a:sym typeface="Montserrat"/>
              </a:rPr>
              <a:t>!</a:t>
            </a:r>
            <a:endParaRPr b="1" sz="2100">
              <a:latin typeface="Montserrat"/>
              <a:ea typeface="Montserrat"/>
              <a:cs typeface="Montserrat"/>
              <a:sym typeface="Montserrat"/>
            </a:endParaRPr>
          </a:p>
        </p:txBody>
      </p:sp>
      <p:sp>
        <p:nvSpPr>
          <p:cNvPr id="627" name="Google Shape;627;p64"/>
          <p:cNvSpPr/>
          <p:nvPr/>
        </p:nvSpPr>
        <p:spPr>
          <a:xfrm>
            <a:off x="9836725" y="1383625"/>
            <a:ext cx="2391300" cy="19410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100">
                <a:latin typeface="Montserrat"/>
                <a:ea typeface="Montserrat"/>
                <a:cs typeface="Montserrat"/>
                <a:sym typeface="Montserrat"/>
              </a:rPr>
              <a:t>DLL hijacking, meow…</a:t>
            </a:r>
            <a:endParaRPr b="1" sz="2100">
              <a:latin typeface="Montserrat"/>
              <a:ea typeface="Montserrat"/>
              <a:cs typeface="Montserrat"/>
              <a:sym typeface="Montserrat"/>
            </a:endParaRPr>
          </a:p>
        </p:txBody>
      </p:sp>
      <p:pic>
        <p:nvPicPr>
          <p:cNvPr id="628" name="Google Shape;628;p64"/>
          <p:cNvPicPr preferRelativeResize="0"/>
          <p:nvPr/>
        </p:nvPicPr>
        <p:blipFill>
          <a:blip r:embed="rId7">
            <a:alphaModFix/>
          </a:blip>
          <a:stretch>
            <a:fillRect/>
          </a:stretch>
        </p:blipFill>
        <p:spPr>
          <a:xfrm>
            <a:off x="10714172" y="196397"/>
            <a:ext cx="1031300" cy="1021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0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000"/>
                                        <p:tgtEl>
                                          <p:spTgt spid="6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1000"/>
                                        <p:tgtEl>
                                          <p:spTgt spid="6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32" name="Shape 632"/>
        <p:cNvGrpSpPr/>
        <p:nvPr/>
      </p:nvGrpSpPr>
      <p:grpSpPr>
        <a:xfrm>
          <a:off x="0" y="0"/>
          <a:ext cx="0" cy="0"/>
          <a:chOff x="0" y="0"/>
          <a:chExt cx="0" cy="0"/>
        </a:xfrm>
      </p:grpSpPr>
      <p:pic>
        <p:nvPicPr>
          <p:cNvPr descr="A picture containing black, darkness&#10;&#10;Description automatically generated" id="633" name="Google Shape;633;p65"/>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634" name="Google Shape;634;p65"/>
          <p:cNvSpPr/>
          <p:nvPr/>
        </p:nvSpPr>
        <p:spPr>
          <a:xfrm>
            <a:off x="6210301" y="0"/>
            <a:ext cx="59817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5" name="Google Shape;635;p65"/>
          <p:cNvSpPr txBox="1"/>
          <p:nvPr/>
        </p:nvSpPr>
        <p:spPr>
          <a:xfrm>
            <a:off x="930049" y="894875"/>
            <a:ext cx="5023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rgbClr val="D15500"/>
                </a:solidFill>
                <a:latin typeface="Montserrat"/>
                <a:ea typeface="Montserrat"/>
                <a:cs typeface="Montserrat"/>
                <a:sym typeface="Montserrat"/>
              </a:rPr>
              <a:t>Malware</a:t>
            </a:r>
            <a:r>
              <a:rPr b="0" i="0" lang="en-US" sz="3600" u="none" cap="none" strike="noStrike">
                <a:solidFill>
                  <a:schemeClr val="dk1"/>
                </a:solidFill>
                <a:latin typeface="Montserrat"/>
                <a:ea typeface="Montserrat"/>
                <a:cs typeface="Montserrat"/>
                <a:sym typeface="Montserrat"/>
              </a:rPr>
              <a:t> </a:t>
            </a:r>
            <a:r>
              <a:rPr lang="en-US" sz="3600">
                <a:solidFill>
                  <a:schemeClr val="dk1"/>
                </a:solidFill>
                <a:latin typeface="Montserrat"/>
                <a:ea typeface="Montserrat"/>
                <a:cs typeface="Montserrat"/>
                <a:sym typeface="Montserrat"/>
              </a:rPr>
              <a:t>Development Book</a:t>
            </a:r>
            <a:endParaRPr b="0" i="0" sz="3600" u="none" cap="none" strike="noStrike">
              <a:solidFill>
                <a:schemeClr val="dk1"/>
              </a:solidFill>
              <a:latin typeface="Montserrat"/>
              <a:ea typeface="Montserrat"/>
              <a:cs typeface="Montserrat"/>
              <a:sym typeface="Montserrat"/>
            </a:endParaRPr>
          </a:p>
        </p:txBody>
      </p:sp>
      <p:sp>
        <p:nvSpPr>
          <p:cNvPr id="636" name="Google Shape;636;p65"/>
          <p:cNvSpPr txBox="1"/>
          <p:nvPr/>
        </p:nvSpPr>
        <p:spPr>
          <a:xfrm>
            <a:off x="930049" y="2704975"/>
            <a:ext cx="5143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1600"/>
              <a:buFont typeface="Arial"/>
              <a:buNone/>
            </a:pPr>
            <a:r>
              <a:rPr b="1" lang="en-US" sz="1600">
                <a:solidFill>
                  <a:srgbClr val="F05535"/>
                </a:solidFill>
                <a:latin typeface="Montserrat"/>
                <a:ea typeface="Montserrat"/>
                <a:cs typeface="Montserrat"/>
                <a:sym typeface="Montserrat"/>
              </a:rPr>
              <a:t>Malware Development for Ethical Hackers</a:t>
            </a:r>
            <a:endParaRPr b="1" i="0" sz="1600" u="none" cap="none" strike="noStrike">
              <a:solidFill>
                <a:srgbClr val="F05535"/>
              </a:solidFill>
              <a:latin typeface="Montserrat"/>
              <a:ea typeface="Montserrat"/>
              <a:cs typeface="Montserrat"/>
              <a:sym typeface="Montserrat"/>
            </a:endParaRPr>
          </a:p>
        </p:txBody>
      </p:sp>
      <p:sp>
        <p:nvSpPr>
          <p:cNvPr id="637" name="Google Shape;637;p65"/>
          <p:cNvSpPr txBox="1"/>
          <p:nvPr/>
        </p:nvSpPr>
        <p:spPr>
          <a:xfrm>
            <a:off x="930054" y="3243275"/>
            <a:ext cx="5023200" cy="17733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70000"/>
              </a:lnSpc>
              <a:spcBef>
                <a:spcPts val="0"/>
              </a:spcBef>
              <a:spcAft>
                <a:spcPts val="0"/>
              </a:spcAft>
              <a:buClr>
                <a:schemeClr val="dk1"/>
              </a:buClr>
              <a:buSzPts val="1400"/>
              <a:buFont typeface="Montserrat"/>
              <a:buChar char="★"/>
            </a:pPr>
            <a:r>
              <a:rPr lang="en-US">
                <a:solidFill>
                  <a:schemeClr val="dk1"/>
                </a:solidFill>
                <a:latin typeface="Montserrat"/>
                <a:ea typeface="Montserrat"/>
                <a:cs typeface="Montserrat"/>
                <a:sym typeface="Montserrat"/>
              </a:rPr>
              <a:t>The logic of real malware developers</a:t>
            </a:r>
            <a:endParaRPr>
              <a:solidFill>
                <a:schemeClr val="dk1"/>
              </a:solidFill>
              <a:latin typeface="Montserrat"/>
              <a:ea typeface="Montserrat"/>
              <a:cs typeface="Montserrat"/>
              <a:sym typeface="Montserrat"/>
            </a:endParaRPr>
          </a:p>
          <a:p>
            <a:pPr indent="-317500" lvl="0" marL="457200" marR="0" rtl="0" algn="l">
              <a:lnSpc>
                <a:spcPct val="170000"/>
              </a:lnSpc>
              <a:spcBef>
                <a:spcPts val="0"/>
              </a:spcBef>
              <a:spcAft>
                <a:spcPts val="0"/>
              </a:spcAft>
              <a:buClr>
                <a:schemeClr val="dk1"/>
              </a:buClr>
              <a:buSzPts val="1400"/>
              <a:buFont typeface="Montserrat"/>
              <a:buChar char="★"/>
            </a:pPr>
            <a:r>
              <a:rPr lang="en-US">
                <a:solidFill>
                  <a:schemeClr val="dk1"/>
                </a:solidFill>
                <a:latin typeface="Montserrat"/>
                <a:ea typeface="Montserrat"/>
                <a:cs typeface="Montserrat"/>
                <a:sym typeface="Montserrat"/>
              </a:rPr>
              <a:t>Malware evolution over the years with examples.</a:t>
            </a:r>
            <a:endParaRPr>
              <a:solidFill>
                <a:schemeClr val="dk1"/>
              </a:solidFill>
              <a:latin typeface="Montserrat"/>
              <a:ea typeface="Montserrat"/>
              <a:cs typeface="Montserrat"/>
              <a:sym typeface="Montserrat"/>
            </a:endParaRPr>
          </a:p>
          <a:p>
            <a:pPr indent="-317500" lvl="0" marL="457200" marR="0" rtl="0" algn="l">
              <a:lnSpc>
                <a:spcPct val="170000"/>
              </a:lnSpc>
              <a:spcBef>
                <a:spcPts val="0"/>
              </a:spcBef>
              <a:spcAft>
                <a:spcPts val="0"/>
              </a:spcAft>
              <a:buClr>
                <a:schemeClr val="dk1"/>
              </a:buClr>
              <a:buSzPts val="1400"/>
              <a:buFont typeface="Montserrat"/>
              <a:buChar char="★"/>
            </a:pPr>
            <a:r>
              <a:rPr lang="en-US">
                <a:solidFill>
                  <a:schemeClr val="dk1"/>
                </a:solidFill>
                <a:latin typeface="Montserrat"/>
                <a:ea typeface="Montserrat"/>
                <a:cs typeface="Montserrat"/>
                <a:sym typeface="Montserrat"/>
              </a:rPr>
              <a:t>Understanding the process of reconstructing APT attacks and their methods</a:t>
            </a:r>
            <a:endParaRPr>
              <a:solidFill>
                <a:schemeClr val="dk1"/>
              </a:solidFill>
              <a:latin typeface="Montserrat"/>
              <a:ea typeface="Montserrat"/>
              <a:cs typeface="Montserrat"/>
              <a:sym typeface="Montserrat"/>
            </a:endParaRPr>
          </a:p>
          <a:p>
            <a:pPr indent="-317500" lvl="0" marL="457200" marR="0" rtl="0" algn="l">
              <a:lnSpc>
                <a:spcPct val="170000"/>
              </a:lnSpc>
              <a:spcBef>
                <a:spcPts val="0"/>
              </a:spcBef>
              <a:spcAft>
                <a:spcPts val="0"/>
              </a:spcAft>
              <a:buClr>
                <a:schemeClr val="dk1"/>
              </a:buClr>
              <a:buSzPts val="1400"/>
              <a:buFont typeface="Montserrat"/>
              <a:buChar char="★"/>
            </a:pPr>
            <a:r>
              <a:rPr lang="en-US">
                <a:solidFill>
                  <a:schemeClr val="dk1"/>
                </a:solidFill>
                <a:latin typeface="Montserrat"/>
                <a:ea typeface="Montserrat"/>
                <a:cs typeface="Montserrat"/>
                <a:sym typeface="Montserrat"/>
              </a:rPr>
              <a:t>More than 80 practical examples</a:t>
            </a:r>
            <a:endParaRPr>
              <a:solidFill>
                <a:schemeClr val="dk1"/>
              </a:solidFill>
              <a:latin typeface="Montserrat"/>
              <a:ea typeface="Montserrat"/>
              <a:cs typeface="Montserrat"/>
              <a:sym typeface="Montserrat"/>
            </a:endParaRPr>
          </a:p>
        </p:txBody>
      </p:sp>
      <p:pic>
        <p:nvPicPr>
          <p:cNvPr id="638" name="Google Shape;638;p65"/>
          <p:cNvPicPr preferRelativeResize="0"/>
          <p:nvPr/>
        </p:nvPicPr>
        <p:blipFill rotWithShape="1">
          <a:blip r:embed="rId4">
            <a:alphaModFix/>
          </a:blip>
          <a:srcRect b="0" l="0" r="10" t="0"/>
          <a:stretch/>
        </p:blipFill>
        <p:spPr>
          <a:xfrm>
            <a:off x="10857301" y="372234"/>
            <a:ext cx="779796" cy="533399"/>
          </a:xfrm>
          <a:prstGeom prst="rect">
            <a:avLst/>
          </a:prstGeom>
          <a:noFill/>
          <a:ln>
            <a:noFill/>
          </a:ln>
        </p:spPr>
      </p:pic>
      <p:pic>
        <p:nvPicPr>
          <p:cNvPr id="639" name="Google Shape;639;p65"/>
          <p:cNvPicPr preferRelativeResize="0"/>
          <p:nvPr/>
        </p:nvPicPr>
        <p:blipFill>
          <a:blip r:embed="rId5">
            <a:alphaModFix/>
          </a:blip>
          <a:stretch>
            <a:fillRect/>
          </a:stretch>
        </p:blipFill>
        <p:spPr>
          <a:xfrm>
            <a:off x="6496050" y="0"/>
            <a:ext cx="5323664" cy="6858000"/>
          </a:xfrm>
          <a:prstGeom prst="rect">
            <a:avLst/>
          </a:prstGeom>
          <a:noFill/>
          <a:ln>
            <a:noFill/>
          </a:ln>
        </p:spPr>
      </p:pic>
      <p:pic>
        <p:nvPicPr>
          <p:cNvPr id="640" name="Google Shape;640;p65"/>
          <p:cNvPicPr preferRelativeResize="0"/>
          <p:nvPr/>
        </p:nvPicPr>
        <p:blipFill>
          <a:blip r:embed="rId6">
            <a:alphaModFix/>
          </a:blip>
          <a:stretch>
            <a:fillRect/>
          </a:stretch>
        </p:blipFill>
        <p:spPr>
          <a:xfrm>
            <a:off x="118235" y="5733472"/>
            <a:ext cx="1031300" cy="10217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3"/>
            </a:gs>
            <a:gs pos="41000">
              <a:schemeClr val="accent2"/>
            </a:gs>
            <a:gs pos="100000">
              <a:schemeClr val="accent2"/>
            </a:gs>
          </a:gsLst>
          <a:lin ang="0" scaled="0"/>
        </a:gradFill>
      </p:bgPr>
    </p:bg>
    <p:spTree>
      <p:nvGrpSpPr>
        <p:cNvPr id="644" name="Shape 644"/>
        <p:cNvGrpSpPr/>
        <p:nvPr/>
      </p:nvGrpSpPr>
      <p:grpSpPr>
        <a:xfrm>
          <a:off x="0" y="0"/>
          <a:ext cx="0" cy="0"/>
          <a:chOff x="0" y="0"/>
          <a:chExt cx="0" cy="0"/>
        </a:xfrm>
      </p:grpSpPr>
      <p:sp>
        <p:nvSpPr>
          <p:cNvPr id="645" name="Google Shape;645;p66"/>
          <p:cNvSpPr/>
          <p:nvPr/>
        </p:nvSpPr>
        <p:spPr>
          <a:xfrm>
            <a:off x="-1034584" y="-9768286"/>
            <a:ext cx="13262334" cy="20489279"/>
          </a:xfrm>
          <a:custGeom>
            <a:rect b="b" l="l" r="r" t="t"/>
            <a:pathLst>
              <a:path extrusionOk="0" h="6858336" w="4439275">
                <a:moveTo>
                  <a:pt x="4349806" y="3455550"/>
                </a:moveTo>
                <a:cubicBezTo>
                  <a:pt x="4241649" y="3131022"/>
                  <a:pt x="4002180" y="2807043"/>
                  <a:pt x="3810253" y="2531002"/>
                </a:cubicBezTo>
                <a:cubicBezTo>
                  <a:pt x="3810253" y="2531002"/>
                  <a:pt x="3729720" y="2984166"/>
                  <a:pt x="3729711" y="2984157"/>
                </a:cubicBezTo>
                <a:cubicBezTo>
                  <a:pt x="3540578" y="4397494"/>
                  <a:pt x="1153650" y="4262614"/>
                  <a:pt x="1295163" y="5821592"/>
                </a:cubicBezTo>
                <a:cubicBezTo>
                  <a:pt x="960205" y="4785067"/>
                  <a:pt x="2420168" y="4114188"/>
                  <a:pt x="3064995" y="3515446"/>
                </a:cubicBezTo>
                <a:cubicBezTo>
                  <a:pt x="4016880" y="2648771"/>
                  <a:pt x="3754879" y="1267519"/>
                  <a:pt x="2989519" y="372236"/>
                </a:cubicBezTo>
                <a:cubicBezTo>
                  <a:pt x="2989519" y="372236"/>
                  <a:pt x="2654819" y="0"/>
                  <a:pt x="2654819" y="0"/>
                </a:cubicBezTo>
                <a:cubicBezTo>
                  <a:pt x="3117708" y="2856604"/>
                  <a:pt x="-1784338" y="3157590"/>
                  <a:pt x="712904" y="5950874"/>
                </a:cubicBezTo>
                <a:cubicBezTo>
                  <a:pt x="-1130435" y="3514168"/>
                  <a:pt x="2436890" y="3051673"/>
                  <a:pt x="2958417" y="984958"/>
                </a:cubicBezTo>
                <a:cubicBezTo>
                  <a:pt x="3634169" y="2093202"/>
                  <a:pt x="3295770" y="3070718"/>
                  <a:pt x="2186812" y="3710603"/>
                </a:cubicBezTo>
                <a:cubicBezTo>
                  <a:pt x="829302" y="4633608"/>
                  <a:pt x="119166" y="6054148"/>
                  <a:pt x="2023689" y="6858337"/>
                </a:cubicBezTo>
                <a:cubicBezTo>
                  <a:pt x="1992596" y="6779982"/>
                  <a:pt x="1822039" y="6354894"/>
                  <a:pt x="1793447" y="6282712"/>
                </a:cubicBezTo>
                <a:cubicBezTo>
                  <a:pt x="1097149" y="4612744"/>
                  <a:pt x="3487697" y="4787897"/>
                  <a:pt x="3980952" y="3453643"/>
                </a:cubicBezTo>
                <a:cubicBezTo>
                  <a:pt x="4894442" y="4993726"/>
                  <a:pt x="1772671" y="4664097"/>
                  <a:pt x="2047916" y="6449687"/>
                </a:cubicBezTo>
                <a:cubicBezTo>
                  <a:pt x="1930835" y="5131649"/>
                  <a:pt x="4995502" y="5313748"/>
                  <a:pt x="4349797" y="3455550"/>
                </a:cubicBezTo>
                <a:close/>
              </a:path>
            </a:pathLst>
          </a:custGeom>
          <a:gradFill>
            <a:gsLst>
              <a:gs pos="0">
                <a:schemeClr val="accent3"/>
              </a:gs>
              <a:gs pos="79000">
                <a:schemeClr val="accent2"/>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66"/>
          <p:cNvSpPr txBox="1"/>
          <p:nvPr/>
        </p:nvSpPr>
        <p:spPr>
          <a:xfrm>
            <a:off x="865320" y="1908127"/>
            <a:ext cx="7135200" cy="124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500">
                <a:solidFill>
                  <a:schemeClr val="lt1"/>
                </a:solidFill>
                <a:latin typeface="Montserrat"/>
                <a:ea typeface="Montserrat"/>
                <a:cs typeface="Montserrat"/>
                <a:sym typeface="Montserrat"/>
              </a:rPr>
              <a:t>Thank you!</a:t>
            </a:r>
            <a:endParaRPr b="1" sz="7500">
              <a:solidFill>
                <a:schemeClr val="lt1"/>
              </a:solidFill>
              <a:latin typeface="Montserrat"/>
              <a:ea typeface="Montserrat"/>
              <a:cs typeface="Montserrat"/>
              <a:sym typeface="Montserrat"/>
            </a:endParaRPr>
          </a:p>
        </p:txBody>
      </p:sp>
      <p:sp>
        <p:nvSpPr>
          <p:cNvPr id="647" name="Google Shape;647;p66"/>
          <p:cNvSpPr txBox="1"/>
          <p:nvPr/>
        </p:nvSpPr>
        <p:spPr>
          <a:xfrm>
            <a:off x="1213645" y="4389400"/>
            <a:ext cx="69900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lt1"/>
                </a:solidFill>
                <a:latin typeface="Montserrat"/>
                <a:ea typeface="Montserrat"/>
                <a:cs typeface="Montserrat"/>
                <a:sym typeface="Montserrat"/>
              </a:rPr>
              <a:t>https://cocomelonc.github.io</a:t>
            </a:r>
            <a:endParaRPr sz="3000">
              <a:solidFill>
                <a:schemeClr val="lt1"/>
              </a:solidFill>
              <a:latin typeface="Montserrat"/>
              <a:ea typeface="Montserrat"/>
              <a:cs typeface="Montserrat"/>
              <a:sym typeface="Montserrat"/>
            </a:endParaRPr>
          </a:p>
        </p:txBody>
      </p:sp>
      <p:sp>
        <p:nvSpPr>
          <p:cNvPr id="648" name="Google Shape;648;p66"/>
          <p:cNvSpPr/>
          <p:nvPr/>
        </p:nvSpPr>
        <p:spPr>
          <a:xfrm>
            <a:off x="974677" y="4571127"/>
            <a:ext cx="239173" cy="237498"/>
          </a:xfrm>
          <a:custGeom>
            <a:rect b="b" l="l" r="r" t="t"/>
            <a:pathLst>
              <a:path extrusionOk="0" h="167252" w="171450">
                <a:moveTo>
                  <a:pt x="85725" y="0"/>
                </a:moveTo>
                <a:cubicBezTo>
                  <a:pt x="109538" y="0"/>
                  <a:pt x="129778" y="8335"/>
                  <a:pt x="146447" y="25003"/>
                </a:cubicBezTo>
                <a:cubicBezTo>
                  <a:pt x="163116" y="41672"/>
                  <a:pt x="171450" y="61913"/>
                  <a:pt x="171450" y="85725"/>
                </a:cubicBezTo>
                <a:cubicBezTo>
                  <a:pt x="171450" y="104478"/>
                  <a:pt x="166018" y="121295"/>
                  <a:pt x="155153" y="136178"/>
                </a:cubicBezTo>
                <a:cubicBezTo>
                  <a:pt x="144289" y="151061"/>
                  <a:pt x="130225" y="161330"/>
                  <a:pt x="112961" y="166985"/>
                </a:cubicBezTo>
                <a:cubicBezTo>
                  <a:pt x="109091" y="167878"/>
                  <a:pt x="107156" y="166539"/>
                  <a:pt x="107156" y="162967"/>
                </a:cubicBezTo>
                <a:cubicBezTo>
                  <a:pt x="107156" y="162669"/>
                  <a:pt x="107156" y="159842"/>
                  <a:pt x="107156" y="154484"/>
                </a:cubicBezTo>
                <a:cubicBezTo>
                  <a:pt x="107156" y="149126"/>
                  <a:pt x="107156" y="144066"/>
                  <a:pt x="107156" y="139303"/>
                </a:cubicBezTo>
                <a:cubicBezTo>
                  <a:pt x="107156" y="132160"/>
                  <a:pt x="105222" y="126951"/>
                  <a:pt x="101352" y="123676"/>
                </a:cubicBezTo>
                <a:cubicBezTo>
                  <a:pt x="112961" y="122188"/>
                  <a:pt x="122337" y="118467"/>
                  <a:pt x="129481" y="112514"/>
                </a:cubicBezTo>
                <a:cubicBezTo>
                  <a:pt x="136624" y="106561"/>
                  <a:pt x="140196" y="96143"/>
                  <a:pt x="140196" y="81260"/>
                </a:cubicBezTo>
                <a:cubicBezTo>
                  <a:pt x="140196" y="72331"/>
                  <a:pt x="137368" y="64592"/>
                  <a:pt x="131713" y="58043"/>
                </a:cubicBezTo>
                <a:cubicBezTo>
                  <a:pt x="134392" y="51495"/>
                  <a:pt x="134094" y="44053"/>
                  <a:pt x="130820" y="35719"/>
                </a:cubicBezTo>
                <a:cubicBezTo>
                  <a:pt x="126057" y="34231"/>
                  <a:pt x="118170" y="37058"/>
                  <a:pt x="107156" y="44202"/>
                </a:cubicBezTo>
                <a:cubicBezTo>
                  <a:pt x="100310" y="42416"/>
                  <a:pt x="93166" y="41523"/>
                  <a:pt x="85725" y="41523"/>
                </a:cubicBezTo>
                <a:cubicBezTo>
                  <a:pt x="78284" y="41523"/>
                  <a:pt x="71140" y="42416"/>
                  <a:pt x="64294" y="44202"/>
                </a:cubicBezTo>
                <a:cubicBezTo>
                  <a:pt x="59531" y="40928"/>
                  <a:pt x="55141" y="38547"/>
                  <a:pt x="51123" y="37058"/>
                </a:cubicBezTo>
                <a:cubicBezTo>
                  <a:pt x="47104" y="35570"/>
                  <a:pt x="44351" y="34975"/>
                  <a:pt x="42863" y="35273"/>
                </a:cubicBezTo>
                <a:lnTo>
                  <a:pt x="40630" y="35719"/>
                </a:lnTo>
                <a:cubicBezTo>
                  <a:pt x="37356" y="44053"/>
                  <a:pt x="37058" y="51495"/>
                  <a:pt x="39737" y="58043"/>
                </a:cubicBezTo>
                <a:cubicBezTo>
                  <a:pt x="34082" y="64592"/>
                  <a:pt x="31254" y="72331"/>
                  <a:pt x="31254" y="81260"/>
                </a:cubicBezTo>
                <a:cubicBezTo>
                  <a:pt x="31254" y="96143"/>
                  <a:pt x="34826" y="106561"/>
                  <a:pt x="41970" y="112514"/>
                </a:cubicBezTo>
                <a:cubicBezTo>
                  <a:pt x="49113" y="118467"/>
                  <a:pt x="58489" y="122188"/>
                  <a:pt x="70098" y="123676"/>
                </a:cubicBezTo>
                <a:cubicBezTo>
                  <a:pt x="67122" y="126058"/>
                  <a:pt x="65336" y="129927"/>
                  <a:pt x="64740" y="135285"/>
                </a:cubicBezTo>
                <a:cubicBezTo>
                  <a:pt x="53727" y="140048"/>
                  <a:pt x="45393" y="137666"/>
                  <a:pt x="39737" y="128141"/>
                </a:cubicBezTo>
                <a:cubicBezTo>
                  <a:pt x="36761" y="122486"/>
                  <a:pt x="32296" y="119509"/>
                  <a:pt x="26343" y="119212"/>
                </a:cubicBezTo>
                <a:cubicBezTo>
                  <a:pt x="25747" y="119212"/>
                  <a:pt x="25152" y="119286"/>
                  <a:pt x="24557" y="119435"/>
                </a:cubicBezTo>
                <a:cubicBezTo>
                  <a:pt x="23961" y="119584"/>
                  <a:pt x="23292" y="120030"/>
                  <a:pt x="22548" y="120774"/>
                </a:cubicBezTo>
                <a:cubicBezTo>
                  <a:pt x="21803" y="121518"/>
                  <a:pt x="22920" y="122635"/>
                  <a:pt x="25896" y="124123"/>
                </a:cubicBezTo>
                <a:cubicBezTo>
                  <a:pt x="29766" y="125909"/>
                  <a:pt x="32891" y="130225"/>
                  <a:pt x="35272" y="137071"/>
                </a:cubicBezTo>
                <a:cubicBezTo>
                  <a:pt x="35570" y="137369"/>
                  <a:pt x="35868" y="137889"/>
                  <a:pt x="36165" y="138634"/>
                </a:cubicBezTo>
                <a:cubicBezTo>
                  <a:pt x="36463" y="139378"/>
                  <a:pt x="37356" y="140643"/>
                  <a:pt x="38844" y="142429"/>
                </a:cubicBezTo>
                <a:cubicBezTo>
                  <a:pt x="40332" y="144215"/>
                  <a:pt x="42044" y="145554"/>
                  <a:pt x="43979" y="146447"/>
                </a:cubicBezTo>
                <a:cubicBezTo>
                  <a:pt x="45914" y="147340"/>
                  <a:pt x="48667" y="148233"/>
                  <a:pt x="52239" y="149126"/>
                </a:cubicBezTo>
                <a:cubicBezTo>
                  <a:pt x="55811" y="150019"/>
                  <a:pt x="59829" y="149721"/>
                  <a:pt x="64294" y="148233"/>
                </a:cubicBezTo>
                <a:cubicBezTo>
                  <a:pt x="64294" y="150317"/>
                  <a:pt x="64294" y="152475"/>
                  <a:pt x="64294" y="154707"/>
                </a:cubicBezTo>
                <a:cubicBezTo>
                  <a:pt x="64294" y="156939"/>
                  <a:pt x="64294" y="158725"/>
                  <a:pt x="64294" y="160065"/>
                </a:cubicBezTo>
                <a:cubicBezTo>
                  <a:pt x="64294" y="161404"/>
                  <a:pt x="64294" y="162372"/>
                  <a:pt x="64294" y="162967"/>
                </a:cubicBezTo>
                <a:cubicBezTo>
                  <a:pt x="64294" y="166539"/>
                  <a:pt x="62359" y="167878"/>
                  <a:pt x="58489" y="166985"/>
                </a:cubicBezTo>
                <a:cubicBezTo>
                  <a:pt x="41225" y="161330"/>
                  <a:pt x="27161" y="151061"/>
                  <a:pt x="16297" y="136178"/>
                </a:cubicBezTo>
                <a:cubicBezTo>
                  <a:pt x="5432" y="121295"/>
                  <a:pt x="0" y="104478"/>
                  <a:pt x="0" y="85725"/>
                </a:cubicBezTo>
                <a:cubicBezTo>
                  <a:pt x="0" y="61913"/>
                  <a:pt x="8334" y="41672"/>
                  <a:pt x="25003" y="25003"/>
                </a:cubicBezTo>
                <a:cubicBezTo>
                  <a:pt x="41672" y="8335"/>
                  <a:pt x="61913" y="0"/>
                  <a:pt x="85725"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66"/>
          <p:cNvSpPr/>
          <p:nvPr/>
        </p:nvSpPr>
        <p:spPr>
          <a:xfrm>
            <a:off x="975534" y="5023577"/>
            <a:ext cx="237458" cy="237512"/>
          </a:xfrm>
          <a:custGeom>
            <a:rect b="b" l="l" r="r" t="t"/>
            <a:pathLst>
              <a:path extrusionOk="0" h="139303" w="171450">
                <a:moveTo>
                  <a:pt x="118765" y="0"/>
                </a:moveTo>
                <a:cubicBezTo>
                  <a:pt x="128885" y="0"/>
                  <a:pt x="137369" y="3720"/>
                  <a:pt x="144215" y="11162"/>
                </a:cubicBezTo>
                <a:cubicBezTo>
                  <a:pt x="152251" y="9673"/>
                  <a:pt x="159693" y="6846"/>
                  <a:pt x="166539" y="2678"/>
                </a:cubicBezTo>
                <a:cubicBezTo>
                  <a:pt x="163860" y="11013"/>
                  <a:pt x="158800" y="17412"/>
                  <a:pt x="151358" y="21877"/>
                </a:cubicBezTo>
                <a:cubicBezTo>
                  <a:pt x="158205" y="20984"/>
                  <a:pt x="164902" y="19198"/>
                  <a:pt x="171450" y="16519"/>
                </a:cubicBezTo>
                <a:cubicBezTo>
                  <a:pt x="166688" y="23663"/>
                  <a:pt x="160883" y="29765"/>
                  <a:pt x="154037" y="34825"/>
                </a:cubicBezTo>
                <a:cubicBezTo>
                  <a:pt x="154037" y="36314"/>
                  <a:pt x="154037" y="37802"/>
                  <a:pt x="154037" y="39290"/>
                </a:cubicBezTo>
                <a:cubicBezTo>
                  <a:pt x="154037" y="51196"/>
                  <a:pt x="151805" y="62954"/>
                  <a:pt x="147340" y="74562"/>
                </a:cubicBezTo>
                <a:cubicBezTo>
                  <a:pt x="142875" y="86171"/>
                  <a:pt x="136550" y="96887"/>
                  <a:pt x="128365" y="106709"/>
                </a:cubicBezTo>
                <a:cubicBezTo>
                  <a:pt x="120179" y="116532"/>
                  <a:pt x="109612" y="124420"/>
                  <a:pt x="96664" y="130373"/>
                </a:cubicBezTo>
                <a:cubicBezTo>
                  <a:pt x="83716" y="136326"/>
                  <a:pt x="69503" y="139303"/>
                  <a:pt x="54025" y="139303"/>
                </a:cubicBezTo>
                <a:cubicBezTo>
                  <a:pt x="34380" y="139303"/>
                  <a:pt x="16371" y="134094"/>
                  <a:pt x="0" y="123676"/>
                </a:cubicBezTo>
                <a:cubicBezTo>
                  <a:pt x="2679" y="123973"/>
                  <a:pt x="5507" y="124122"/>
                  <a:pt x="8483" y="124122"/>
                </a:cubicBezTo>
                <a:cubicBezTo>
                  <a:pt x="24855" y="124122"/>
                  <a:pt x="39440" y="119062"/>
                  <a:pt x="52239" y="108942"/>
                </a:cubicBezTo>
                <a:cubicBezTo>
                  <a:pt x="44500" y="108942"/>
                  <a:pt x="37654" y="106635"/>
                  <a:pt x="31701" y="102021"/>
                </a:cubicBezTo>
                <a:cubicBezTo>
                  <a:pt x="25748" y="97408"/>
                  <a:pt x="21580" y="91529"/>
                  <a:pt x="19199" y="84385"/>
                </a:cubicBezTo>
                <a:cubicBezTo>
                  <a:pt x="21283" y="84980"/>
                  <a:pt x="23515" y="85278"/>
                  <a:pt x="25896" y="85278"/>
                </a:cubicBezTo>
                <a:cubicBezTo>
                  <a:pt x="29171" y="85278"/>
                  <a:pt x="32296" y="84832"/>
                  <a:pt x="35273" y="83939"/>
                </a:cubicBezTo>
                <a:cubicBezTo>
                  <a:pt x="26938" y="82153"/>
                  <a:pt x="20092" y="78060"/>
                  <a:pt x="14734" y="71660"/>
                </a:cubicBezTo>
                <a:cubicBezTo>
                  <a:pt x="9376" y="65261"/>
                  <a:pt x="6698" y="57894"/>
                  <a:pt x="6698" y="49559"/>
                </a:cubicBezTo>
                <a:lnTo>
                  <a:pt x="6698" y="49113"/>
                </a:lnTo>
                <a:cubicBezTo>
                  <a:pt x="11758" y="51792"/>
                  <a:pt x="17115" y="53280"/>
                  <a:pt x="22771" y="53578"/>
                </a:cubicBezTo>
                <a:cubicBezTo>
                  <a:pt x="12353" y="46434"/>
                  <a:pt x="7144" y="36611"/>
                  <a:pt x="7144" y="24110"/>
                </a:cubicBezTo>
                <a:cubicBezTo>
                  <a:pt x="7144" y="17859"/>
                  <a:pt x="8781" y="11906"/>
                  <a:pt x="12055" y="6250"/>
                </a:cubicBezTo>
                <a:cubicBezTo>
                  <a:pt x="30808" y="29468"/>
                  <a:pt x="54918" y="41820"/>
                  <a:pt x="84386" y="43309"/>
                </a:cubicBezTo>
                <a:cubicBezTo>
                  <a:pt x="83790" y="40630"/>
                  <a:pt x="83493" y="37951"/>
                  <a:pt x="83493" y="35272"/>
                </a:cubicBezTo>
                <a:cubicBezTo>
                  <a:pt x="83493" y="25449"/>
                  <a:pt x="86916" y="17115"/>
                  <a:pt x="93762" y="10269"/>
                </a:cubicBezTo>
                <a:cubicBezTo>
                  <a:pt x="100608" y="3423"/>
                  <a:pt x="108942" y="0"/>
                  <a:pt x="118765"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66"/>
          <p:cNvSpPr txBox="1"/>
          <p:nvPr/>
        </p:nvSpPr>
        <p:spPr>
          <a:xfrm>
            <a:off x="1213645" y="4846600"/>
            <a:ext cx="69900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lt1"/>
                </a:solidFill>
                <a:latin typeface="Montserrat"/>
                <a:ea typeface="Montserrat"/>
                <a:cs typeface="Montserrat"/>
                <a:sym typeface="Montserrat"/>
              </a:rPr>
              <a:t>cocomelonckz</a:t>
            </a:r>
            <a:endParaRPr sz="3000">
              <a:solidFill>
                <a:schemeClr val="lt1"/>
              </a:solidFill>
              <a:latin typeface="Montserrat"/>
              <a:ea typeface="Montserrat"/>
              <a:cs typeface="Montserrat"/>
              <a:sym typeface="Montserrat"/>
            </a:endParaRPr>
          </a:p>
        </p:txBody>
      </p:sp>
      <p:pic>
        <p:nvPicPr>
          <p:cNvPr id="651" name="Google Shape;651;p66"/>
          <p:cNvPicPr preferRelativeResize="0"/>
          <p:nvPr/>
        </p:nvPicPr>
        <p:blipFill>
          <a:blip r:embed="rId3">
            <a:alphaModFix/>
          </a:blip>
          <a:stretch>
            <a:fillRect/>
          </a:stretch>
        </p:blipFill>
        <p:spPr>
          <a:xfrm>
            <a:off x="7771805" y="2300657"/>
            <a:ext cx="3114174" cy="3085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3"/>
            </a:gs>
            <a:gs pos="41000">
              <a:schemeClr val="accent2"/>
            </a:gs>
            <a:gs pos="100000">
              <a:schemeClr val="accent2"/>
            </a:gs>
          </a:gsLst>
          <a:lin ang="0" scaled="0"/>
        </a:gradFill>
      </p:bgPr>
    </p:bg>
    <p:spTree>
      <p:nvGrpSpPr>
        <p:cNvPr id="175" name="Shape 175"/>
        <p:cNvGrpSpPr/>
        <p:nvPr/>
      </p:nvGrpSpPr>
      <p:grpSpPr>
        <a:xfrm>
          <a:off x="0" y="0"/>
          <a:ext cx="0" cy="0"/>
          <a:chOff x="0" y="0"/>
          <a:chExt cx="0" cy="0"/>
        </a:xfrm>
      </p:grpSpPr>
      <p:sp>
        <p:nvSpPr>
          <p:cNvPr id="176" name="Google Shape;176;p37"/>
          <p:cNvSpPr/>
          <p:nvPr/>
        </p:nvSpPr>
        <p:spPr>
          <a:xfrm>
            <a:off x="-1070284" y="-9777211"/>
            <a:ext cx="13262334" cy="20489279"/>
          </a:xfrm>
          <a:custGeom>
            <a:rect b="b" l="l" r="r" t="t"/>
            <a:pathLst>
              <a:path extrusionOk="0" h="6858336" w="4439275">
                <a:moveTo>
                  <a:pt x="4349806" y="3455550"/>
                </a:moveTo>
                <a:cubicBezTo>
                  <a:pt x="4241649" y="3131022"/>
                  <a:pt x="4002180" y="2807043"/>
                  <a:pt x="3810253" y="2531002"/>
                </a:cubicBezTo>
                <a:cubicBezTo>
                  <a:pt x="3810253" y="2531002"/>
                  <a:pt x="3729720" y="2984166"/>
                  <a:pt x="3729711" y="2984157"/>
                </a:cubicBezTo>
                <a:cubicBezTo>
                  <a:pt x="3540578" y="4397494"/>
                  <a:pt x="1153650" y="4262614"/>
                  <a:pt x="1295163" y="5821592"/>
                </a:cubicBezTo>
                <a:cubicBezTo>
                  <a:pt x="960205" y="4785067"/>
                  <a:pt x="2420168" y="4114188"/>
                  <a:pt x="3064995" y="3515446"/>
                </a:cubicBezTo>
                <a:cubicBezTo>
                  <a:pt x="4016880" y="2648771"/>
                  <a:pt x="3754879" y="1267519"/>
                  <a:pt x="2989519" y="372236"/>
                </a:cubicBezTo>
                <a:cubicBezTo>
                  <a:pt x="2989519" y="372236"/>
                  <a:pt x="2654819" y="0"/>
                  <a:pt x="2654819" y="0"/>
                </a:cubicBezTo>
                <a:cubicBezTo>
                  <a:pt x="3117708" y="2856604"/>
                  <a:pt x="-1784338" y="3157590"/>
                  <a:pt x="712904" y="5950874"/>
                </a:cubicBezTo>
                <a:cubicBezTo>
                  <a:pt x="-1130435" y="3514168"/>
                  <a:pt x="2436890" y="3051673"/>
                  <a:pt x="2958417" y="984958"/>
                </a:cubicBezTo>
                <a:cubicBezTo>
                  <a:pt x="3634169" y="2093202"/>
                  <a:pt x="3295770" y="3070718"/>
                  <a:pt x="2186812" y="3710603"/>
                </a:cubicBezTo>
                <a:cubicBezTo>
                  <a:pt x="829302" y="4633608"/>
                  <a:pt x="119166" y="6054148"/>
                  <a:pt x="2023689" y="6858337"/>
                </a:cubicBezTo>
                <a:cubicBezTo>
                  <a:pt x="1992596" y="6779982"/>
                  <a:pt x="1822039" y="6354894"/>
                  <a:pt x="1793447" y="6282712"/>
                </a:cubicBezTo>
                <a:cubicBezTo>
                  <a:pt x="1097149" y="4612744"/>
                  <a:pt x="3487697" y="4787897"/>
                  <a:pt x="3980952" y="3453643"/>
                </a:cubicBezTo>
                <a:cubicBezTo>
                  <a:pt x="4894442" y="4993726"/>
                  <a:pt x="1772671" y="4664097"/>
                  <a:pt x="2047916" y="6449687"/>
                </a:cubicBezTo>
                <a:cubicBezTo>
                  <a:pt x="1930835" y="5131649"/>
                  <a:pt x="4995502" y="5313748"/>
                  <a:pt x="4349797" y="3455550"/>
                </a:cubicBezTo>
                <a:close/>
              </a:path>
            </a:pathLst>
          </a:custGeom>
          <a:gradFill>
            <a:gsLst>
              <a:gs pos="0">
                <a:schemeClr val="accent3"/>
              </a:gs>
              <a:gs pos="79000">
                <a:schemeClr val="accent2"/>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37"/>
          <p:cNvSpPr txBox="1"/>
          <p:nvPr/>
        </p:nvSpPr>
        <p:spPr>
          <a:xfrm>
            <a:off x="865325" y="1908125"/>
            <a:ext cx="11222100" cy="124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500">
                <a:solidFill>
                  <a:schemeClr val="lt1"/>
                </a:solidFill>
                <a:latin typeface="Montserrat"/>
                <a:ea typeface="Montserrat"/>
                <a:cs typeface="Montserrat"/>
                <a:sym typeface="Montserrat"/>
              </a:rPr>
              <a:t>persistence examples</a:t>
            </a:r>
            <a:endParaRPr b="1" sz="7500">
              <a:solidFill>
                <a:schemeClr val="lt1"/>
              </a:solidFill>
              <a:latin typeface="Montserrat"/>
              <a:ea typeface="Montserrat"/>
              <a:cs typeface="Montserrat"/>
              <a:sym typeface="Montserrat"/>
            </a:endParaRPr>
          </a:p>
        </p:txBody>
      </p:sp>
      <p:sp>
        <p:nvSpPr>
          <p:cNvPr id="178" name="Google Shape;178;p37"/>
          <p:cNvSpPr txBox="1"/>
          <p:nvPr/>
        </p:nvSpPr>
        <p:spPr>
          <a:xfrm>
            <a:off x="908850" y="2995500"/>
            <a:ext cx="97620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lt1"/>
                </a:solidFill>
                <a:latin typeface="Montserrat"/>
                <a:ea typeface="Montserrat"/>
                <a:cs typeface="Montserrat"/>
                <a:sym typeface="Montserrat"/>
              </a:rPr>
              <a:t>Abusing Windows Registry and apps</a:t>
            </a:r>
            <a:endParaRPr sz="3000">
              <a:solidFill>
                <a:schemeClr val="lt1"/>
              </a:solidFill>
              <a:latin typeface="Montserrat"/>
              <a:ea typeface="Montserrat"/>
              <a:cs typeface="Montserrat"/>
              <a:sym typeface="Montserrat"/>
            </a:endParaRPr>
          </a:p>
        </p:txBody>
      </p:sp>
      <p:pic>
        <p:nvPicPr>
          <p:cNvPr id="179" name="Google Shape;179;p37"/>
          <p:cNvPicPr preferRelativeResize="0"/>
          <p:nvPr/>
        </p:nvPicPr>
        <p:blipFill>
          <a:blip r:embed="rId3">
            <a:alphaModFix/>
          </a:blip>
          <a:stretch>
            <a:fillRect/>
          </a:stretch>
        </p:blipFill>
        <p:spPr>
          <a:xfrm>
            <a:off x="10714172" y="196397"/>
            <a:ext cx="1031300" cy="1021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3" name="Shape 183"/>
        <p:cNvGrpSpPr/>
        <p:nvPr/>
      </p:nvGrpSpPr>
      <p:grpSpPr>
        <a:xfrm>
          <a:off x="0" y="0"/>
          <a:ext cx="0" cy="0"/>
          <a:chOff x="0" y="0"/>
          <a:chExt cx="0" cy="0"/>
        </a:xfrm>
      </p:grpSpPr>
      <p:pic>
        <p:nvPicPr>
          <p:cNvPr descr="A picture containing black, darkness&#10;&#10;Description automatically generated" id="184" name="Google Shape;184;p38"/>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185" name="Google Shape;185;p38"/>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6" name="Google Shape;186;p38"/>
          <p:cNvPicPr preferRelativeResize="0"/>
          <p:nvPr/>
        </p:nvPicPr>
        <p:blipFill rotWithShape="1">
          <a:blip r:embed="rId4">
            <a:alphaModFix/>
          </a:blip>
          <a:srcRect b="0" l="12109" r="9918" t="0"/>
          <a:stretch/>
        </p:blipFill>
        <p:spPr>
          <a:xfrm>
            <a:off x="6175504" y="1292422"/>
            <a:ext cx="5350200" cy="4574400"/>
          </a:xfrm>
          <a:prstGeom prst="roundRect">
            <a:avLst>
              <a:gd fmla="val 9455" name="adj"/>
            </a:avLst>
          </a:prstGeom>
          <a:noFill/>
          <a:ln cap="flat" cmpd="sng" w="38100">
            <a:solidFill>
              <a:schemeClr val="lt1"/>
            </a:solidFill>
            <a:prstDash val="solid"/>
            <a:round/>
            <a:headEnd len="sm" w="sm" type="none"/>
            <a:tailEnd len="sm" w="sm" type="none"/>
          </a:ln>
          <a:effectLst>
            <a:outerShdw blurRad="63500" sx="102000" rotWithShape="0" algn="ctr" sy="102000">
              <a:srgbClr val="000000">
                <a:alpha val="9800"/>
              </a:srgbClr>
            </a:outerShdw>
          </a:effectLst>
        </p:spPr>
      </p:pic>
      <p:sp>
        <p:nvSpPr>
          <p:cNvPr id="187" name="Google Shape;187;p38"/>
          <p:cNvSpPr txBox="1"/>
          <p:nvPr/>
        </p:nvSpPr>
        <p:spPr>
          <a:xfrm>
            <a:off x="1767950" y="4940425"/>
            <a:ext cx="3126900" cy="6342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1600">
                <a:solidFill>
                  <a:schemeClr val="dk1"/>
                </a:solidFill>
                <a:latin typeface="Montserrat"/>
                <a:ea typeface="Montserrat"/>
                <a:cs typeface="Montserrat"/>
                <a:sym typeface="Montserrat"/>
              </a:rPr>
              <a:t>Malware persistence techniques!!!</a:t>
            </a:r>
            <a:endParaRPr b="1" sz="1600">
              <a:solidFill>
                <a:schemeClr val="dk1"/>
              </a:solidFill>
              <a:latin typeface="Montserrat"/>
              <a:ea typeface="Montserrat"/>
              <a:cs typeface="Montserrat"/>
              <a:sym typeface="Montserrat"/>
            </a:endParaRPr>
          </a:p>
        </p:txBody>
      </p:sp>
      <p:sp>
        <p:nvSpPr>
          <p:cNvPr id="188" name="Google Shape;188;p38"/>
          <p:cNvSpPr txBox="1"/>
          <p:nvPr/>
        </p:nvSpPr>
        <p:spPr>
          <a:xfrm>
            <a:off x="1768000" y="3686825"/>
            <a:ext cx="3450000" cy="6342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Bypass sandboxes, AV/EDR evasion, anti-analysis tricks</a:t>
            </a:r>
            <a:endParaRPr sz="1600">
              <a:solidFill>
                <a:schemeClr val="dk1"/>
              </a:solidFill>
              <a:latin typeface="Montserrat"/>
              <a:ea typeface="Montserrat"/>
              <a:cs typeface="Montserrat"/>
              <a:sym typeface="Montserrat"/>
            </a:endParaRPr>
          </a:p>
        </p:txBody>
      </p:sp>
      <p:sp>
        <p:nvSpPr>
          <p:cNvPr id="189" name="Google Shape;189;p38"/>
          <p:cNvSpPr txBox="1"/>
          <p:nvPr/>
        </p:nvSpPr>
        <p:spPr>
          <a:xfrm>
            <a:off x="1767950" y="2381800"/>
            <a:ext cx="3450000" cy="6342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Injection and code execution, obfuscation, C2 encryption </a:t>
            </a:r>
            <a:endParaRPr sz="1600">
              <a:solidFill>
                <a:schemeClr val="dk1"/>
              </a:solidFill>
              <a:latin typeface="Montserrat"/>
              <a:ea typeface="Montserrat"/>
              <a:cs typeface="Montserrat"/>
              <a:sym typeface="Montserrat"/>
            </a:endParaRPr>
          </a:p>
        </p:txBody>
      </p:sp>
      <p:sp>
        <p:nvSpPr>
          <p:cNvPr id="190" name="Google Shape;190;p38"/>
          <p:cNvSpPr/>
          <p:nvPr/>
        </p:nvSpPr>
        <p:spPr>
          <a:xfrm>
            <a:off x="10025163" y="4469774"/>
            <a:ext cx="1662600" cy="16626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38"/>
          <p:cNvSpPr/>
          <p:nvPr/>
        </p:nvSpPr>
        <p:spPr>
          <a:xfrm>
            <a:off x="6371824" y="1873449"/>
            <a:ext cx="593700" cy="5937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38"/>
          <p:cNvSpPr txBox="1"/>
          <p:nvPr/>
        </p:nvSpPr>
        <p:spPr>
          <a:xfrm>
            <a:off x="930055" y="894875"/>
            <a:ext cx="4287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Montserrat"/>
                <a:ea typeface="Montserrat"/>
                <a:cs typeface="Montserrat"/>
                <a:sym typeface="Montserrat"/>
              </a:rPr>
              <a:t>Malware Techniques</a:t>
            </a:r>
            <a:endParaRPr sz="3600">
              <a:solidFill>
                <a:schemeClr val="dk1"/>
              </a:solidFill>
              <a:latin typeface="Montserrat"/>
              <a:ea typeface="Montserrat"/>
              <a:cs typeface="Montserrat"/>
              <a:sym typeface="Montserrat"/>
            </a:endParaRPr>
          </a:p>
        </p:txBody>
      </p:sp>
      <p:sp>
        <p:nvSpPr>
          <p:cNvPr id="193" name="Google Shape;193;p38"/>
          <p:cNvSpPr/>
          <p:nvPr/>
        </p:nvSpPr>
        <p:spPr>
          <a:xfrm>
            <a:off x="7753000" y="965975"/>
            <a:ext cx="3100200" cy="2202300"/>
          </a:xfrm>
          <a:prstGeom prst="cloudCallout">
            <a:avLst>
              <a:gd fmla="val -20833" name="adj1"/>
              <a:gd fmla="val 62500" name="adj2"/>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800">
              <a:latin typeface="Montserrat"/>
              <a:ea typeface="Montserrat"/>
              <a:cs typeface="Montserrat"/>
              <a:sym typeface="Montserrat"/>
            </a:endParaRPr>
          </a:p>
        </p:txBody>
      </p:sp>
      <p:pic>
        <p:nvPicPr>
          <p:cNvPr id="194" name="Google Shape;194;p38"/>
          <p:cNvPicPr preferRelativeResize="0"/>
          <p:nvPr/>
        </p:nvPicPr>
        <p:blipFill rotWithShape="1">
          <a:blip r:embed="rId5">
            <a:alphaModFix/>
          </a:blip>
          <a:srcRect b="0" l="9336" r="9336" t="0"/>
          <a:stretch/>
        </p:blipFill>
        <p:spPr>
          <a:xfrm>
            <a:off x="8331599" y="1149139"/>
            <a:ext cx="1835960" cy="1835960"/>
          </a:xfrm>
          <a:custGeom>
            <a:rect b="b" l="l" r="r" t="t"/>
            <a:pathLst>
              <a:path extrusionOk="0" h="3766071" w="3766071">
                <a:moveTo>
                  <a:pt x="1883036" y="0"/>
                </a:moveTo>
                <a:cubicBezTo>
                  <a:pt x="2923008" y="0"/>
                  <a:pt x="3766072" y="843064"/>
                  <a:pt x="3766072" y="1883036"/>
                </a:cubicBezTo>
                <a:cubicBezTo>
                  <a:pt x="3766072" y="2923008"/>
                  <a:pt x="2923008" y="3766072"/>
                  <a:pt x="1883036" y="3766072"/>
                </a:cubicBezTo>
                <a:cubicBezTo>
                  <a:pt x="843064" y="3766072"/>
                  <a:pt x="0" y="2923008"/>
                  <a:pt x="0" y="1883036"/>
                </a:cubicBezTo>
                <a:cubicBezTo>
                  <a:pt x="0" y="843064"/>
                  <a:pt x="843064" y="0"/>
                  <a:pt x="1883036" y="0"/>
                </a:cubicBezTo>
                <a:close/>
              </a:path>
            </a:pathLst>
          </a:custGeom>
          <a:noFill/>
          <a:ln cap="flat" cmpd="sng" w="38100">
            <a:solidFill>
              <a:srgbClr val="FFFFFF"/>
            </a:solidFill>
            <a:prstDash val="solid"/>
            <a:round/>
            <a:headEnd len="sm" w="sm" type="none"/>
            <a:tailEnd len="sm" w="sm" type="none"/>
          </a:ln>
          <a:effectLst>
            <a:outerShdw blurRad="63500" sx="102000" rotWithShape="0" algn="ctr" sy="102000">
              <a:srgbClr val="000000">
                <a:alpha val="13730"/>
              </a:srgbClr>
            </a:outerShdw>
          </a:effectLst>
        </p:spPr>
      </p:pic>
      <p:sp>
        <p:nvSpPr>
          <p:cNvPr id="195" name="Google Shape;195;p38"/>
          <p:cNvSpPr/>
          <p:nvPr/>
        </p:nvSpPr>
        <p:spPr>
          <a:xfrm>
            <a:off x="1059165" y="25920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196" name="Google Shape;196;p38"/>
          <p:cNvSpPr/>
          <p:nvPr/>
        </p:nvSpPr>
        <p:spPr>
          <a:xfrm>
            <a:off x="1059178" y="3897041"/>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197" name="Google Shape;197;p38"/>
          <p:cNvSpPr/>
          <p:nvPr/>
        </p:nvSpPr>
        <p:spPr>
          <a:xfrm>
            <a:off x="1059178" y="5202091"/>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pic>
        <p:nvPicPr>
          <p:cNvPr id="198" name="Google Shape;198;p38"/>
          <p:cNvPicPr preferRelativeResize="0"/>
          <p:nvPr/>
        </p:nvPicPr>
        <p:blipFill>
          <a:blip r:embed="rId6">
            <a:alphaModFix/>
          </a:blip>
          <a:stretch>
            <a:fillRect/>
          </a:stretch>
        </p:blipFill>
        <p:spPr>
          <a:xfrm>
            <a:off x="10714172" y="196397"/>
            <a:ext cx="1031300" cy="10217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2" name="Shape 202"/>
        <p:cNvGrpSpPr/>
        <p:nvPr/>
      </p:nvGrpSpPr>
      <p:grpSpPr>
        <a:xfrm>
          <a:off x="0" y="0"/>
          <a:ext cx="0" cy="0"/>
          <a:chOff x="0" y="0"/>
          <a:chExt cx="0" cy="0"/>
        </a:xfrm>
      </p:grpSpPr>
      <p:pic>
        <p:nvPicPr>
          <p:cNvPr descr="A picture containing black, darkness&#10;&#10;Description automatically generated" id="203" name="Google Shape;203;p39"/>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204" name="Google Shape;204;p39"/>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5" name="Google Shape;205;p39"/>
          <p:cNvPicPr preferRelativeResize="0"/>
          <p:nvPr/>
        </p:nvPicPr>
        <p:blipFill rotWithShape="1">
          <a:blip r:embed="rId4">
            <a:alphaModFix/>
          </a:blip>
          <a:srcRect b="9323" l="0" r="0" t="9323"/>
          <a:stretch/>
        </p:blipFill>
        <p:spPr>
          <a:xfrm>
            <a:off x="6175504" y="1292422"/>
            <a:ext cx="5350200" cy="4574400"/>
          </a:xfrm>
          <a:prstGeom prst="roundRect">
            <a:avLst>
              <a:gd fmla="val 9455" name="adj"/>
            </a:avLst>
          </a:prstGeom>
          <a:noFill/>
          <a:ln cap="flat" cmpd="sng" w="38100">
            <a:solidFill>
              <a:schemeClr val="lt1"/>
            </a:solidFill>
            <a:prstDash val="solid"/>
            <a:round/>
            <a:headEnd len="sm" w="sm" type="none"/>
            <a:tailEnd len="sm" w="sm" type="none"/>
          </a:ln>
          <a:effectLst>
            <a:outerShdw blurRad="63500" sx="102000" rotWithShape="0" algn="ctr" sy="102000">
              <a:srgbClr val="000000">
                <a:alpha val="9800"/>
              </a:srgbClr>
            </a:outerShdw>
          </a:effectLst>
        </p:spPr>
      </p:pic>
      <p:sp>
        <p:nvSpPr>
          <p:cNvPr id="206" name="Google Shape;206;p39"/>
          <p:cNvSpPr txBox="1"/>
          <p:nvPr/>
        </p:nvSpPr>
        <p:spPr>
          <a:xfrm>
            <a:off x="1495287" y="5089525"/>
            <a:ext cx="4224900" cy="6342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Enables hackers who gain access into your environments to keep it</a:t>
            </a:r>
            <a:endParaRPr sz="1600">
              <a:solidFill>
                <a:schemeClr val="dk1"/>
              </a:solidFill>
              <a:latin typeface="Montserrat"/>
              <a:ea typeface="Montserrat"/>
              <a:cs typeface="Montserrat"/>
              <a:sym typeface="Montserrat"/>
            </a:endParaRPr>
          </a:p>
        </p:txBody>
      </p:sp>
      <p:sp>
        <p:nvSpPr>
          <p:cNvPr id="207" name="Google Shape;207;p39"/>
          <p:cNvSpPr txBox="1"/>
          <p:nvPr/>
        </p:nvSpPr>
        <p:spPr>
          <a:xfrm>
            <a:off x="1482887" y="3763025"/>
            <a:ext cx="4457400" cy="6342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When a threat actor secretly maintains system access despite interruptions</a:t>
            </a:r>
            <a:endParaRPr sz="1600">
              <a:solidFill>
                <a:schemeClr val="dk1"/>
              </a:solidFill>
              <a:latin typeface="Montserrat"/>
              <a:ea typeface="Montserrat"/>
              <a:cs typeface="Montserrat"/>
              <a:sym typeface="Montserrat"/>
            </a:endParaRPr>
          </a:p>
        </p:txBody>
      </p:sp>
      <p:sp>
        <p:nvSpPr>
          <p:cNvPr id="208" name="Google Shape;208;p39"/>
          <p:cNvSpPr txBox="1"/>
          <p:nvPr/>
        </p:nvSpPr>
        <p:spPr>
          <a:xfrm>
            <a:off x="1495275" y="2381800"/>
            <a:ext cx="4445100" cy="6342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Persistence enables malware by allowing the malware to keep running</a:t>
            </a:r>
            <a:endParaRPr sz="1600">
              <a:solidFill>
                <a:schemeClr val="dk1"/>
              </a:solidFill>
              <a:latin typeface="Montserrat"/>
              <a:ea typeface="Montserrat"/>
              <a:cs typeface="Montserrat"/>
              <a:sym typeface="Montserrat"/>
            </a:endParaRPr>
          </a:p>
        </p:txBody>
      </p:sp>
      <p:sp>
        <p:nvSpPr>
          <p:cNvPr id="209" name="Google Shape;209;p39"/>
          <p:cNvSpPr/>
          <p:nvPr/>
        </p:nvSpPr>
        <p:spPr>
          <a:xfrm>
            <a:off x="10025163" y="4469774"/>
            <a:ext cx="1662600" cy="16626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39"/>
          <p:cNvSpPr/>
          <p:nvPr/>
        </p:nvSpPr>
        <p:spPr>
          <a:xfrm>
            <a:off x="6371824" y="1873449"/>
            <a:ext cx="593700" cy="5937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39"/>
          <p:cNvSpPr txBox="1"/>
          <p:nvPr/>
        </p:nvSpPr>
        <p:spPr>
          <a:xfrm>
            <a:off x="930055" y="894875"/>
            <a:ext cx="4287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Montserrat"/>
                <a:ea typeface="Montserrat"/>
                <a:cs typeface="Montserrat"/>
                <a:sym typeface="Montserrat"/>
              </a:rPr>
              <a:t>Malware Persistence</a:t>
            </a:r>
            <a:endParaRPr sz="3600">
              <a:solidFill>
                <a:schemeClr val="dk1"/>
              </a:solidFill>
              <a:latin typeface="Montserrat"/>
              <a:ea typeface="Montserrat"/>
              <a:cs typeface="Montserrat"/>
              <a:sym typeface="Montserrat"/>
            </a:endParaRPr>
          </a:p>
        </p:txBody>
      </p:sp>
      <p:sp>
        <p:nvSpPr>
          <p:cNvPr id="212" name="Google Shape;212;p39"/>
          <p:cNvSpPr/>
          <p:nvPr/>
        </p:nvSpPr>
        <p:spPr>
          <a:xfrm>
            <a:off x="7753000" y="965975"/>
            <a:ext cx="3100200" cy="2202300"/>
          </a:xfrm>
          <a:prstGeom prst="cloudCallout">
            <a:avLst>
              <a:gd fmla="val -20833" name="adj1"/>
              <a:gd fmla="val 62500" name="adj2"/>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800">
              <a:latin typeface="Montserrat"/>
              <a:ea typeface="Montserrat"/>
              <a:cs typeface="Montserrat"/>
              <a:sym typeface="Montserrat"/>
            </a:endParaRPr>
          </a:p>
        </p:txBody>
      </p:sp>
      <p:sp>
        <p:nvSpPr>
          <p:cNvPr id="213" name="Google Shape;213;p39"/>
          <p:cNvSpPr/>
          <p:nvPr/>
        </p:nvSpPr>
        <p:spPr>
          <a:xfrm>
            <a:off x="1059165" y="25920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214" name="Google Shape;214;p39"/>
          <p:cNvSpPr/>
          <p:nvPr/>
        </p:nvSpPr>
        <p:spPr>
          <a:xfrm>
            <a:off x="1059178" y="3959491"/>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215" name="Google Shape;215;p39"/>
          <p:cNvSpPr/>
          <p:nvPr/>
        </p:nvSpPr>
        <p:spPr>
          <a:xfrm>
            <a:off x="1059178" y="53270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pic>
        <p:nvPicPr>
          <p:cNvPr id="216" name="Google Shape;216;p39"/>
          <p:cNvPicPr preferRelativeResize="0"/>
          <p:nvPr/>
        </p:nvPicPr>
        <p:blipFill rotWithShape="1">
          <a:blip r:embed="rId5">
            <a:alphaModFix/>
          </a:blip>
          <a:srcRect b="0" l="573" r="573" t="0"/>
          <a:stretch/>
        </p:blipFill>
        <p:spPr>
          <a:xfrm>
            <a:off x="8331599" y="1149139"/>
            <a:ext cx="1835960" cy="1835960"/>
          </a:xfrm>
          <a:custGeom>
            <a:rect b="b" l="l" r="r" t="t"/>
            <a:pathLst>
              <a:path extrusionOk="0" h="3766071" w="3766071">
                <a:moveTo>
                  <a:pt x="1883036" y="0"/>
                </a:moveTo>
                <a:cubicBezTo>
                  <a:pt x="2923008" y="0"/>
                  <a:pt x="3766072" y="843064"/>
                  <a:pt x="3766072" y="1883036"/>
                </a:cubicBezTo>
                <a:cubicBezTo>
                  <a:pt x="3766072" y="2923008"/>
                  <a:pt x="2923008" y="3766072"/>
                  <a:pt x="1883036" y="3766072"/>
                </a:cubicBezTo>
                <a:cubicBezTo>
                  <a:pt x="843064" y="3766072"/>
                  <a:pt x="0" y="2923008"/>
                  <a:pt x="0" y="1883036"/>
                </a:cubicBezTo>
                <a:cubicBezTo>
                  <a:pt x="0" y="843064"/>
                  <a:pt x="843064" y="0"/>
                  <a:pt x="1883036" y="0"/>
                </a:cubicBezTo>
                <a:close/>
              </a:path>
            </a:pathLst>
          </a:custGeom>
          <a:noFill/>
          <a:ln cap="flat" cmpd="sng" w="38100">
            <a:solidFill>
              <a:srgbClr val="FFFFFF"/>
            </a:solidFill>
            <a:prstDash val="solid"/>
            <a:round/>
            <a:headEnd len="sm" w="sm" type="none"/>
            <a:tailEnd len="sm" w="sm" type="none"/>
          </a:ln>
          <a:effectLst>
            <a:outerShdw blurRad="63500" sx="102000" rotWithShape="0" algn="ctr" sy="102000">
              <a:srgbClr val="000000">
                <a:alpha val="13730"/>
              </a:srgbClr>
            </a:outerShdw>
          </a:effectLst>
        </p:spPr>
      </p:pic>
      <p:pic>
        <p:nvPicPr>
          <p:cNvPr id="217" name="Google Shape;217;p39"/>
          <p:cNvPicPr preferRelativeResize="0"/>
          <p:nvPr/>
        </p:nvPicPr>
        <p:blipFill>
          <a:blip r:embed="rId6">
            <a:alphaModFix/>
          </a:blip>
          <a:stretch>
            <a:fillRect/>
          </a:stretch>
        </p:blipFill>
        <p:spPr>
          <a:xfrm>
            <a:off x="10714172" y="196397"/>
            <a:ext cx="1031300" cy="10217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1" name="Shape 221"/>
        <p:cNvGrpSpPr/>
        <p:nvPr/>
      </p:nvGrpSpPr>
      <p:grpSpPr>
        <a:xfrm>
          <a:off x="0" y="0"/>
          <a:ext cx="0" cy="0"/>
          <a:chOff x="0" y="0"/>
          <a:chExt cx="0" cy="0"/>
        </a:xfrm>
      </p:grpSpPr>
      <p:pic>
        <p:nvPicPr>
          <p:cNvPr descr="A picture containing black, darkness&#10;&#10;Description automatically generated" id="222" name="Google Shape;222;p40"/>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223" name="Google Shape;223;p40"/>
          <p:cNvSpPr/>
          <p:nvPr/>
        </p:nvSpPr>
        <p:spPr>
          <a:xfrm>
            <a:off x="-1" y="0"/>
            <a:ext cx="6546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40"/>
          <p:cNvSpPr txBox="1"/>
          <p:nvPr/>
        </p:nvSpPr>
        <p:spPr>
          <a:xfrm>
            <a:off x="930050" y="894875"/>
            <a:ext cx="5450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Montserrat"/>
                <a:ea typeface="Montserrat"/>
                <a:cs typeface="Montserrat"/>
                <a:sym typeface="Montserrat"/>
              </a:rPr>
              <a:t>Persistence examples</a:t>
            </a:r>
            <a:endParaRPr sz="3600">
              <a:solidFill>
                <a:schemeClr val="lt1"/>
              </a:solidFill>
              <a:latin typeface="Montserrat"/>
              <a:ea typeface="Montserrat"/>
              <a:cs typeface="Montserrat"/>
              <a:sym typeface="Montserrat"/>
            </a:endParaRPr>
          </a:p>
        </p:txBody>
      </p:sp>
      <p:sp>
        <p:nvSpPr>
          <p:cNvPr id="225" name="Google Shape;225;p40"/>
          <p:cNvSpPr txBox="1"/>
          <p:nvPr/>
        </p:nvSpPr>
        <p:spPr>
          <a:xfrm>
            <a:off x="930050" y="1472450"/>
            <a:ext cx="3794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600">
                <a:solidFill>
                  <a:schemeClr val="lt1"/>
                </a:solidFill>
                <a:latin typeface="Montserrat"/>
                <a:ea typeface="Montserrat"/>
                <a:cs typeface="Montserrat"/>
                <a:sym typeface="Montserrat"/>
              </a:rPr>
              <a:t>used by various APT groups</a:t>
            </a:r>
            <a:endParaRPr sz="2000"/>
          </a:p>
        </p:txBody>
      </p:sp>
      <p:sp>
        <p:nvSpPr>
          <p:cNvPr id="226" name="Google Shape;226;p40"/>
          <p:cNvSpPr txBox="1"/>
          <p:nvPr/>
        </p:nvSpPr>
        <p:spPr>
          <a:xfrm>
            <a:off x="8189047" y="2318461"/>
            <a:ext cx="3233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None/>
            </a:pPr>
            <a:r>
              <a:rPr lang="en-US">
                <a:solidFill>
                  <a:schemeClr val="dk1"/>
                </a:solidFill>
                <a:latin typeface="Montserrat"/>
                <a:ea typeface="Montserrat"/>
                <a:cs typeface="Montserrat"/>
                <a:sym typeface="Montserrat"/>
              </a:rPr>
              <a:t>used by APT39</a:t>
            </a:r>
            <a:endParaRPr>
              <a:solidFill>
                <a:schemeClr val="dk1"/>
              </a:solidFill>
              <a:latin typeface="Montserrat"/>
              <a:ea typeface="Montserrat"/>
              <a:cs typeface="Montserrat"/>
              <a:sym typeface="Montserrat"/>
            </a:endParaRPr>
          </a:p>
        </p:txBody>
      </p:sp>
      <p:sp>
        <p:nvSpPr>
          <p:cNvPr id="227" name="Google Shape;227;p40"/>
          <p:cNvSpPr txBox="1"/>
          <p:nvPr/>
        </p:nvSpPr>
        <p:spPr>
          <a:xfrm>
            <a:off x="8189047" y="1977050"/>
            <a:ext cx="2884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12500"/>
              </a:lnSpc>
              <a:spcBef>
                <a:spcPts val="0"/>
              </a:spcBef>
              <a:spcAft>
                <a:spcPts val="0"/>
              </a:spcAft>
              <a:buNone/>
            </a:pPr>
            <a:r>
              <a:rPr b="1" lang="en-US" sz="1600">
                <a:solidFill>
                  <a:srgbClr val="F05535"/>
                </a:solidFill>
                <a:latin typeface="Montserrat"/>
                <a:ea typeface="Montserrat"/>
                <a:cs typeface="Montserrat"/>
                <a:sym typeface="Montserrat"/>
              </a:rPr>
              <a:t>App_Init DLLs</a:t>
            </a:r>
            <a:endParaRPr b="1" sz="1600">
              <a:solidFill>
                <a:srgbClr val="F05535"/>
              </a:solidFill>
              <a:latin typeface="Montserrat"/>
              <a:ea typeface="Montserrat"/>
              <a:cs typeface="Montserrat"/>
              <a:sym typeface="Montserrat"/>
            </a:endParaRPr>
          </a:p>
        </p:txBody>
      </p:sp>
      <p:sp>
        <p:nvSpPr>
          <p:cNvPr id="228" name="Google Shape;228;p40"/>
          <p:cNvSpPr txBox="1"/>
          <p:nvPr/>
        </p:nvSpPr>
        <p:spPr>
          <a:xfrm>
            <a:off x="8189047" y="3109866"/>
            <a:ext cx="3233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None/>
            </a:pPr>
            <a:r>
              <a:rPr lang="en-US">
                <a:solidFill>
                  <a:schemeClr val="dk1"/>
                </a:solidFill>
                <a:latin typeface="Montserrat"/>
                <a:ea typeface="Montserrat"/>
                <a:cs typeface="Montserrat"/>
                <a:sym typeface="Montserrat"/>
              </a:rPr>
              <a:t>used by APT3, APT29, APT41</a:t>
            </a:r>
            <a:endParaRPr/>
          </a:p>
        </p:txBody>
      </p:sp>
      <p:sp>
        <p:nvSpPr>
          <p:cNvPr id="229" name="Google Shape;229;p40"/>
          <p:cNvSpPr txBox="1"/>
          <p:nvPr/>
        </p:nvSpPr>
        <p:spPr>
          <a:xfrm>
            <a:off x="8189050" y="2768450"/>
            <a:ext cx="3233700" cy="338700"/>
          </a:xfrm>
          <a:prstGeom prst="rect">
            <a:avLst/>
          </a:prstGeom>
          <a:noFill/>
          <a:ln>
            <a:noFill/>
          </a:ln>
        </p:spPr>
        <p:txBody>
          <a:bodyPr anchorCtr="0" anchor="t" bIns="45700" lIns="91425" spcFirstLastPara="1" rIns="91425" wrap="square" tIns="45700">
            <a:spAutoFit/>
          </a:bodyPr>
          <a:lstStyle/>
          <a:p>
            <a:pPr indent="0" lvl="0" marL="0" rtl="0" algn="l">
              <a:lnSpc>
                <a:spcPct val="112500"/>
              </a:lnSpc>
              <a:spcBef>
                <a:spcPts val="0"/>
              </a:spcBef>
              <a:spcAft>
                <a:spcPts val="0"/>
              </a:spcAft>
              <a:buNone/>
            </a:pPr>
            <a:r>
              <a:rPr b="1" lang="en-US" sz="1600">
                <a:solidFill>
                  <a:srgbClr val="F05535"/>
                </a:solidFill>
                <a:latin typeface="Montserrat"/>
                <a:ea typeface="Montserrat"/>
                <a:cs typeface="Montserrat"/>
                <a:sym typeface="Montserrat"/>
              </a:rPr>
              <a:t>Accessibility Features</a:t>
            </a:r>
            <a:endParaRPr b="1" sz="1600">
              <a:solidFill>
                <a:srgbClr val="F05535"/>
              </a:solidFill>
              <a:latin typeface="Montserrat"/>
              <a:ea typeface="Montserrat"/>
              <a:cs typeface="Montserrat"/>
              <a:sym typeface="Montserrat"/>
            </a:endParaRPr>
          </a:p>
        </p:txBody>
      </p:sp>
      <p:sp>
        <p:nvSpPr>
          <p:cNvPr id="230" name="Google Shape;230;p40"/>
          <p:cNvSpPr txBox="1"/>
          <p:nvPr/>
        </p:nvSpPr>
        <p:spPr>
          <a:xfrm>
            <a:off x="8189050" y="3901275"/>
            <a:ext cx="3448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None/>
            </a:pPr>
            <a:r>
              <a:rPr lang="en-US">
                <a:solidFill>
                  <a:schemeClr val="dk1"/>
                </a:solidFill>
                <a:latin typeface="Montserrat"/>
                <a:ea typeface="Montserrat"/>
                <a:cs typeface="Montserrat"/>
                <a:sym typeface="Montserrat"/>
              </a:rPr>
              <a:t>used by APT29, APT32, PowerDuke</a:t>
            </a:r>
            <a:endParaRPr/>
          </a:p>
        </p:txBody>
      </p:sp>
      <p:sp>
        <p:nvSpPr>
          <p:cNvPr id="231" name="Google Shape;231;p40"/>
          <p:cNvSpPr txBox="1"/>
          <p:nvPr/>
        </p:nvSpPr>
        <p:spPr>
          <a:xfrm>
            <a:off x="8189047" y="3559860"/>
            <a:ext cx="2884200" cy="338700"/>
          </a:xfrm>
          <a:prstGeom prst="rect">
            <a:avLst/>
          </a:prstGeom>
          <a:noFill/>
          <a:ln>
            <a:noFill/>
          </a:ln>
        </p:spPr>
        <p:txBody>
          <a:bodyPr anchorCtr="0" anchor="t" bIns="45700" lIns="91425" spcFirstLastPara="1" rIns="91425" wrap="square" tIns="45700">
            <a:spAutoFit/>
          </a:bodyPr>
          <a:lstStyle/>
          <a:p>
            <a:pPr indent="0" lvl="0" marL="0" rtl="0" algn="l">
              <a:lnSpc>
                <a:spcPct val="112500"/>
              </a:lnSpc>
              <a:spcBef>
                <a:spcPts val="0"/>
              </a:spcBef>
              <a:spcAft>
                <a:spcPts val="0"/>
              </a:spcAft>
              <a:buNone/>
            </a:pPr>
            <a:r>
              <a:rPr b="1" lang="en-US" sz="1600">
                <a:solidFill>
                  <a:srgbClr val="F05535"/>
                </a:solidFill>
                <a:latin typeface="Montserrat"/>
                <a:ea typeface="Montserrat"/>
                <a:cs typeface="Montserrat"/>
                <a:sym typeface="Montserrat"/>
              </a:rPr>
              <a:t>Alternate Data Streams</a:t>
            </a:r>
            <a:endParaRPr b="1" sz="1600">
              <a:solidFill>
                <a:srgbClr val="F05535"/>
              </a:solidFill>
              <a:latin typeface="Montserrat"/>
              <a:ea typeface="Montserrat"/>
              <a:cs typeface="Montserrat"/>
              <a:sym typeface="Montserrat"/>
            </a:endParaRPr>
          </a:p>
        </p:txBody>
      </p:sp>
      <p:pic>
        <p:nvPicPr>
          <p:cNvPr id="232" name="Google Shape;232;p40"/>
          <p:cNvPicPr preferRelativeResize="0"/>
          <p:nvPr>
            <p:ph idx="2" type="pic"/>
          </p:nvPr>
        </p:nvPicPr>
        <p:blipFill rotWithShape="1">
          <a:blip r:embed="rId4">
            <a:alphaModFix/>
          </a:blip>
          <a:srcRect b="0" l="327" r="317" t="0"/>
          <a:stretch/>
        </p:blipFill>
        <p:spPr>
          <a:xfrm>
            <a:off x="1069251" y="3181350"/>
            <a:ext cx="5476800" cy="3676801"/>
          </a:xfrm>
          <a:prstGeom prst="rect">
            <a:avLst/>
          </a:prstGeom>
          <a:solidFill>
            <a:srgbClr val="9FCFEB"/>
          </a:solidFill>
          <a:ln>
            <a:noFill/>
          </a:ln>
        </p:spPr>
      </p:pic>
      <p:sp>
        <p:nvSpPr>
          <p:cNvPr id="233" name="Google Shape;233;p40"/>
          <p:cNvSpPr/>
          <p:nvPr/>
        </p:nvSpPr>
        <p:spPr>
          <a:xfrm>
            <a:off x="3031500" y="1592175"/>
            <a:ext cx="3938700" cy="2662800"/>
          </a:xfrm>
          <a:prstGeom prst="cloudCallout">
            <a:avLst>
              <a:gd fmla="val -20833" name="adj1"/>
              <a:gd fmla="val 62500" name="adj2"/>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800">
              <a:latin typeface="Montserrat"/>
              <a:ea typeface="Montserrat"/>
              <a:cs typeface="Montserrat"/>
              <a:sym typeface="Montserrat"/>
            </a:endParaRPr>
          </a:p>
        </p:txBody>
      </p:sp>
      <p:pic>
        <p:nvPicPr>
          <p:cNvPr id="234" name="Google Shape;234;p40"/>
          <p:cNvPicPr preferRelativeResize="0"/>
          <p:nvPr/>
        </p:nvPicPr>
        <p:blipFill>
          <a:blip r:embed="rId5">
            <a:alphaModFix/>
          </a:blip>
          <a:stretch>
            <a:fillRect/>
          </a:stretch>
        </p:blipFill>
        <p:spPr>
          <a:xfrm>
            <a:off x="3681076" y="2053441"/>
            <a:ext cx="2699650" cy="774234"/>
          </a:xfrm>
          <a:prstGeom prst="rect">
            <a:avLst/>
          </a:prstGeom>
          <a:noFill/>
          <a:ln>
            <a:noFill/>
          </a:ln>
        </p:spPr>
      </p:pic>
      <p:pic>
        <p:nvPicPr>
          <p:cNvPr id="235" name="Google Shape;235;p40"/>
          <p:cNvPicPr preferRelativeResize="0"/>
          <p:nvPr/>
        </p:nvPicPr>
        <p:blipFill>
          <a:blip r:embed="rId6">
            <a:alphaModFix/>
          </a:blip>
          <a:stretch>
            <a:fillRect/>
          </a:stretch>
        </p:blipFill>
        <p:spPr>
          <a:xfrm>
            <a:off x="4735050" y="2411364"/>
            <a:ext cx="1832600" cy="632686"/>
          </a:xfrm>
          <a:prstGeom prst="rect">
            <a:avLst/>
          </a:prstGeom>
          <a:noFill/>
          <a:ln>
            <a:noFill/>
          </a:ln>
        </p:spPr>
      </p:pic>
      <p:pic>
        <p:nvPicPr>
          <p:cNvPr id="236" name="Google Shape;236;p40"/>
          <p:cNvPicPr preferRelativeResize="0"/>
          <p:nvPr/>
        </p:nvPicPr>
        <p:blipFill>
          <a:blip r:embed="rId7">
            <a:alphaModFix/>
          </a:blip>
          <a:stretch>
            <a:fillRect/>
          </a:stretch>
        </p:blipFill>
        <p:spPr>
          <a:xfrm>
            <a:off x="3433763" y="2971800"/>
            <a:ext cx="2428875" cy="304800"/>
          </a:xfrm>
          <a:prstGeom prst="rect">
            <a:avLst/>
          </a:prstGeom>
          <a:noFill/>
          <a:ln>
            <a:noFill/>
          </a:ln>
        </p:spPr>
      </p:pic>
      <p:pic>
        <p:nvPicPr>
          <p:cNvPr id="237" name="Google Shape;237;p40"/>
          <p:cNvPicPr preferRelativeResize="0"/>
          <p:nvPr/>
        </p:nvPicPr>
        <p:blipFill>
          <a:blip r:embed="rId8">
            <a:alphaModFix/>
          </a:blip>
          <a:stretch>
            <a:fillRect/>
          </a:stretch>
        </p:blipFill>
        <p:spPr>
          <a:xfrm>
            <a:off x="3681421" y="3342671"/>
            <a:ext cx="2366450" cy="538775"/>
          </a:xfrm>
          <a:prstGeom prst="rect">
            <a:avLst/>
          </a:prstGeom>
          <a:noFill/>
          <a:ln>
            <a:noFill/>
          </a:ln>
        </p:spPr>
      </p:pic>
      <p:sp>
        <p:nvSpPr>
          <p:cNvPr id="238" name="Google Shape;238;p40"/>
          <p:cNvSpPr txBox="1"/>
          <p:nvPr/>
        </p:nvSpPr>
        <p:spPr>
          <a:xfrm>
            <a:off x="8189050" y="4663275"/>
            <a:ext cx="3448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None/>
            </a:pPr>
            <a:r>
              <a:rPr lang="en-US">
                <a:solidFill>
                  <a:schemeClr val="dk1"/>
                </a:solidFill>
                <a:latin typeface="Montserrat"/>
                <a:ea typeface="Montserrat"/>
                <a:cs typeface="Montserrat"/>
                <a:sym typeface="Montserrat"/>
              </a:rPr>
              <a:t>used by </a:t>
            </a:r>
            <a:r>
              <a:rPr lang="en-US">
                <a:solidFill>
                  <a:schemeClr val="dk1"/>
                </a:solidFill>
                <a:latin typeface="Montserrat"/>
                <a:ea typeface="Montserrat"/>
                <a:cs typeface="Montserrat"/>
                <a:sym typeface="Montserrat"/>
              </a:rPr>
              <a:t>APT38, Carbanak</a:t>
            </a:r>
            <a:endParaRPr/>
          </a:p>
        </p:txBody>
      </p:sp>
      <p:sp>
        <p:nvSpPr>
          <p:cNvPr id="239" name="Google Shape;239;p40"/>
          <p:cNvSpPr txBox="1"/>
          <p:nvPr/>
        </p:nvSpPr>
        <p:spPr>
          <a:xfrm>
            <a:off x="8189047" y="4321860"/>
            <a:ext cx="2884200" cy="338700"/>
          </a:xfrm>
          <a:prstGeom prst="rect">
            <a:avLst/>
          </a:prstGeom>
          <a:noFill/>
          <a:ln>
            <a:noFill/>
          </a:ln>
        </p:spPr>
        <p:txBody>
          <a:bodyPr anchorCtr="0" anchor="t" bIns="45700" lIns="91425" spcFirstLastPara="1" rIns="91425" wrap="square" tIns="45700">
            <a:spAutoFit/>
          </a:bodyPr>
          <a:lstStyle/>
          <a:p>
            <a:pPr indent="0" lvl="0" marL="0" rtl="0" algn="l">
              <a:lnSpc>
                <a:spcPct val="112500"/>
              </a:lnSpc>
              <a:spcBef>
                <a:spcPts val="0"/>
              </a:spcBef>
              <a:spcAft>
                <a:spcPts val="0"/>
              </a:spcAft>
              <a:buNone/>
            </a:pPr>
            <a:r>
              <a:rPr b="1" lang="en-US" sz="1600">
                <a:solidFill>
                  <a:srgbClr val="F05535"/>
                </a:solidFill>
                <a:latin typeface="Montserrat"/>
                <a:ea typeface="Montserrat"/>
                <a:cs typeface="Montserrat"/>
                <a:sym typeface="Montserrat"/>
              </a:rPr>
              <a:t>Windows Services</a:t>
            </a:r>
            <a:endParaRPr b="1" sz="1600">
              <a:solidFill>
                <a:srgbClr val="F05535"/>
              </a:solidFill>
              <a:latin typeface="Montserrat"/>
              <a:ea typeface="Montserrat"/>
              <a:cs typeface="Montserrat"/>
              <a:sym typeface="Montserrat"/>
            </a:endParaRPr>
          </a:p>
        </p:txBody>
      </p:sp>
      <p:sp>
        <p:nvSpPr>
          <p:cNvPr id="240" name="Google Shape;240;p40"/>
          <p:cNvSpPr/>
          <p:nvPr/>
        </p:nvSpPr>
        <p:spPr>
          <a:xfrm>
            <a:off x="7568753" y="2315742"/>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sp>
        <p:nvSpPr>
          <p:cNvPr id="241" name="Google Shape;241;p40"/>
          <p:cNvSpPr/>
          <p:nvPr/>
        </p:nvSpPr>
        <p:spPr>
          <a:xfrm>
            <a:off x="7568753" y="303835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sp>
        <p:nvSpPr>
          <p:cNvPr id="242" name="Google Shape;242;p40"/>
          <p:cNvSpPr/>
          <p:nvPr/>
        </p:nvSpPr>
        <p:spPr>
          <a:xfrm>
            <a:off x="7568753" y="3711341"/>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sp>
        <p:nvSpPr>
          <p:cNvPr id="243" name="Google Shape;243;p40"/>
          <p:cNvSpPr/>
          <p:nvPr/>
        </p:nvSpPr>
        <p:spPr>
          <a:xfrm>
            <a:off x="7568753" y="4384316"/>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sp>
        <p:nvSpPr>
          <p:cNvPr id="244" name="Google Shape;244;p40"/>
          <p:cNvSpPr txBox="1"/>
          <p:nvPr/>
        </p:nvSpPr>
        <p:spPr>
          <a:xfrm>
            <a:off x="8189050" y="5349075"/>
            <a:ext cx="3448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None/>
            </a:pPr>
            <a:r>
              <a:rPr lang="en-US">
                <a:solidFill>
                  <a:schemeClr val="dk1"/>
                </a:solidFill>
                <a:latin typeface="Montserrat"/>
                <a:ea typeface="Montserrat"/>
                <a:cs typeface="Montserrat"/>
                <a:sym typeface="Montserrat"/>
              </a:rPr>
              <a:t>used by </a:t>
            </a:r>
            <a:r>
              <a:rPr lang="en-US">
                <a:solidFill>
                  <a:schemeClr val="dk1"/>
                </a:solidFill>
                <a:latin typeface="Montserrat"/>
                <a:ea typeface="Montserrat"/>
                <a:cs typeface="Montserrat"/>
                <a:sym typeface="Montserrat"/>
              </a:rPr>
              <a:t>Turla, Gazer, Bazar</a:t>
            </a:r>
            <a:endParaRPr/>
          </a:p>
        </p:txBody>
      </p:sp>
      <p:sp>
        <p:nvSpPr>
          <p:cNvPr id="245" name="Google Shape;245;p40"/>
          <p:cNvSpPr txBox="1"/>
          <p:nvPr/>
        </p:nvSpPr>
        <p:spPr>
          <a:xfrm>
            <a:off x="8189047" y="5007660"/>
            <a:ext cx="2884200" cy="338700"/>
          </a:xfrm>
          <a:prstGeom prst="rect">
            <a:avLst/>
          </a:prstGeom>
          <a:noFill/>
          <a:ln>
            <a:noFill/>
          </a:ln>
        </p:spPr>
        <p:txBody>
          <a:bodyPr anchorCtr="0" anchor="t" bIns="45700" lIns="91425" spcFirstLastPara="1" rIns="91425" wrap="square" tIns="45700">
            <a:spAutoFit/>
          </a:bodyPr>
          <a:lstStyle/>
          <a:p>
            <a:pPr indent="0" lvl="0" marL="0" rtl="0" algn="l">
              <a:lnSpc>
                <a:spcPct val="112500"/>
              </a:lnSpc>
              <a:spcBef>
                <a:spcPts val="0"/>
              </a:spcBef>
              <a:spcAft>
                <a:spcPts val="0"/>
              </a:spcAft>
              <a:buNone/>
            </a:pPr>
            <a:r>
              <a:rPr b="1" lang="en-US" sz="1600">
                <a:solidFill>
                  <a:srgbClr val="F05535"/>
                </a:solidFill>
                <a:latin typeface="Montserrat"/>
                <a:ea typeface="Montserrat"/>
                <a:cs typeface="Montserrat"/>
                <a:sym typeface="Montserrat"/>
              </a:rPr>
              <a:t>Winlogon Helper DLL</a:t>
            </a:r>
            <a:endParaRPr b="1" sz="1600">
              <a:solidFill>
                <a:srgbClr val="F05535"/>
              </a:solidFill>
              <a:latin typeface="Montserrat"/>
              <a:ea typeface="Montserrat"/>
              <a:cs typeface="Montserrat"/>
              <a:sym typeface="Montserrat"/>
            </a:endParaRPr>
          </a:p>
        </p:txBody>
      </p:sp>
      <p:sp>
        <p:nvSpPr>
          <p:cNvPr id="246" name="Google Shape;246;p40"/>
          <p:cNvSpPr/>
          <p:nvPr/>
        </p:nvSpPr>
        <p:spPr>
          <a:xfrm>
            <a:off x="7568753" y="5070116"/>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sp>
        <p:nvSpPr>
          <p:cNvPr id="247" name="Google Shape;247;p40"/>
          <p:cNvSpPr txBox="1"/>
          <p:nvPr/>
        </p:nvSpPr>
        <p:spPr>
          <a:xfrm>
            <a:off x="8189050" y="6034875"/>
            <a:ext cx="3448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None/>
            </a:pPr>
            <a:r>
              <a:rPr lang="en-US">
                <a:solidFill>
                  <a:schemeClr val="dk1"/>
                </a:solidFill>
                <a:latin typeface="Montserrat"/>
                <a:ea typeface="Montserrat"/>
                <a:cs typeface="Montserrat"/>
                <a:sym typeface="Montserrat"/>
              </a:rPr>
              <a:t>used by everyone</a:t>
            </a:r>
            <a:endParaRPr/>
          </a:p>
        </p:txBody>
      </p:sp>
      <p:sp>
        <p:nvSpPr>
          <p:cNvPr id="248" name="Google Shape;248;p40"/>
          <p:cNvSpPr txBox="1"/>
          <p:nvPr/>
        </p:nvSpPr>
        <p:spPr>
          <a:xfrm>
            <a:off x="8189047" y="5693460"/>
            <a:ext cx="2884200" cy="338700"/>
          </a:xfrm>
          <a:prstGeom prst="rect">
            <a:avLst/>
          </a:prstGeom>
          <a:noFill/>
          <a:ln>
            <a:noFill/>
          </a:ln>
        </p:spPr>
        <p:txBody>
          <a:bodyPr anchorCtr="0" anchor="t" bIns="45700" lIns="91425" spcFirstLastPara="1" rIns="91425" wrap="square" tIns="45700">
            <a:spAutoFit/>
          </a:bodyPr>
          <a:lstStyle/>
          <a:p>
            <a:pPr indent="0" lvl="0" marL="0" rtl="0" algn="l">
              <a:lnSpc>
                <a:spcPct val="112500"/>
              </a:lnSpc>
              <a:spcBef>
                <a:spcPts val="0"/>
              </a:spcBef>
              <a:spcAft>
                <a:spcPts val="0"/>
              </a:spcAft>
              <a:buNone/>
            </a:pPr>
            <a:r>
              <a:rPr b="1" lang="en-US" sz="1600">
                <a:solidFill>
                  <a:srgbClr val="F05535"/>
                </a:solidFill>
                <a:latin typeface="Montserrat"/>
                <a:ea typeface="Montserrat"/>
                <a:cs typeface="Montserrat"/>
                <a:sym typeface="Montserrat"/>
              </a:rPr>
              <a:t>DLL hijacking !!!</a:t>
            </a:r>
            <a:endParaRPr b="1" sz="1600">
              <a:solidFill>
                <a:srgbClr val="F05535"/>
              </a:solidFill>
              <a:latin typeface="Montserrat"/>
              <a:ea typeface="Montserrat"/>
              <a:cs typeface="Montserrat"/>
              <a:sym typeface="Montserrat"/>
            </a:endParaRPr>
          </a:p>
        </p:txBody>
      </p:sp>
      <p:sp>
        <p:nvSpPr>
          <p:cNvPr id="249" name="Google Shape;249;p40"/>
          <p:cNvSpPr/>
          <p:nvPr/>
        </p:nvSpPr>
        <p:spPr>
          <a:xfrm>
            <a:off x="7568753" y="5755916"/>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latin typeface="Calibri"/>
              <a:ea typeface="Calibri"/>
              <a:cs typeface="Calibri"/>
              <a:sym typeface="Calibri"/>
            </a:endParaRPr>
          </a:p>
        </p:txBody>
      </p:sp>
      <p:pic>
        <p:nvPicPr>
          <p:cNvPr id="250" name="Google Shape;250;p40"/>
          <p:cNvPicPr preferRelativeResize="0"/>
          <p:nvPr/>
        </p:nvPicPr>
        <p:blipFill>
          <a:blip r:embed="rId9">
            <a:alphaModFix/>
          </a:blip>
          <a:stretch>
            <a:fillRect/>
          </a:stretch>
        </p:blipFill>
        <p:spPr>
          <a:xfrm>
            <a:off x="3625176" y="2392149"/>
            <a:ext cx="2920826" cy="950525"/>
          </a:xfrm>
          <a:prstGeom prst="rect">
            <a:avLst/>
          </a:prstGeom>
          <a:noFill/>
          <a:ln>
            <a:noFill/>
          </a:ln>
        </p:spPr>
      </p:pic>
      <p:pic>
        <p:nvPicPr>
          <p:cNvPr id="251" name="Google Shape;251;p40"/>
          <p:cNvPicPr preferRelativeResize="0"/>
          <p:nvPr/>
        </p:nvPicPr>
        <p:blipFill>
          <a:blip r:embed="rId10">
            <a:alphaModFix/>
          </a:blip>
          <a:stretch>
            <a:fillRect/>
          </a:stretch>
        </p:blipFill>
        <p:spPr>
          <a:xfrm>
            <a:off x="10714172" y="196397"/>
            <a:ext cx="1031300" cy="1021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5" name="Shape 255"/>
        <p:cNvGrpSpPr/>
        <p:nvPr/>
      </p:nvGrpSpPr>
      <p:grpSpPr>
        <a:xfrm>
          <a:off x="0" y="0"/>
          <a:ext cx="0" cy="0"/>
          <a:chOff x="0" y="0"/>
          <a:chExt cx="0" cy="0"/>
        </a:xfrm>
      </p:grpSpPr>
      <p:pic>
        <p:nvPicPr>
          <p:cNvPr descr="A picture containing black, darkness&#10;&#10;Description automatically generated" id="256" name="Google Shape;256;p41"/>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257" name="Google Shape;257;p41"/>
          <p:cNvSpPr/>
          <p:nvPr/>
        </p:nvSpPr>
        <p:spPr>
          <a:xfrm flipH="1">
            <a:off x="8828501" y="2012955"/>
            <a:ext cx="2830099" cy="2293257"/>
          </a:xfrm>
          <a:custGeom>
            <a:rect b="b" l="l" r="r" t="t"/>
            <a:pathLst>
              <a:path extrusionOk="0" h="2293257" w="2657370">
                <a:moveTo>
                  <a:pt x="2657370" y="0"/>
                </a:moveTo>
                <a:lnTo>
                  <a:pt x="0" y="0"/>
                </a:lnTo>
                <a:lnTo>
                  <a:pt x="0" y="2293257"/>
                </a:lnTo>
                <a:lnTo>
                  <a:pt x="2657370" y="2293257"/>
                </a:lnTo>
                <a:lnTo>
                  <a:pt x="265737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41"/>
          <p:cNvSpPr/>
          <p:nvPr/>
        </p:nvSpPr>
        <p:spPr>
          <a:xfrm>
            <a:off x="0" y="4459520"/>
            <a:ext cx="12192000" cy="2398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41"/>
          <p:cNvSpPr/>
          <p:nvPr/>
        </p:nvSpPr>
        <p:spPr>
          <a:xfrm flipH="1">
            <a:off x="6172652" y="2012955"/>
            <a:ext cx="2657370" cy="2293257"/>
          </a:xfrm>
          <a:custGeom>
            <a:rect b="b" l="l" r="r" t="t"/>
            <a:pathLst>
              <a:path extrusionOk="0" h="2293257" w="2657370">
                <a:moveTo>
                  <a:pt x="2657370" y="0"/>
                </a:moveTo>
                <a:lnTo>
                  <a:pt x="0" y="0"/>
                </a:lnTo>
                <a:lnTo>
                  <a:pt x="0" y="2293257"/>
                </a:lnTo>
                <a:lnTo>
                  <a:pt x="2657370" y="2293257"/>
                </a:lnTo>
                <a:lnTo>
                  <a:pt x="265737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41"/>
          <p:cNvSpPr txBox="1"/>
          <p:nvPr/>
        </p:nvSpPr>
        <p:spPr>
          <a:xfrm>
            <a:off x="1051545" y="4959950"/>
            <a:ext cx="35205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F05535"/>
                </a:solidFill>
                <a:latin typeface="Montserrat"/>
                <a:ea typeface="Montserrat"/>
                <a:cs typeface="Montserrat"/>
                <a:sym typeface="Montserrat"/>
              </a:rPr>
              <a:t>Hunting for persistence</a:t>
            </a:r>
            <a:endParaRPr b="1" sz="1600">
              <a:solidFill>
                <a:srgbClr val="F05535"/>
              </a:solidFill>
              <a:latin typeface="Montserrat"/>
              <a:ea typeface="Montserrat"/>
              <a:cs typeface="Montserrat"/>
              <a:sym typeface="Montserrat"/>
            </a:endParaRPr>
          </a:p>
        </p:txBody>
      </p:sp>
      <p:sp>
        <p:nvSpPr>
          <p:cNvPr id="261" name="Google Shape;261;p41"/>
          <p:cNvSpPr txBox="1"/>
          <p:nvPr/>
        </p:nvSpPr>
        <p:spPr>
          <a:xfrm>
            <a:off x="1051549" y="5360625"/>
            <a:ext cx="4967700" cy="652500"/>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None/>
            </a:pPr>
            <a:r>
              <a:rPr lang="en-US">
                <a:solidFill>
                  <a:schemeClr val="dk1"/>
                </a:solidFill>
                <a:latin typeface="Montserrat"/>
                <a:ea typeface="Montserrat"/>
                <a:cs typeface="Montserrat"/>
                <a:sym typeface="Montserrat"/>
              </a:rPr>
              <a:t>Using procmon, is it really possible to find new methods? </a:t>
            </a:r>
            <a:r>
              <a:rPr i="1" lang="en-US">
                <a:solidFill>
                  <a:schemeClr val="dk1"/>
                </a:solidFill>
                <a:latin typeface="Montserrat"/>
                <a:ea typeface="Montserrat"/>
                <a:cs typeface="Montserrat"/>
                <a:sym typeface="Montserrat"/>
              </a:rPr>
              <a:t>let’s try to investigate Windows Registry …..</a:t>
            </a:r>
            <a:endParaRPr i="1">
              <a:solidFill>
                <a:schemeClr val="dk1"/>
              </a:solidFill>
              <a:latin typeface="Montserrat"/>
              <a:ea typeface="Montserrat"/>
              <a:cs typeface="Montserrat"/>
              <a:sym typeface="Montserrat"/>
            </a:endParaRPr>
          </a:p>
        </p:txBody>
      </p:sp>
      <p:sp>
        <p:nvSpPr>
          <p:cNvPr id="262" name="Google Shape;262;p41"/>
          <p:cNvSpPr txBox="1"/>
          <p:nvPr/>
        </p:nvSpPr>
        <p:spPr>
          <a:xfrm>
            <a:off x="9164489" y="2419081"/>
            <a:ext cx="197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F05535"/>
                </a:solidFill>
                <a:latin typeface="Montserrat"/>
                <a:ea typeface="Montserrat"/>
                <a:cs typeface="Montserrat"/>
                <a:sym typeface="Montserrat"/>
              </a:rPr>
              <a:t>“Classic”</a:t>
            </a:r>
            <a:endParaRPr b="1" sz="1600">
              <a:solidFill>
                <a:srgbClr val="F05535"/>
              </a:solidFill>
              <a:latin typeface="Montserrat"/>
              <a:ea typeface="Montserrat"/>
              <a:cs typeface="Montserrat"/>
              <a:sym typeface="Montserrat"/>
            </a:endParaRPr>
          </a:p>
        </p:txBody>
      </p:sp>
      <p:sp>
        <p:nvSpPr>
          <p:cNvPr id="263" name="Google Shape;263;p41"/>
          <p:cNvSpPr txBox="1"/>
          <p:nvPr/>
        </p:nvSpPr>
        <p:spPr>
          <a:xfrm>
            <a:off x="9135826" y="2751325"/>
            <a:ext cx="2340900" cy="1342200"/>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None/>
            </a:pPr>
            <a:r>
              <a:rPr lang="en-US">
                <a:solidFill>
                  <a:schemeClr val="dk1"/>
                </a:solidFill>
                <a:latin typeface="Montserrat"/>
                <a:ea typeface="Montserrat"/>
                <a:cs typeface="Montserrat"/>
                <a:sym typeface="Montserrat"/>
              </a:rPr>
              <a:t>easily reimplemented and researched</a:t>
            </a:r>
            <a:endParaRPr>
              <a:solidFill>
                <a:schemeClr val="dk1"/>
              </a:solidFill>
              <a:latin typeface="Montserrat"/>
              <a:ea typeface="Montserrat"/>
              <a:cs typeface="Montserrat"/>
              <a:sym typeface="Montserrat"/>
            </a:endParaRPr>
          </a:p>
          <a:p>
            <a:pPr indent="0" lvl="0" marL="0" marR="0" rtl="0" algn="l">
              <a:lnSpc>
                <a:spcPct val="160000"/>
              </a:lnSpc>
              <a:spcBef>
                <a:spcPts val="0"/>
              </a:spcBef>
              <a:spcAft>
                <a:spcPts val="0"/>
              </a:spcAft>
              <a:buNone/>
            </a:pPr>
            <a:r>
              <a:rPr i="1" lang="en-US">
                <a:solidFill>
                  <a:schemeClr val="dk1"/>
                </a:solidFill>
                <a:latin typeface="Montserrat"/>
                <a:ea typeface="Montserrat"/>
                <a:cs typeface="Montserrat"/>
                <a:sym typeface="Montserrat"/>
              </a:rPr>
              <a:t>well-known and used by APT</a:t>
            </a:r>
            <a:endParaRPr i="1">
              <a:solidFill>
                <a:schemeClr val="dk1"/>
              </a:solidFill>
              <a:latin typeface="Montserrat"/>
              <a:ea typeface="Montserrat"/>
              <a:cs typeface="Montserrat"/>
              <a:sym typeface="Montserrat"/>
            </a:endParaRPr>
          </a:p>
        </p:txBody>
      </p:sp>
      <p:sp>
        <p:nvSpPr>
          <p:cNvPr id="264" name="Google Shape;264;p41"/>
          <p:cNvSpPr/>
          <p:nvPr/>
        </p:nvSpPr>
        <p:spPr>
          <a:xfrm>
            <a:off x="6945266" y="2608306"/>
            <a:ext cx="1112142" cy="1102555"/>
          </a:xfrm>
          <a:custGeom>
            <a:rect b="b" l="l" r="r" t="t"/>
            <a:pathLst>
              <a:path extrusionOk="0" h="345" w="348">
                <a:moveTo>
                  <a:pt x="250" y="28"/>
                </a:moveTo>
                <a:cubicBezTo>
                  <a:pt x="227" y="10"/>
                  <a:pt x="199" y="0"/>
                  <a:pt x="170" y="0"/>
                </a:cubicBezTo>
                <a:cubicBezTo>
                  <a:pt x="163" y="0"/>
                  <a:pt x="155" y="1"/>
                  <a:pt x="148" y="2"/>
                </a:cubicBezTo>
                <a:cubicBezTo>
                  <a:pt x="102" y="12"/>
                  <a:pt x="64" y="50"/>
                  <a:pt x="54" y="96"/>
                </a:cubicBezTo>
                <a:cubicBezTo>
                  <a:pt x="46" y="134"/>
                  <a:pt x="57" y="174"/>
                  <a:pt x="82" y="202"/>
                </a:cubicBezTo>
                <a:cubicBezTo>
                  <a:pt x="95" y="217"/>
                  <a:pt x="103" y="236"/>
                  <a:pt x="103" y="254"/>
                </a:cubicBezTo>
                <a:cubicBezTo>
                  <a:pt x="103" y="274"/>
                  <a:pt x="103" y="274"/>
                  <a:pt x="103" y="274"/>
                </a:cubicBezTo>
                <a:cubicBezTo>
                  <a:pt x="103" y="287"/>
                  <a:pt x="111" y="299"/>
                  <a:pt x="123" y="302"/>
                </a:cubicBezTo>
                <a:cubicBezTo>
                  <a:pt x="123" y="314"/>
                  <a:pt x="123" y="314"/>
                  <a:pt x="123" y="314"/>
                </a:cubicBezTo>
                <a:cubicBezTo>
                  <a:pt x="123" y="332"/>
                  <a:pt x="137" y="345"/>
                  <a:pt x="154" y="345"/>
                </a:cubicBezTo>
                <a:cubicBezTo>
                  <a:pt x="195" y="345"/>
                  <a:pt x="195" y="345"/>
                  <a:pt x="195" y="345"/>
                </a:cubicBezTo>
                <a:cubicBezTo>
                  <a:pt x="212" y="345"/>
                  <a:pt x="226" y="332"/>
                  <a:pt x="226" y="314"/>
                </a:cubicBezTo>
                <a:cubicBezTo>
                  <a:pt x="226" y="302"/>
                  <a:pt x="226" y="302"/>
                  <a:pt x="226" y="302"/>
                </a:cubicBezTo>
                <a:cubicBezTo>
                  <a:pt x="237" y="297"/>
                  <a:pt x="247" y="286"/>
                  <a:pt x="247" y="274"/>
                </a:cubicBezTo>
                <a:cubicBezTo>
                  <a:pt x="247" y="254"/>
                  <a:pt x="247" y="254"/>
                  <a:pt x="247" y="254"/>
                </a:cubicBezTo>
                <a:cubicBezTo>
                  <a:pt x="247" y="236"/>
                  <a:pt x="253" y="217"/>
                  <a:pt x="267" y="201"/>
                </a:cubicBezTo>
                <a:cubicBezTo>
                  <a:pt x="286" y="179"/>
                  <a:pt x="297" y="151"/>
                  <a:pt x="297" y="122"/>
                </a:cubicBezTo>
                <a:cubicBezTo>
                  <a:pt x="295" y="86"/>
                  <a:pt x="280" y="51"/>
                  <a:pt x="250" y="28"/>
                </a:cubicBezTo>
                <a:close/>
                <a:moveTo>
                  <a:pt x="204" y="314"/>
                </a:moveTo>
                <a:cubicBezTo>
                  <a:pt x="204" y="320"/>
                  <a:pt x="199" y="324"/>
                  <a:pt x="194" y="324"/>
                </a:cubicBezTo>
                <a:cubicBezTo>
                  <a:pt x="153" y="324"/>
                  <a:pt x="153" y="324"/>
                  <a:pt x="153" y="324"/>
                </a:cubicBezTo>
                <a:cubicBezTo>
                  <a:pt x="148" y="324"/>
                  <a:pt x="143" y="320"/>
                  <a:pt x="143" y="314"/>
                </a:cubicBezTo>
                <a:cubicBezTo>
                  <a:pt x="143" y="304"/>
                  <a:pt x="143" y="304"/>
                  <a:pt x="143" y="304"/>
                </a:cubicBezTo>
                <a:cubicBezTo>
                  <a:pt x="204" y="304"/>
                  <a:pt x="204" y="304"/>
                  <a:pt x="204" y="304"/>
                </a:cubicBezTo>
                <a:lnTo>
                  <a:pt x="204" y="314"/>
                </a:lnTo>
                <a:close/>
                <a:moveTo>
                  <a:pt x="225" y="274"/>
                </a:moveTo>
                <a:cubicBezTo>
                  <a:pt x="225" y="279"/>
                  <a:pt x="220" y="284"/>
                  <a:pt x="214" y="284"/>
                </a:cubicBezTo>
                <a:cubicBezTo>
                  <a:pt x="134" y="284"/>
                  <a:pt x="134" y="284"/>
                  <a:pt x="134" y="284"/>
                </a:cubicBezTo>
                <a:cubicBezTo>
                  <a:pt x="128" y="284"/>
                  <a:pt x="123" y="279"/>
                  <a:pt x="123" y="274"/>
                </a:cubicBezTo>
                <a:cubicBezTo>
                  <a:pt x="123" y="264"/>
                  <a:pt x="123" y="264"/>
                  <a:pt x="123" y="264"/>
                </a:cubicBezTo>
                <a:cubicBezTo>
                  <a:pt x="225" y="264"/>
                  <a:pt x="225" y="264"/>
                  <a:pt x="225" y="264"/>
                </a:cubicBezTo>
                <a:lnTo>
                  <a:pt x="225" y="274"/>
                </a:lnTo>
                <a:close/>
                <a:moveTo>
                  <a:pt x="173" y="172"/>
                </a:moveTo>
                <a:cubicBezTo>
                  <a:pt x="180" y="172"/>
                  <a:pt x="187" y="170"/>
                  <a:pt x="194" y="168"/>
                </a:cubicBezTo>
                <a:cubicBezTo>
                  <a:pt x="194" y="243"/>
                  <a:pt x="194" y="243"/>
                  <a:pt x="194" y="243"/>
                </a:cubicBezTo>
                <a:cubicBezTo>
                  <a:pt x="153" y="243"/>
                  <a:pt x="153" y="243"/>
                  <a:pt x="153" y="243"/>
                </a:cubicBezTo>
                <a:cubicBezTo>
                  <a:pt x="153" y="168"/>
                  <a:pt x="153" y="168"/>
                  <a:pt x="153" y="168"/>
                </a:cubicBezTo>
                <a:cubicBezTo>
                  <a:pt x="159" y="170"/>
                  <a:pt x="167" y="172"/>
                  <a:pt x="173" y="172"/>
                </a:cubicBezTo>
                <a:close/>
                <a:moveTo>
                  <a:pt x="157" y="148"/>
                </a:moveTo>
                <a:cubicBezTo>
                  <a:pt x="173" y="114"/>
                  <a:pt x="173" y="114"/>
                  <a:pt x="173" y="114"/>
                </a:cubicBezTo>
                <a:cubicBezTo>
                  <a:pt x="190" y="148"/>
                  <a:pt x="190" y="148"/>
                  <a:pt x="190" y="148"/>
                </a:cubicBezTo>
                <a:cubicBezTo>
                  <a:pt x="185" y="150"/>
                  <a:pt x="180" y="151"/>
                  <a:pt x="174" y="151"/>
                </a:cubicBezTo>
                <a:cubicBezTo>
                  <a:pt x="168" y="151"/>
                  <a:pt x="162" y="150"/>
                  <a:pt x="157" y="148"/>
                </a:cubicBezTo>
                <a:close/>
                <a:moveTo>
                  <a:pt x="250" y="188"/>
                </a:moveTo>
                <a:cubicBezTo>
                  <a:pt x="236" y="205"/>
                  <a:pt x="227" y="224"/>
                  <a:pt x="225" y="243"/>
                </a:cubicBezTo>
                <a:cubicBezTo>
                  <a:pt x="214" y="243"/>
                  <a:pt x="214" y="243"/>
                  <a:pt x="214" y="243"/>
                </a:cubicBezTo>
                <a:cubicBezTo>
                  <a:pt x="214" y="152"/>
                  <a:pt x="214" y="152"/>
                  <a:pt x="214" y="152"/>
                </a:cubicBezTo>
                <a:cubicBezTo>
                  <a:pt x="214" y="151"/>
                  <a:pt x="214" y="148"/>
                  <a:pt x="213" y="148"/>
                </a:cubicBezTo>
                <a:cubicBezTo>
                  <a:pt x="182" y="87"/>
                  <a:pt x="182" y="87"/>
                  <a:pt x="182" y="87"/>
                </a:cubicBezTo>
                <a:cubicBezTo>
                  <a:pt x="180" y="83"/>
                  <a:pt x="177" y="80"/>
                  <a:pt x="173" y="80"/>
                </a:cubicBezTo>
                <a:cubicBezTo>
                  <a:pt x="170" y="80"/>
                  <a:pt x="167" y="83"/>
                  <a:pt x="164" y="87"/>
                </a:cubicBezTo>
                <a:cubicBezTo>
                  <a:pt x="134" y="148"/>
                  <a:pt x="134" y="148"/>
                  <a:pt x="134" y="148"/>
                </a:cubicBezTo>
                <a:cubicBezTo>
                  <a:pt x="132" y="148"/>
                  <a:pt x="132" y="151"/>
                  <a:pt x="132" y="152"/>
                </a:cubicBezTo>
                <a:cubicBezTo>
                  <a:pt x="132" y="243"/>
                  <a:pt x="132" y="243"/>
                  <a:pt x="132" y="243"/>
                </a:cubicBezTo>
                <a:cubicBezTo>
                  <a:pt x="122" y="243"/>
                  <a:pt x="122" y="243"/>
                  <a:pt x="122" y="243"/>
                </a:cubicBezTo>
                <a:cubicBezTo>
                  <a:pt x="120" y="224"/>
                  <a:pt x="112" y="205"/>
                  <a:pt x="98" y="188"/>
                </a:cubicBezTo>
                <a:cubicBezTo>
                  <a:pt x="76" y="165"/>
                  <a:pt x="68" y="132"/>
                  <a:pt x="75" y="99"/>
                </a:cubicBezTo>
                <a:cubicBezTo>
                  <a:pt x="82" y="61"/>
                  <a:pt x="113" y="30"/>
                  <a:pt x="152" y="22"/>
                </a:cubicBezTo>
                <a:cubicBezTo>
                  <a:pt x="159" y="20"/>
                  <a:pt x="166" y="19"/>
                  <a:pt x="172" y="19"/>
                </a:cubicBezTo>
                <a:cubicBezTo>
                  <a:pt x="196" y="19"/>
                  <a:pt x="218" y="28"/>
                  <a:pt x="237" y="42"/>
                </a:cubicBezTo>
                <a:cubicBezTo>
                  <a:pt x="261" y="61"/>
                  <a:pt x="275" y="91"/>
                  <a:pt x="275" y="121"/>
                </a:cubicBezTo>
                <a:cubicBezTo>
                  <a:pt x="275" y="147"/>
                  <a:pt x="266" y="170"/>
                  <a:pt x="250" y="188"/>
                </a:cubicBezTo>
                <a:close/>
                <a:moveTo>
                  <a:pt x="31" y="123"/>
                </a:moveTo>
                <a:cubicBezTo>
                  <a:pt x="11" y="123"/>
                  <a:pt x="11" y="123"/>
                  <a:pt x="11" y="123"/>
                </a:cubicBezTo>
                <a:cubicBezTo>
                  <a:pt x="4" y="123"/>
                  <a:pt x="0" y="127"/>
                  <a:pt x="0" y="132"/>
                </a:cubicBezTo>
                <a:cubicBezTo>
                  <a:pt x="0" y="138"/>
                  <a:pt x="4" y="142"/>
                  <a:pt x="11" y="142"/>
                </a:cubicBezTo>
                <a:cubicBezTo>
                  <a:pt x="31" y="142"/>
                  <a:pt x="31" y="142"/>
                  <a:pt x="31" y="142"/>
                </a:cubicBezTo>
                <a:cubicBezTo>
                  <a:pt x="37" y="142"/>
                  <a:pt x="42" y="138"/>
                  <a:pt x="42" y="132"/>
                </a:cubicBezTo>
                <a:cubicBezTo>
                  <a:pt x="43" y="126"/>
                  <a:pt x="37" y="123"/>
                  <a:pt x="31" y="123"/>
                </a:cubicBezTo>
                <a:close/>
                <a:moveTo>
                  <a:pt x="21" y="86"/>
                </a:moveTo>
                <a:cubicBezTo>
                  <a:pt x="23" y="87"/>
                  <a:pt x="25" y="88"/>
                  <a:pt x="28" y="88"/>
                </a:cubicBezTo>
                <a:cubicBezTo>
                  <a:pt x="31" y="88"/>
                  <a:pt x="33" y="87"/>
                  <a:pt x="36" y="86"/>
                </a:cubicBezTo>
                <a:cubicBezTo>
                  <a:pt x="39" y="82"/>
                  <a:pt x="39" y="75"/>
                  <a:pt x="36" y="70"/>
                </a:cubicBezTo>
                <a:cubicBezTo>
                  <a:pt x="21" y="56"/>
                  <a:pt x="21" y="56"/>
                  <a:pt x="21" y="56"/>
                </a:cubicBezTo>
                <a:cubicBezTo>
                  <a:pt x="19" y="54"/>
                  <a:pt x="17" y="53"/>
                  <a:pt x="14" y="53"/>
                </a:cubicBezTo>
                <a:cubicBezTo>
                  <a:pt x="12" y="53"/>
                  <a:pt x="9" y="54"/>
                  <a:pt x="7" y="56"/>
                </a:cubicBezTo>
                <a:cubicBezTo>
                  <a:pt x="3" y="59"/>
                  <a:pt x="3" y="66"/>
                  <a:pt x="7" y="70"/>
                </a:cubicBezTo>
                <a:lnTo>
                  <a:pt x="21" y="86"/>
                </a:lnTo>
                <a:close/>
                <a:moveTo>
                  <a:pt x="28" y="175"/>
                </a:moveTo>
                <a:cubicBezTo>
                  <a:pt x="25" y="175"/>
                  <a:pt x="23" y="176"/>
                  <a:pt x="21" y="178"/>
                </a:cubicBezTo>
                <a:cubicBezTo>
                  <a:pt x="7" y="193"/>
                  <a:pt x="7" y="193"/>
                  <a:pt x="7" y="193"/>
                </a:cubicBezTo>
                <a:cubicBezTo>
                  <a:pt x="3" y="196"/>
                  <a:pt x="3" y="204"/>
                  <a:pt x="7" y="208"/>
                </a:cubicBezTo>
                <a:cubicBezTo>
                  <a:pt x="8" y="210"/>
                  <a:pt x="10" y="210"/>
                  <a:pt x="13" y="210"/>
                </a:cubicBezTo>
                <a:cubicBezTo>
                  <a:pt x="16" y="210"/>
                  <a:pt x="19" y="210"/>
                  <a:pt x="21" y="208"/>
                </a:cubicBezTo>
                <a:cubicBezTo>
                  <a:pt x="36" y="193"/>
                  <a:pt x="36" y="193"/>
                  <a:pt x="36" y="193"/>
                </a:cubicBezTo>
                <a:cubicBezTo>
                  <a:pt x="39" y="190"/>
                  <a:pt x="39" y="183"/>
                  <a:pt x="36" y="178"/>
                </a:cubicBezTo>
                <a:cubicBezTo>
                  <a:pt x="33" y="176"/>
                  <a:pt x="31" y="175"/>
                  <a:pt x="28" y="175"/>
                </a:cubicBezTo>
                <a:close/>
                <a:moveTo>
                  <a:pt x="338" y="121"/>
                </a:moveTo>
                <a:cubicBezTo>
                  <a:pt x="316" y="121"/>
                  <a:pt x="316" y="121"/>
                  <a:pt x="316" y="121"/>
                </a:cubicBezTo>
                <a:cubicBezTo>
                  <a:pt x="311" y="121"/>
                  <a:pt x="306" y="126"/>
                  <a:pt x="306" y="132"/>
                </a:cubicBezTo>
                <a:cubicBezTo>
                  <a:pt x="306" y="137"/>
                  <a:pt x="311" y="142"/>
                  <a:pt x="316" y="142"/>
                </a:cubicBezTo>
                <a:cubicBezTo>
                  <a:pt x="338" y="142"/>
                  <a:pt x="338" y="142"/>
                  <a:pt x="338" y="142"/>
                </a:cubicBezTo>
                <a:cubicBezTo>
                  <a:pt x="343" y="142"/>
                  <a:pt x="348" y="137"/>
                  <a:pt x="348" y="132"/>
                </a:cubicBezTo>
                <a:cubicBezTo>
                  <a:pt x="348" y="126"/>
                  <a:pt x="343" y="121"/>
                  <a:pt x="338" y="121"/>
                </a:cubicBezTo>
                <a:close/>
                <a:moveTo>
                  <a:pt x="319" y="89"/>
                </a:moveTo>
                <a:cubicBezTo>
                  <a:pt x="321" y="89"/>
                  <a:pt x="324" y="88"/>
                  <a:pt x="326" y="86"/>
                </a:cubicBezTo>
                <a:cubicBezTo>
                  <a:pt x="341" y="70"/>
                  <a:pt x="341" y="70"/>
                  <a:pt x="341" y="70"/>
                </a:cubicBezTo>
                <a:cubicBezTo>
                  <a:pt x="345" y="67"/>
                  <a:pt x="345" y="60"/>
                  <a:pt x="341" y="56"/>
                </a:cubicBezTo>
                <a:cubicBezTo>
                  <a:pt x="339" y="54"/>
                  <a:pt x="337" y="53"/>
                  <a:pt x="334" y="53"/>
                </a:cubicBezTo>
                <a:cubicBezTo>
                  <a:pt x="331" y="53"/>
                  <a:pt x="329" y="54"/>
                  <a:pt x="326" y="56"/>
                </a:cubicBezTo>
                <a:cubicBezTo>
                  <a:pt x="312" y="70"/>
                  <a:pt x="312" y="70"/>
                  <a:pt x="312" y="70"/>
                </a:cubicBezTo>
                <a:cubicBezTo>
                  <a:pt x="308" y="74"/>
                  <a:pt x="308" y="80"/>
                  <a:pt x="312" y="86"/>
                </a:cubicBezTo>
                <a:cubicBezTo>
                  <a:pt x="313" y="88"/>
                  <a:pt x="316" y="89"/>
                  <a:pt x="319" y="89"/>
                </a:cubicBezTo>
                <a:close/>
                <a:moveTo>
                  <a:pt x="326" y="178"/>
                </a:moveTo>
                <a:cubicBezTo>
                  <a:pt x="324" y="176"/>
                  <a:pt x="322" y="175"/>
                  <a:pt x="319" y="175"/>
                </a:cubicBezTo>
                <a:cubicBezTo>
                  <a:pt x="317" y="175"/>
                  <a:pt x="314" y="176"/>
                  <a:pt x="312" y="178"/>
                </a:cubicBezTo>
                <a:cubicBezTo>
                  <a:pt x="308" y="182"/>
                  <a:pt x="308" y="188"/>
                  <a:pt x="312" y="193"/>
                </a:cubicBezTo>
                <a:cubicBezTo>
                  <a:pt x="326" y="208"/>
                  <a:pt x="326" y="208"/>
                  <a:pt x="326" y="208"/>
                </a:cubicBezTo>
                <a:cubicBezTo>
                  <a:pt x="328" y="210"/>
                  <a:pt x="331" y="210"/>
                  <a:pt x="333" y="210"/>
                </a:cubicBezTo>
                <a:cubicBezTo>
                  <a:pt x="336" y="210"/>
                  <a:pt x="339" y="210"/>
                  <a:pt x="341" y="208"/>
                </a:cubicBezTo>
                <a:cubicBezTo>
                  <a:pt x="345" y="205"/>
                  <a:pt x="345" y="197"/>
                  <a:pt x="341" y="193"/>
                </a:cubicBezTo>
                <a:lnTo>
                  <a:pt x="326" y="178"/>
                </a:lnTo>
                <a:close/>
              </a:path>
            </a:pathLst>
          </a:custGeom>
          <a:solidFill>
            <a:schemeClr val="lt1"/>
          </a:solidFill>
          <a:ln>
            <a:noFill/>
          </a:ln>
        </p:spPr>
        <p:txBody>
          <a:bodyPr anchorCtr="0" anchor="t" bIns="21450" lIns="42925" spcFirstLastPara="1" rIns="42925" wrap="square" tIns="21450">
            <a:noAutofit/>
          </a:bodyPr>
          <a:lstStyle/>
          <a:p>
            <a:pPr indent="0" lvl="0" marL="0" marR="0" rtl="0" algn="l">
              <a:spcBef>
                <a:spcPts val="0"/>
              </a:spcBef>
              <a:spcAft>
                <a:spcPts val="0"/>
              </a:spcAft>
              <a:buNone/>
            </a:pPr>
            <a:r>
              <a:t/>
            </a:r>
            <a:endParaRPr sz="846">
              <a:solidFill>
                <a:schemeClr val="dk1"/>
              </a:solidFill>
              <a:latin typeface="Calibri"/>
              <a:ea typeface="Calibri"/>
              <a:cs typeface="Calibri"/>
              <a:sym typeface="Calibri"/>
            </a:endParaRPr>
          </a:p>
        </p:txBody>
      </p:sp>
      <p:sp>
        <p:nvSpPr>
          <p:cNvPr id="265" name="Google Shape;265;p41"/>
          <p:cNvSpPr/>
          <p:nvPr/>
        </p:nvSpPr>
        <p:spPr>
          <a:xfrm>
            <a:off x="533400" y="5049382"/>
            <a:ext cx="279300" cy="919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6" name="Google Shape;266;p41"/>
          <p:cNvPicPr preferRelativeResize="0"/>
          <p:nvPr>
            <p:ph idx="3" type="pic"/>
          </p:nvPr>
        </p:nvPicPr>
        <p:blipFill rotWithShape="1">
          <a:blip r:embed="rId4">
            <a:alphaModFix/>
          </a:blip>
          <a:srcRect b="15292" l="0" r="0" t="15292"/>
          <a:stretch/>
        </p:blipFill>
        <p:spPr>
          <a:xfrm>
            <a:off x="1051560" y="2012956"/>
            <a:ext cx="4967700" cy="2293200"/>
          </a:xfrm>
          <a:prstGeom prst="rect">
            <a:avLst/>
          </a:prstGeom>
          <a:solidFill>
            <a:srgbClr val="9FCFEB"/>
          </a:solidFill>
          <a:ln>
            <a:noFill/>
          </a:ln>
        </p:spPr>
      </p:pic>
      <p:pic>
        <p:nvPicPr>
          <p:cNvPr id="267" name="Google Shape;267;p41"/>
          <p:cNvPicPr preferRelativeResize="0"/>
          <p:nvPr>
            <p:ph idx="2" type="pic"/>
          </p:nvPr>
        </p:nvPicPr>
        <p:blipFill rotWithShape="1">
          <a:blip r:embed="rId5">
            <a:alphaModFix/>
          </a:blip>
          <a:srcRect b="19677" l="0" r="0" t="19683"/>
          <a:stretch/>
        </p:blipFill>
        <p:spPr>
          <a:xfrm>
            <a:off x="6172653" y="4459520"/>
            <a:ext cx="5468099" cy="1865100"/>
          </a:xfrm>
          <a:prstGeom prst="rect">
            <a:avLst/>
          </a:prstGeom>
          <a:solidFill>
            <a:srgbClr val="9FCFEB"/>
          </a:solidFill>
          <a:ln>
            <a:noFill/>
          </a:ln>
        </p:spPr>
      </p:pic>
      <p:sp>
        <p:nvSpPr>
          <p:cNvPr id="268" name="Google Shape;268;p41"/>
          <p:cNvSpPr txBox="1"/>
          <p:nvPr/>
        </p:nvSpPr>
        <p:spPr>
          <a:xfrm>
            <a:off x="930041" y="894869"/>
            <a:ext cx="2687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Montserrat"/>
                <a:ea typeface="Montserrat"/>
                <a:cs typeface="Montserrat"/>
                <a:sym typeface="Montserrat"/>
              </a:rPr>
              <a:t>Hunting</a:t>
            </a:r>
            <a:endParaRPr sz="3600">
              <a:solidFill>
                <a:schemeClr val="dk1"/>
              </a:solidFill>
              <a:latin typeface="Montserrat"/>
              <a:ea typeface="Montserrat"/>
              <a:cs typeface="Montserrat"/>
              <a:sym typeface="Montserrat"/>
            </a:endParaRPr>
          </a:p>
        </p:txBody>
      </p:sp>
      <p:sp>
        <p:nvSpPr>
          <p:cNvPr id="269" name="Google Shape;269;p41"/>
          <p:cNvSpPr/>
          <p:nvPr/>
        </p:nvSpPr>
        <p:spPr>
          <a:xfrm>
            <a:off x="3717300" y="905625"/>
            <a:ext cx="2057700" cy="1460700"/>
          </a:xfrm>
          <a:prstGeom prst="cloudCallout">
            <a:avLst>
              <a:gd fmla="val -20833" name="adj1"/>
              <a:gd fmla="val 62500" name="adj2"/>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800">
              <a:latin typeface="Montserrat"/>
              <a:ea typeface="Montserrat"/>
              <a:cs typeface="Montserrat"/>
              <a:sym typeface="Montserrat"/>
            </a:endParaRPr>
          </a:p>
        </p:txBody>
      </p:sp>
      <p:sp>
        <p:nvSpPr>
          <p:cNvPr id="270" name="Google Shape;270;p41"/>
          <p:cNvSpPr txBox="1"/>
          <p:nvPr/>
        </p:nvSpPr>
        <p:spPr>
          <a:xfrm>
            <a:off x="3200400" y="1295400"/>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800">
                <a:latin typeface="Montserrat"/>
                <a:ea typeface="Montserrat"/>
                <a:cs typeface="Montserrat"/>
                <a:sym typeface="Montserrat"/>
              </a:rPr>
              <a:t>APT?</a:t>
            </a:r>
            <a:endParaRPr b="1" sz="2800">
              <a:latin typeface="Montserrat"/>
              <a:ea typeface="Montserrat"/>
              <a:cs typeface="Montserrat"/>
              <a:sym typeface="Montserrat"/>
            </a:endParaRPr>
          </a:p>
        </p:txBody>
      </p:sp>
      <p:sp>
        <p:nvSpPr>
          <p:cNvPr id="271" name="Google Shape;271;p41"/>
          <p:cNvSpPr txBox="1"/>
          <p:nvPr/>
        </p:nvSpPr>
        <p:spPr>
          <a:xfrm>
            <a:off x="9164500" y="5197075"/>
            <a:ext cx="2472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rgbClr val="FFFFFF"/>
                </a:solidFill>
                <a:latin typeface="Montserrat"/>
                <a:ea typeface="Montserrat"/>
                <a:cs typeface="Montserrat"/>
                <a:sym typeface="Montserrat"/>
              </a:rPr>
              <a:t>Hunting for persistence </a:t>
            </a:r>
            <a:r>
              <a:rPr b="1" lang="en-US" sz="2400">
                <a:solidFill>
                  <a:srgbClr val="FFFFFF"/>
                </a:solidFill>
                <a:latin typeface="Montserrat"/>
                <a:ea typeface="Montserrat"/>
                <a:cs typeface="Montserrat"/>
                <a:sym typeface="Montserrat"/>
              </a:rPr>
              <a:t>? </a:t>
            </a:r>
            <a:endParaRPr b="1" sz="2400">
              <a:solidFill>
                <a:srgbClr val="FFFFFF"/>
              </a:solidFill>
              <a:latin typeface="Montserrat"/>
              <a:ea typeface="Montserrat"/>
              <a:cs typeface="Montserrat"/>
              <a:sym typeface="Montserrat"/>
            </a:endParaRPr>
          </a:p>
        </p:txBody>
      </p:sp>
      <p:pic>
        <p:nvPicPr>
          <p:cNvPr id="272" name="Google Shape;272;p41"/>
          <p:cNvPicPr preferRelativeResize="0"/>
          <p:nvPr/>
        </p:nvPicPr>
        <p:blipFill>
          <a:blip r:embed="rId6">
            <a:alphaModFix/>
          </a:blip>
          <a:stretch>
            <a:fillRect/>
          </a:stretch>
        </p:blipFill>
        <p:spPr>
          <a:xfrm>
            <a:off x="10714172" y="196397"/>
            <a:ext cx="1031300" cy="1021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6" name="Shape 276"/>
        <p:cNvGrpSpPr/>
        <p:nvPr/>
      </p:nvGrpSpPr>
      <p:grpSpPr>
        <a:xfrm>
          <a:off x="0" y="0"/>
          <a:ext cx="0" cy="0"/>
          <a:chOff x="0" y="0"/>
          <a:chExt cx="0" cy="0"/>
        </a:xfrm>
      </p:grpSpPr>
      <p:pic>
        <p:nvPicPr>
          <p:cNvPr descr="A picture containing black, darkness&#10;&#10;Description automatically generated" id="277" name="Google Shape;277;p42"/>
          <p:cNvPicPr preferRelativeResize="0"/>
          <p:nvPr/>
        </p:nvPicPr>
        <p:blipFill rotWithShape="1">
          <a:blip r:embed="rId3">
            <a:alphaModFix amt="7000"/>
          </a:blip>
          <a:srcRect b="0" l="0" r="0" t="0"/>
          <a:stretch/>
        </p:blipFill>
        <p:spPr>
          <a:xfrm>
            <a:off x="3359643" y="399128"/>
            <a:ext cx="5472712" cy="6059746"/>
          </a:xfrm>
          <a:prstGeom prst="rect">
            <a:avLst/>
          </a:prstGeom>
          <a:noFill/>
          <a:ln>
            <a:noFill/>
          </a:ln>
        </p:spPr>
      </p:pic>
      <p:sp>
        <p:nvSpPr>
          <p:cNvPr id="278" name="Google Shape;278;p42"/>
          <p:cNvSpPr/>
          <p:nvPr/>
        </p:nvSpPr>
        <p:spPr>
          <a:xfrm>
            <a:off x="5940275" y="3756836"/>
            <a:ext cx="2506200" cy="2506200"/>
          </a:xfrm>
          <a:prstGeom prst="ellipse">
            <a:avLst/>
          </a:prstGeom>
          <a:gradFill>
            <a:gsLst>
              <a:gs pos="0">
                <a:schemeClr val="accent3"/>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42"/>
          <p:cNvSpPr/>
          <p:nvPr/>
        </p:nvSpPr>
        <p:spPr>
          <a:xfrm>
            <a:off x="6210301" y="0"/>
            <a:ext cx="59817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42"/>
          <p:cNvSpPr txBox="1"/>
          <p:nvPr/>
        </p:nvSpPr>
        <p:spPr>
          <a:xfrm>
            <a:off x="930055" y="894875"/>
            <a:ext cx="4287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D15500"/>
                </a:solidFill>
                <a:latin typeface="Montserrat"/>
                <a:ea typeface="Montserrat"/>
                <a:cs typeface="Montserrat"/>
                <a:sym typeface="Montserrat"/>
              </a:rPr>
              <a:t>Internet explorer</a:t>
            </a:r>
            <a:r>
              <a:rPr lang="en-US" sz="3600">
                <a:solidFill>
                  <a:schemeClr val="dk1"/>
                </a:solidFill>
                <a:latin typeface="Montserrat"/>
                <a:ea typeface="Montserrat"/>
                <a:cs typeface="Montserrat"/>
                <a:sym typeface="Montserrat"/>
              </a:rPr>
              <a:t> case</a:t>
            </a:r>
            <a:endParaRPr sz="3600">
              <a:solidFill>
                <a:schemeClr val="dk1"/>
              </a:solidFill>
              <a:latin typeface="Montserrat"/>
              <a:ea typeface="Montserrat"/>
              <a:cs typeface="Montserrat"/>
              <a:sym typeface="Montserrat"/>
            </a:endParaRPr>
          </a:p>
        </p:txBody>
      </p:sp>
      <p:pic>
        <p:nvPicPr>
          <p:cNvPr id="281" name="Google Shape;281;p42"/>
          <p:cNvPicPr preferRelativeResize="0"/>
          <p:nvPr/>
        </p:nvPicPr>
        <p:blipFill rotWithShape="1">
          <a:blip r:embed="rId4">
            <a:alphaModFix/>
          </a:blip>
          <a:srcRect b="0" l="13704" r="13704" t="0"/>
          <a:stretch/>
        </p:blipFill>
        <p:spPr>
          <a:xfrm>
            <a:off x="6250197" y="-11100"/>
            <a:ext cx="5901914" cy="6880200"/>
          </a:xfrm>
          <a:prstGeom prst="rect">
            <a:avLst/>
          </a:prstGeom>
          <a:noFill/>
          <a:ln cap="flat" cmpd="sng" w="9525">
            <a:solidFill>
              <a:srgbClr val="D15500"/>
            </a:solidFill>
            <a:prstDash val="solid"/>
            <a:round/>
            <a:headEnd len="sm" w="sm" type="none"/>
            <a:tailEnd len="sm" w="sm" type="none"/>
          </a:ln>
        </p:spPr>
      </p:pic>
      <p:pic>
        <p:nvPicPr>
          <p:cNvPr id="282" name="Google Shape;282;p42"/>
          <p:cNvPicPr preferRelativeResize="0"/>
          <p:nvPr/>
        </p:nvPicPr>
        <p:blipFill rotWithShape="1">
          <a:blip r:embed="rId5">
            <a:alphaModFix/>
          </a:blip>
          <a:srcRect b="0" l="16008" r="16015" t="0"/>
          <a:stretch/>
        </p:blipFill>
        <p:spPr>
          <a:xfrm>
            <a:off x="-76200" y="-381000"/>
            <a:ext cx="1420178" cy="1393508"/>
          </a:xfrm>
          <a:custGeom>
            <a:rect b="b" l="l" r="r" t="t"/>
            <a:pathLst>
              <a:path extrusionOk="0" h="5308600" w="5410200">
                <a:moveTo>
                  <a:pt x="0" y="0"/>
                </a:moveTo>
                <a:lnTo>
                  <a:pt x="4802136" y="0"/>
                </a:lnTo>
                <a:lnTo>
                  <a:pt x="4833256" y="41616"/>
                </a:lnTo>
                <a:cubicBezTo>
                  <a:pt x="5197509" y="580781"/>
                  <a:pt x="5410200" y="1230752"/>
                  <a:pt x="5410200" y="1930400"/>
                </a:cubicBezTo>
                <a:cubicBezTo>
                  <a:pt x="5410200" y="3796128"/>
                  <a:pt x="3897728" y="5308600"/>
                  <a:pt x="2032000" y="5308600"/>
                </a:cubicBezTo>
                <a:cubicBezTo>
                  <a:pt x="1332352" y="5308600"/>
                  <a:pt x="682381" y="5095908"/>
                  <a:pt x="143216" y="4731656"/>
                </a:cubicBezTo>
                <a:lnTo>
                  <a:pt x="0" y="4624561"/>
                </a:lnTo>
                <a:lnTo>
                  <a:pt x="0" y="0"/>
                </a:lnTo>
                <a:close/>
              </a:path>
            </a:pathLst>
          </a:custGeom>
          <a:noFill/>
          <a:ln cap="flat" cmpd="sng" w="38100">
            <a:solidFill>
              <a:schemeClr val="lt1"/>
            </a:solidFill>
            <a:prstDash val="solid"/>
            <a:round/>
            <a:headEnd len="sm" w="sm" type="none"/>
            <a:tailEnd len="sm" w="sm" type="none"/>
          </a:ln>
          <a:effectLst>
            <a:outerShdw blurRad="63500" rotWithShape="0" algn="ctr">
              <a:srgbClr val="000000">
                <a:alpha val="7840"/>
              </a:srgbClr>
            </a:outerShdw>
          </a:effectLst>
        </p:spPr>
      </p:pic>
      <p:cxnSp>
        <p:nvCxnSpPr>
          <p:cNvPr id="283" name="Google Shape;283;p42"/>
          <p:cNvCxnSpPr/>
          <p:nvPr/>
        </p:nvCxnSpPr>
        <p:spPr>
          <a:xfrm>
            <a:off x="970513" y="352800"/>
            <a:ext cx="6463200" cy="3109200"/>
          </a:xfrm>
          <a:prstGeom prst="straightConnector1">
            <a:avLst/>
          </a:prstGeom>
          <a:noFill/>
          <a:ln cap="flat" cmpd="sng" w="76200">
            <a:solidFill>
              <a:srgbClr val="F05535"/>
            </a:solidFill>
            <a:prstDash val="dash"/>
            <a:round/>
            <a:headEnd len="med" w="med" type="none"/>
            <a:tailEnd len="med" w="med" type="triangle"/>
          </a:ln>
        </p:spPr>
      </p:cxnSp>
      <p:sp>
        <p:nvSpPr>
          <p:cNvPr id="284" name="Google Shape;284;p42"/>
          <p:cNvSpPr txBox="1"/>
          <p:nvPr/>
        </p:nvSpPr>
        <p:spPr>
          <a:xfrm>
            <a:off x="1495287" y="5089525"/>
            <a:ext cx="4224900" cy="929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Proof of Concept - worked on Windows 10 x64, Windows 11 x64, IE work correctly, </a:t>
            </a:r>
            <a:r>
              <a:rPr lang="en-US" sz="1600">
                <a:solidFill>
                  <a:srgbClr val="F05535"/>
                </a:solidFill>
                <a:latin typeface="Montserrat"/>
                <a:ea typeface="Montserrat"/>
                <a:cs typeface="Montserrat"/>
                <a:sym typeface="Montserrat"/>
              </a:rPr>
              <a:t>not crashed</a:t>
            </a:r>
            <a:r>
              <a:rPr lang="en-US" sz="1600">
                <a:solidFill>
                  <a:schemeClr val="dk1"/>
                </a:solidFill>
                <a:latin typeface="Montserrat"/>
                <a:ea typeface="Montserrat"/>
                <a:cs typeface="Montserrat"/>
                <a:sym typeface="Montserrat"/>
              </a:rPr>
              <a:t>.</a:t>
            </a:r>
            <a:endParaRPr sz="1600">
              <a:solidFill>
                <a:schemeClr val="dk1"/>
              </a:solidFill>
              <a:latin typeface="Montserrat"/>
              <a:ea typeface="Montserrat"/>
              <a:cs typeface="Montserrat"/>
              <a:sym typeface="Montserrat"/>
            </a:endParaRPr>
          </a:p>
        </p:txBody>
      </p:sp>
      <p:sp>
        <p:nvSpPr>
          <p:cNvPr id="285" name="Google Shape;285;p42"/>
          <p:cNvSpPr txBox="1"/>
          <p:nvPr/>
        </p:nvSpPr>
        <p:spPr>
          <a:xfrm>
            <a:off x="1482887" y="3763025"/>
            <a:ext cx="4457400" cy="929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Vulnerable DLL - </a:t>
            </a:r>
            <a:r>
              <a:rPr lang="en-US" sz="1600">
                <a:solidFill>
                  <a:srgbClr val="F05535"/>
                </a:solidFill>
                <a:latin typeface="Montserrat"/>
                <a:ea typeface="Montserrat"/>
                <a:cs typeface="Montserrat"/>
                <a:sym typeface="Montserrat"/>
              </a:rPr>
              <a:t>suspend.dll,</a:t>
            </a:r>
            <a:r>
              <a:rPr lang="en-US" sz="1600">
                <a:solidFill>
                  <a:schemeClr val="dk1"/>
                </a:solidFill>
                <a:latin typeface="Montserrat"/>
                <a:ea typeface="Montserrat"/>
                <a:cs typeface="Montserrat"/>
                <a:sym typeface="Montserrat"/>
              </a:rPr>
              <a:t> this DLL is used by Internet Explorer only, malicious DLL will launch anytime user starts IE.</a:t>
            </a:r>
            <a:endParaRPr sz="1600">
              <a:solidFill>
                <a:schemeClr val="dk1"/>
              </a:solidFill>
              <a:latin typeface="Montserrat"/>
              <a:ea typeface="Montserrat"/>
              <a:cs typeface="Montserrat"/>
              <a:sym typeface="Montserrat"/>
            </a:endParaRPr>
          </a:p>
        </p:txBody>
      </p:sp>
      <p:sp>
        <p:nvSpPr>
          <p:cNvPr id="286" name="Google Shape;286;p42"/>
          <p:cNvSpPr txBox="1"/>
          <p:nvPr/>
        </p:nvSpPr>
        <p:spPr>
          <a:xfrm>
            <a:off x="1495275" y="2381800"/>
            <a:ext cx="4445100" cy="9297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None/>
            </a:pPr>
            <a:r>
              <a:rPr lang="en-US" sz="1600">
                <a:solidFill>
                  <a:schemeClr val="dk1"/>
                </a:solidFill>
                <a:latin typeface="Montserrat"/>
                <a:ea typeface="Montserrat"/>
                <a:cs typeface="Montserrat"/>
                <a:sym typeface="Montserrat"/>
              </a:rPr>
              <a:t>Persistence via </a:t>
            </a:r>
            <a:r>
              <a:rPr lang="en-US" sz="1600">
                <a:solidFill>
                  <a:srgbClr val="F05535"/>
                </a:solidFill>
                <a:latin typeface="Montserrat"/>
                <a:ea typeface="Montserrat"/>
                <a:cs typeface="Montserrat"/>
                <a:sym typeface="Montserrat"/>
              </a:rPr>
              <a:t>DLL hijacking</a:t>
            </a:r>
            <a:r>
              <a:rPr lang="en-US" sz="1600">
                <a:solidFill>
                  <a:schemeClr val="dk1"/>
                </a:solidFill>
                <a:latin typeface="Montserrat"/>
                <a:ea typeface="Montserrat"/>
                <a:cs typeface="Montserrat"/>
                <a:sym typeface="Montserrat"/>
              </a:rPr>
              <a:t> vulnerability, found via Procmon (windows Sysinternals suite)</a:t>
            </a:r>
            <a:endParaRPr sz="1600">
              <a:solidFill>
                <a:schemeClr val="dk1"/>
              </a:solidFill>
              <a:latin typeface="Montserrat"/>
              <a:ea typeface="Montserrat"/>
              <a:cs typeface="Montserrat"/>
              <a:sym typeface="Montserrat"/>
            </a:endParaRPr>
          </a:p>
        </p:txBody>
      </p:sp>
      <p:sp>
        <p:nvSpPr>
          <p:cNvPr id="287" name="Google Shape;287;p42"/>
          <p:cNvSpPr/>
          <p:nvPr/>
        </p:nvSpPr>
        <p:spPr>
          <a:xfrm>
            <a:off x="1059165" y="25920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288" name="Google Shape;288;p42"/>
          <p:cNvSpPr/>
          <p:nvPr/>
        </p:nvSpPr>
        <p:spPr>
          <a:xfrm>
            <a:off x="1059178" y="3959491"/>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sp>
        <p:nvSpPr>
          <p:cNvPr id="289" name="Google Shape;289;p42"/>
          <p:cNvSpPr/>
          <p:nvPr/>
        </p:nvSpPr>
        <p:spPr>
          <a:xfrm>
            <a:off x="1059178" y="5327004"/>
            <a:ext cx="216027" cy="213777"/>
          </a:xfrm>
          <a:custGeom>
            <a:rect b="b" l="l" r="r" t="t"/>
            <a:pathLst>
              <a:path extrusionOk="0" h="169664" w="171450">
                <a:moveTo>
                  <a:pt x="129481" y="59829"/>
                </a:moveTo>
                <a:cubicBezTo>
                  <a:pt x="117872" y="65187"/>
                  <a:pt x="105668" y="68313"/>
                  <a:pt x="92869" y="69206"/>
                </a:cubicBezTo>
                <a:lnTo>
                  <a:pt x="92869" y="154484"/>
                </a:lnTo>
                <a:cubicBezTo>
                  <a:pt x="104775" y="152400"/>
                  <a:pt x="114896" y="145406"/>
                  <a:pt x="123230" y="133499"/>
                </a:cubicBezTo>
                <a:cubicBezTo>
                  <a:pt x="131564" y="121593"/>
                  <a:pt x="135731" y="107454"/>
                  <a:pt x="135731" y="91083"/>
                </a:cubicBezTo>
                <a:cubicBezTo>
                  <a:pt x="135731" y="79772"/>
                  <a:pt x="133648" y="69354"/>
                  <a:pt x="129481" y="59829"/>
                </a:cubicBezTo>
                <a:close/>
                <a:moveTo>
                  <a:pt x="41970" y="59829"/>
                </a:moveTo>
                <a:cubicBezTo>
                  <a:pt x="37803" y="69354"/>
                  <a:pt x="35719" y="79772"/>
                  <a:pt x="35719" y="91083"/>
                </a:cubicBezTo>
                <a:cubicBezTo>
                  <a:pt x="35719" y="107454"/>
                  <a:pt x="39886" y="121593"/>
                  <a:pt x="48221" y="133499"/>
                </a:cubicBezTo>
                <a:cubicBezTo>
                  <a:pt x="56555" y="145406"/>
                  <a:pt x="66675" y="152400"/>
                  <a:pt x="78581" y="154484"/>
                </a:cubicBezTo>
                <a:lnTo>
                  <a:pt x="78581" y="69206"/>
                </a:lnTo>
                <a:cubicBezTo>
                  <a:pt x="65782" y="68313"/>
                  <a:pt x="53578" y="65187"/>
                  <a:pt x="41970" y="59829"/>
                </a:cubicBezTo>
                <a:close/>
                <a:moveTo>
                  <a:pt x="85725" y="26789"/>
                </a:moveTo>
                <a:cubicBezTo>
                  <a:pt x="71438" y="26789"/>
                  <a:pt x="59234" y="33636"/>
                  <a:pt x="49114" y="47328"/>
                </a:cubicBezTo>
                <a:cubicBezTo>
                  <a:pt x="61020" y="52686"/>
                  <a:pt x="73224" y="55364"/>
                  <a:pt x="85725" y="55364"/>
                </a:cubicBezTo>
                <a:cubicBezTo>
                  <a:pt x="98227" y="55364"/>
                  <a:pt x="110431" y="52686"/>
                  <a:pt x="122337" y="47328"/>
                </a:cubicBezTo>
                <a:cubicBezTo>
                  <a:pt x="112217" y="33636"/>
                  <a:pt x="100013" y="26789"/>
                  <a:pt x="85725" y="26789"/>
                </a:cubicBezTo>
                <a:close/>
                <a:moveTo>
                  <a:pt x="48221" y="0"/>
                </a:moveTo>
                <a:lnTo>
                  <a:pt x="64294" y="16967"/>
                </a:lnTo>
                <a:cubicBezTo>
                  <a:pt x="71140" y="13990"/>
                  <a:pt x="78284" y="12502"/>
                  <a:pt x="85725" y="12502"/>
                </a:cubicBezTo>
                <a:cubicBezTo>
                  <a:pt x="93167" y="12502"/>
                  <a:pt x="100310" y="13990"/>
                  <a:pt x="107156" y="16967"/>
                </a:cubicBezTo>
                <a:lnTo>
                  <a:pt x="123230" y="0"/>
                </a:lnTo>
                <a:lnTo>
                  <a:pt x="133946" y="10716"/>
                </a:lnTo>
                <a:lnTo>
                  <a:pt x="119658" y="24111"/>
                </a:lnTo>
                <a:cubicBezTo>
                  <a:pt x="130374" y="32147"/>
                  <a:pt x="138410" y="43309"/>
                  <a:pt x="143768" y="57597"/>
                </a:cubicBezTo>
                <a:lnTo>
                  <a:pt x="161181" y="49114"/>
                </a:lnTo>
                <a:lnTo>
                  <a:pt x="167432" y="61615"/>
                </a:lnTo>
                <a:lnTo>
                  <a:pt x="147787" y="71438"/>
                </a:lnTo>
                <a:cubicBezTo>
                  <a:pt x="149275" y="78582"/>
                  <a:pt x="150019" y="85130"/>
                  <a:pt x="150019" y="91083"/>
                </a:cubicBezTo>
                <a:cubicBezTo>
                  <a:pt x="150019" y="93762"/>
                  <a:pt x="150019" y="96143"/>
                  <a:pt x="150019" y="98227"/>
                </a:cubicBezTo>
                <a:lnTo>
                  <a:pt x="171450" y="98227"/>
                </a:lnTo>
                <a:lnTo>
                  <a:pt x="171450" y="112514"/>
                </a:lnTo>
                <a:lnTo>
                  <a:pt x="147340" y="112514"/>
                </a:lnTo>
                <a:cubicBezTo>
                  <a:pt x="145554" y="120849"/>
                  <a:pt x="143173" y="127844"/>
                  <a:pt x="140196" y="133499"/>
                </a:cubicBezTo>
                <a:lnTo>
                  <a:pt x="161628" y="149573"/>
                </a:lnTo>
                <a:lnTo>
                  <a:pt x="152698" y="161181"/>
                </a:lnTo>
                <a:lnTo>
                  <a:pt x="132160" y="145554"/>
                </a:lnTo>
                <a:cubicBezTo>
                  <a:pt x="119360" y="161628"/>
                  <a:pt x="103882" y="169664"/>
                  <a:pt x="85725" y="169664"/>
                </a:cubicBezTo>
                <a:cubicBezTo>
                  <a:pt x="67568" y="169664"/>
                  <a:pt x="52090" y="161628"/>
                  <a:pt x="39291" y="145554"/>
                </a:cubicBezTo>
                <a:lnTo>
                  <a:pt x="18753" y="161181"/>
                </a:lnTo>
                <a:lnTo>
                  <a:pt x="9823" y="149573"/>
                </a:lnTo>
                <a:lnTo>
                  <a:pt x="31254" y="133499"/>
                </a:lnTo>
                <a:cubicBezTo>
                  <a:pt x="28278" y="127844"/>
                  <a:pt x="25896" y="120849"/>
                  <a:pt x="24110" y="112514"/>
                </a:cubicBezTo>
                <a:lnTo>
                  <a:pt x="0" y="112514"/>
                </a:lnTo>
                <a:lnTo>
                  <a:pt x="0" y="98227"/>
                </a:lnTo>
                <a:lnTo>
                  <a:pt x="21431" y="98227"/>
                </a:lnTo>
                <a:cubicBezTo>
                  <a:pt x="21431" y="96143"/>
                  <a:pt x="21431" y="93762"/>
                  <a:pt x="21431" y="91083"/>
                </a:cubicBezTo>
                <a:cubicBezTo>
                  <a:pt x="21431" y="85130"/>
                  <a:pt x="22176" y="78582"/>
                  <a:pt x="23664" y="71438"/>
                </a:cubicBezTo>
                <a:lnTo>
                  <a:pt x="4019" y="61615"/>
                </a:lnTo>
                <a:lnTo>
                  <a:pt x="10269" y="49114"/>
                </a:lnTo>
                <a:lnTo>
                  <a:pt x="27682" y="57597"/>
                </a:lnTo>
                <a:cubicBezTo>
                  <a:pt x="33040" y="43309"/>
                  <a:pt x="41077" y="32147"/>
                  <a:pt x="51792" y="24111"/>
                </a:cubicBezTo>
                <a:lnTo>
                  <a:pt x="37505" y="10716"/>
                </a:lnTo>
                <a:close/>
              </a:path>
            </a:pathLst>
          </a:custGeom>
          <a:solidFill>
            <a:srgbClr val="E9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F233A"/>
              </a:solidFill>
              <a:highlight>
                <a:srgbClr val="000000"/>
              </a:highlight>
              <a:latin typeface="Calibri"/>
              <a:ea typeface="Calibri"/>
              <a:cs typeface="Calibri"/>
              <a:sym typeface="Calibri"/>
            </a:endParaRPr>
          </a:p>
        </p:txBody>
      </p:sp>
      <p:pic>
        <p:nvPicPr>
          <p:cNvPr id="290" name="Google Shape;290;p42"/>
          <p:cNvPicPr preferRelativeResize="0"/>
          <p:nvPr/>
        </p:nvPicPr>
        <p:blipFill rotWithShape="1">
          <a:blip r:embed="rId6">
            <a:alphaModFix/>
          </a:blip>
          <a:srcRect b="0" l="0" r="0" t="0"/>
          <a:stretch/>
        </p:blipFill>
        <p:spPr>
          <a:xfrm>
            <a:off x="7540525" y="1701314"/>
            <a:ext cx="3455370" cy="3455370"/>
          </a:xfrm>
          <a:custGeom>
            <a:rect b="b" l="l" r="r" t="t"/>
            <a:pathLst>
              <a:path extrusionOk="0" h="3766071" w="3766071">
                <a:moveTo>
                  <a:pt x="1883036" y="0"/>
                </a:moveTo>
                <a:cubicBezTo>
                  <a:pt x="2923008" y="0"/>
                  <a:pt x="3766072" y="843064"/>
                  <a:pt x="3766072" y="1883036"/>
                </a:cubicBezTo>
                <a:cubicBezTo>
                  <a:pt x="3766072" y="2923008"/>
                  <a:pt x="2923008" y="3766072"/>
                  <a:pt x="1883036" y="3766072"/>
                </a:cubicBezTo>
                <a:cubicBezTo>
                  <a:pt x="843064" y="3766072"/>
                  <a:pt x="0" y="2923008"/>
                  <a:pt x="0" y="1883036"/>
                </a:cubicBezTo>
                <a:cubicBezTo>
                  <a:pt x="0" y="843064"/>
                  <a:pt x="843064" y="0"/>
                  <a:pt x="1883036" y="0"/>
                </a:cubicBezTo>
                <a:close/>
              </a:path>
            </a:pathLst>
          </a:custGeom>
          <a:noFill/>
          <a:ln cap="flat" cmpd="sng" w="38100">
            <a:solidFill>
              <a:srgbClr val="FFFFFF"/>
            </a:solidFill>
            <a:prstDash val="solid"/>
            <a:round/>
            <a:headEnd len="sm" w="sm" type="none"/>
            <a:tailEnd len="sm" w="sm" type="none"/>
          </a:ln>
          <a:effectLst>
            <a:outerShdw blurRad="63500" sx="102000" rotWithShape="0" algn="ctr" sy="102000">
              <a:srgbClr val="000000">
                <a:alpha val="13730"/>
              </a:srgbClr>
            </a:outerShdw>
          </a:effectLst>
        </p:spPr>
      </p:pic>
      <p:pic>
        <p:nvPicPr>
          <p:cNvPr id="291" name="Google Shape;291;p42"/>
          <p:cNvPicPr preferRelativeResize="0"/>
          <p:nvPr/>
        </p:nvPicPr>
        <p:blipFill>
          <a:blip r:embed="rId7">
            <a:alphaModFix/>
          </a:blip>
          <a:stretch>
            <a:fillRect/>
          </a:stretch>
        </p:blipFill>
        <p:spPr>
          <a:xfrm>
            <a:off x="118235" y="5733472"/>
            <a:ext cx="1031300" cy="1021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par>
                                <p:cTn fill="hold" nodeType="withEffect" presetClass="entr" presetID="2" presetSubtype="4">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1000"/>
                                        <p:tgtEl>
                                          <p:spTgt spid="28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1000"/>
                                        <p:tgtEl>
                                          <p:spTgt spid="28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block cat">
      <a:dk1>
        <a:srgbClr val="000000"/>
      </a:dk1>
      <a:lt1>
        <a:srgbClr val="FFFFFF"/>
      </a:lt1>
      <a:dk2>
        <a:srgbClr val="44546A"/>
      </a:dk2>
      <a:lt2>
        <a:srgbClr val="E7E6E6"/>
      </a:lt2>
      <a:accent1>
        <a:srgbClr val="FFD964"/>
      </a:accent1>
      <a:accent2>
        <a:srgbClr val="0D0E13"/>
      </a:accent2>
      <a:accent3>
        <a:srgbClr val="F0553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REBOOT 24">
      <a:dk1>
        <a:srgbClr val="1F233A"/>
      </a:dk1>
      <a:lt1>
        <a:srgbClr val="FEFFFF"/>
      </a:lt1>
      <a:dk2>
        <a:srgbClr val="696464"/>
      </a:dk2>
      <a:lt2>
        <a:srgbClr val="EDEDED"/>
      </a:lt2>
      <a:accent1>
        <a:srgbClr val="AB2A04"/>
      </a:accent1>
      <a:accent2>
        <a:srgbClr val="E95F00"/>
      </a:accent2>
      <a:accent3>
        <a:srgbClr val="F8A60F"/>
      </a:accent3>
      <a:accent4>
        <a:srgbClr val="0B9F8B"/>
      </a:accent4>
      <a:accent5>
        <a:srgbClr val="68BFAE"/>
      </a:accent5>
      <a:accent6>
        <a:srgbClr val="2884BA"/>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