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Default Extension="fntdata" ContentType="application/x-fontdata"/>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4.xml" ContentType="application/vnd.openxmlformats-officedocument.theme+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presProps.xml" ContentType="application/vnd.openxmlformats-officedocument.presentationml.presProps+xml"/>
  <Override PartName="/ppt/media/image13.png" ContentType="image/png"/>
  <Override PartName="/ppt/media/image20.png" ContentType="image/png"/>
  <Override PartName="/ppt/media/image8.png" ContentType="image/png"/>
  <Override PartName="/ppt/media/image17.png" ContentType="image/png"/>
  <Override PartName="/ppt/media/image7.svg" ContentType="image/svg"/>
  <Override PartName="/ppt/media/image4.png" ContentType="image/png"/>
  <Override PartName="/ppt/media/image14.png" ContentType="image/png"/>
  <Override PartName="/ppt/media/image10.png" ContentType="image/png"/>
  <Override PartName="/ppt/media/image24.png" ContentType="image/png"/>
  <Override PartName="/ppt/media/image22.png" ContentType="image/png"/>
  <Override PartName="/ppt/media/image5.png" ContentType="image/png"/>
  <Override PartName="/ppt/media/image19.jpeg" ContentType="image/jpeg"/>
  <Override PartName="/ppt/media/image11.png" ContentType="image/png"/>
  <Override PartName="/ppt/media/image26.png" ContentType="image/png"/>
  <Override PartName="/ppt/media/image12.png" ContentType="image/png"/>
  <Override PartName="/ppt/media/image21.png" ContentType="image/png"/>
  <Override PartName="/ppt/media/image18.jpeg" ContentType="image/jpeg"/>
  <Override PartName="/ppt/media/image9.png" ContentType="image/png"/>
  <Override PartName="/ppt/media/image6.png" ContentType="image/png"/>
  <Override PartName="/ppt/media/image16.png" ContentType="image/png"/>
  <Override PartName="/ppt/media/image2.png" ContentType="image/png"/>
  <Override PartName="/ppt/media/image3.png" ContentType="image/png"/>
  <Override PartName="/ppt/media/image25.png" ContentType="image/png"/>
  <Override PartName="/ppt/media/image23.png" ContentType="image/png"/>
  <Override PartName="/ppt/media/image1.jpeg" ContentType="image/jpeg"/>
  <Override PartName="/ppt/media/image15.png" ContentType="image/png"/>
  <Override PartName="/ppt/_rels/presentation.xml.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34.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37.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_rels/slide17.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3.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34.xml.rels" ContentType="application/vnd.openxmlformats-package.relationships+xml"/>
  <Override PartName="/ppt/slides/_rels/slide32.xml.rels" ContentType="application/vnd.openxmlformats-package.relationships+xml"/>
  <Override PartName="/ppt/slides/_rels/slide30.xml.rels" ContentType="application/vnd.openxmlformats-package.relationships+xml"/>
  <Override PartName="/ppt/slides/_rels/slide23.xml.rels" ContentType="application/vnd.openxmlformats-package.relationships+xml"/>
  <Override PartName="/ppt/slides/_rels/slide11.xml.rels" ContentType="application/vnd.openxmlformats-package.relationships+xml"/>
  <Override PartName="/ppt/slides/_rels/slide16.xml.rels" ContentType="application/vnd.openxmlformats-package.relationships+xml"/>
  <Override PartName="/ppt/slides/_rels/slide5.xml.rels" ContentType="application/vnd.openxmlformats-package.relationships+xml"/>
  <Override PartName="/ppt/slides/_rels/slide15.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29.xml.rels" ContentType="application/vnd.openxmlformats-package.relationships+xml"/>
  <Override PartName="/ppt/slides/_rels/slide31.xml.rels" ContentType="application/vnd.openxmlformats-package.relationships+xml"/>
  <Override PartName="/ppt/slides/_rels/slide7.xml.rels" ContentType="application/vnd.openxmlformats-package.relationships+xml"/>
  <Override PartName="/ppt/slides/_rels/slide36.xml.rels" ContentType="application/vnd.openxmlformats-package.relationships+xml"/>
  <Override PartName="/ppt/slides/_rels/slide10.xml.rels" ContentType="application/vnd.openxmlformats-package.relationships+xml"/>
  <Override PartName="/ppt/slides/_rels/slide37.xml.rels" ContentType="application/vnd.openxmlformats-package.relationships+xml"/>
  <Override PartName="/ppt/slides/_rels/slide8.xml.rels" ContentType="application/vnd.openxmlformats-package.relationships+xml"/>
  <Override PartName="/ppt/slides/_rels/slide27.xml.rels" ContentType="application/vnd.openxmlformats-package.relationships+xml"/>
  <Override PartName="/ppt/slides/_rels/slide38.xml.rels" ContentType="application/vnd.openxmlformats-package.relationships+xml"/>
  <Override PartName="/ppt/slides/_rels/slide33.xml.rels" ContentType="application/vnd.openxmlformats-package.relationships+xml"/>
  <Override PartName="/ppt/slides/_rels/slide40.xml.rels" ContentType="application/vnd.openxmlformats-package.relationships+xml"/>
  <Override PartName="/ppt/slides/_rels/slide19.xml.rels" ContentType="application/vnd.openxmlformats-package.relationships+xml"/>
  <Override PartName="/ppt/slides/_rels/slide24.xml.rels" ContentType="application/vnd.openxmlformats-package.relationships+xml"/>
  <Override PartName="/ppt/slides/_rels/slide35.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13.xml.rels" ContentType="application/vnd.openxmlformats-package.relationships+xml"/>
  <Override PartName="/ppt/slides/_rels/slide28.xml.rels" ContentType="application/vnd.openxmlformats-package.relationships+xml"/>
  <Override PartName="/ppt/slides/_rels/slide22.xml.rels" ContentType="application/vnd.openxmlformats-package.relationships+xml"/>
  <Override PartName="/ppt/slides/slide31.xml" ContentType="application/vnd.openxmlformats-officedocument.presentationml.slide+xml"/>
  <Override PartName="/ppt/slides/slide39.xml" ContentType="application/vnd.openxmlformats-officedocument.presentationml.slide+xml"/>
  <Override PartName="/ppt/slides/slide16.xml" ContentType="application/vnd.openxmlformats-officedocument.presentationml.slide+xml"/>
  <Override PartName="/ppt/slides/slide40.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28.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6.xml" ContentType="application/vnd.openxmlformats-officedocument.presentationml.notesSlide+xml"/>
  <Override PartName="/ppt/notesSlides/notesSlide31.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9.xml" ContentType="application/vnd.openxmlformats-officedocument.presentationml.notesSlide+xml"/>
  <Override PartName="/ppt/notesSlides/notesSlide11.xml" ContentType="application/vnd.openxmlformats-officedocument.presentationml.notesSlide+xml"/>
  <Override PartName="/ppt/notesSlides/_rels/notesSlide21.xml.rels" ContentType="application/vnd.openxmlformats-package.relationships+xml"/>
  <Override PartName="/ppt/notesSlides/_rels/notesSlide19.xml.rels" ContentType="application/vnd.openxmlformats-package.relationships+xml"/>
  <Override PartName="/ppt/notesSlides/_rels/notesSlide14.xml.rels" ContentType="application/vnd.openxmlformats-package.relationships+xml"/>
  <Override PartName="/ppt/notesSlides/_rels/notesSlide11.xml.rels" ContentType="application/vnd.openxmlformats-package.relationships+xml"/>
  <Override PartName="/ppt/notesSlides/_rels/notesSlide40.xml.rels" ContentType="application/vnd.openxmlformats-package.relationships+xml"/>
  <Override PartName="/ppt/notesSlides/_rels/notesSlide36.xml.rels" ContentType="application/vnd.openxmlformats-package.relationships+xml"/>
  <Override PartName="/ppt/notesSlides/_rels/notesSlide33.xml.rels" ContentType="application/vnd.openxmlformats-package.relationships+xml"/>
  <Override PartName="/ppt/notesSlides/_rels/notesSlide18.xml.rels" ContentType="application/vnd.openxmlformats-package.relationships+xml"/>
  <Override PartName="/ppt/notesSlides/_rels/notesSlide29.xml.rels" ContentType="application/vnd.openxmlformats-package.relationships+xml"/>
  <Override PartName="/ppt/notesSlides/_rels/notesSlide31.xml.rels" ContentType="application/vnd.openxmlformats-package.relationships+xml"/>
  <Override PartName="/ppt/notesSlides/_rels/notesSlide7.xml.rels" ContentType="application/vnd.openxmlformats-package.relationships+xml"/>
  <Override PartName="/ppt/notesSlides/_rels/notesSlide37.xml.rels" ContentType="application/vnd.openxmlformats-package.relationships+xml"/>
  <Override PartName="/ppt/notesSlides/_rels/notesSlide6.xml.rels" ContentType="application/vnd.openxmlformats-package.relationships+xml"/>
  <Override PartName="/ppt/notesSlides/_rels/notesSlide24.xml.rels" ContentType="application/vnd.openxmlformats-package.relationships+xml"/>
  <Override PartName="/ppt/notesSlides/_rels/notesSlide27.xml.rels" ContentType="application/vnd.openxmlformats-package.relationships+xml"/>
  <Override PartName="/ppt/notesSlides/_rels/notesSlide38.xml.rels" ContentType="application/vnd.openxmlformats-package.relationships+xml"/>
  <Override PartName="/ppt/notesSlides/_rels/notesSlide3.xml.rels" ContentType="application/vnd.openxmlformats-package.relationships+xml"/>
  <Override PartName="/ppt/notesSlides/_rels/notesSlide25.xml.rels" ContentType="application/vnd.openxmlformats-package.relationships+xml"/>
  <Override PartName="/ppt/notesSlides/_rels/notesSlide2.xml.rels" ContentType="application/vnd.openxmlformats-package.relationships+xml"/>
  <Override PartName="/ppt/notesSlides/_rels/notesSlide5.xml.rels" ContentType="application/vnd.openxmlformats-package.relationships+xml"/>
  <Override PartName="/ppt/notesSlides/_rels/notesSlide30.xml.rels" ContentType="application/vnd.openxmlformats-package.relationships+xml"/>
  <Override PartName="/ppt/notesSlides/_rels/notesSlide16.xml.rels" ContentType="application/vnd.openxmlformats-package.relationships+xml"/>
  <Override PartName="/ppt/notesSlides/_rels/notesSlide12.xml.rels" ContentType="application/vnd.openxmlformats-package.relationships+xml"/>
  <Override PartName="/ppt/notesSlides/_rels/notesSlide22.xml.rels" ContentType="application/vnd.openxmlformats-package.relationships+xml"/>
  <Override PartName="/ppt/notesSlides/_rels/notesSlide15.xml.rels" ContentType="application/vnd.openxmlformats-package.relationships+xml"/>
  <Override PartName="/ppt/notesSlides/_rels/notesSlide17.xml.rels" ContentType="application/vnd.openxmlformats-package.relationships+xml"/>
  <Override PartName="/ppt/notesSlides/_rels/notesSlide13.xml.rels" ContentType="application/vnd.openxmlformats-package.relationships+xml"/>
  <Override PartName="/ppt/notesSlides/_rels/notesSlide28.xml.rels" ContentType="application/vnd.openxmlformats-package.relationships+xml"/>
  <Override PartName="/ppt/notesSlides/_rels/notesSlide4.xml.rels" ContentType="application/vnd.openxmlformats-package.relationships+xml"/>
  <Override PartName="/ppt/notesSlides/_rels/notesSlide10.xml.rels" ContentType="application/vnd.openxmlformats-package.relationships+xml"/>
  <Override PartName="/ppt/notesSlides/_rels/notesSlide9.xml.rels" ContentType="application/vnd.openxmlformats-package.relationships+xml"/>
  <Override PartName="/ppt/notesSlides/_rels/notesSlide23.xml.rels" ContentType="application/vnd.openxmlformats-package.relationships+xml"/>
  <Override PartName="/ppt/notesSlides/_rels/notesSlide1.xml.rels" ContentType="application/vnd.openxmlformats-package.relationships+xml"/>
  <Override PartName="/ppt/notesSlides/_rels/notesSlide20.xml.rels" ContentType="application/vnd.openxmlformats-package.relationships+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Slides/notesSlide27.xml" ContentType="application/vnd.openxmlformats-officedocument.presentationml.notesSlide+xml"/>
  <Override PartName="/ppt/notesSlides/notesSlide37.xml" ContentType="application/vnd.openxmlformats-officedocument.presentationml.notesSlide+xml"/>
  <Override PartName="/ppt/notesSlides/notesSlide3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38.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microsoft.com/office/2020/02/relationships/classificationlabels" Target="docMetadata/LabelInfo.xml"/><Relationship Id="rId5"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12192000" cy="6858000"/>
  <p:notesSz cx="6858000" cy="9144000"/>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1400" strike="noStrike" u="none">
                <a:solidFill>
                  <a:srgbClr val="000000"/>
                </a:solidFill>
                <a:effectLst/>
                <a:uFillTx/>
                <a:latin typeface="Arial"/>
              </a:rPr>
              <a:t>Click to move the slide</a:t>
            </a:r>
            <a:endParaRPr b="0" lang="en-US" sz="1400" strike="noStrike" u="none">
              <a:solidFill>
                <a:srgbClr val="000000"/>
              </a:solidFill>
              <a:effectLst/>
              <a:uFillTx/>
              <a:latin typeface="Arial"/>
            </a:endParaRPr>
          </a:p>
        </p:txBody>
      </p:sp>
      <p:sp>
        <p:nvSpPr>
          <p:cNvPr id="17"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indent="0">
              <a:buNone/>
            </a:pPr>
            <a:r>
              <a:rPr b="0" lang="en-US" sz="2000" strike="noStrike" u="none">
                <a:solidFill>
                  <a:srgbClr val="000000"/>
                </a:solidFill>
                <a:effectLst/>
                <a:uFillTx/>
                <a:latin typeface="Arial"/>
              </a:rPr>
              <a:t>Click to edit the notes format</a:t>
            </a:r>
            <a:endParaRPr b="0" lang="en-US" sz="2000" strike="noStrike" u="none">
              <a:solidFill>
                <a:srgbClr val="000000"/>
              </a:solidFill>
              <a:effectLst/>
              <a:uFillTx/>
              <a:latin typeface="Arial"/>
            </a:endParaRPr>
          </a:p>
        </p:txBody>
      </p:sp>
      <p:sp>
        <p:nvSpPr>
          <p:cNvPr id="18"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trike="noStrike" u="none">
                <a:solidFill>
                  <a:srgbClr val="000000"/>
                </a:solidFill>
                <a:effectLst/>
                <a:uFillTx/>
                <a:latin typeface="Times New Roman"/>
              </a:rPr>
              <a:t>&lt;header&gt;</a:t>
            </a:r>
            <a:endParaRPr b="0" lang="en-US" sz="1400" strike="noStrike" u="none">
              <a:solidFill>
                <a:srgbClr val="000000"/>
              </a:solidFill>
              <a:effectLst/>
              <a:uFillTx/>
              <a:latin typeface="Times New Roman"/>
            </a:endParaRPr>
          </a:p>
        </p:txBody>
      </p:sp>
      <p:sp>
        <p:nvSpPr>
          <p:cNvPr id="19" name="PlaceHolder 4"/>
          <p:cNvSpPr>
            <a:spLocks noGrp="1"/>
          </p:cNvSpPr>
          <p:nvPr>
            <p:ph type="dt" idx="2"/>
          </p:nvPr>
        </p:nvSpPr>
        <p:spPr>
          <a:xfrm>
            <a:off x="4399200" y="0"/>
            <a:ext cx="3372840" cy="502560"/>
          </a:xfrm>
          <a:prstGeom prst="rect">
            <a:avLst/>
          </a:prstGeom>
          <a:noFill/>
          <a:ln w="0">
            <a:noFill/>
          </a:ln>
        </p:spPr>
        <p:txBody>
          <a:bodyPr lIns="0" rIns="0" tIns="0" bIns="0" anchor="t">
            <a:noAutofit/>
          </a:bodyPr>
          <a:lstStyle>
            <a:lvl1pPr indent="0" algn="r">
              <a:buNone/>
              <a:defRPr b="0" lang="en-US" sz="1400" strike="noStrike" u="none">
                <a:solidFill>
                  <a:srgbClr val="000000"/>
                </a:solidFill>
                <a:effectLst/>
                <a:uFillTx/>
                <a:latin typeface="Times New Roman"/>
              </a:defRPr>
            </a:lvl1pPr>
          </a:lstStyle>
          <a:p>
            <a:pPr indent="0" algn="r">
              <a:buNone/>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20" name="PlaceHolder 5"/>
          <p:cNvSpPr>
            <a:spLocks noGrp="1"/>
          </p:cNvSpPr>
          <p:nvPr>
            <p:ph type="ftr" idx="3"/>
          </p:nvPr>
        </p:nvSpPr>
        <p:spPr>
          <a:xfrm>
            <a:off x="0" y="9555480"/>
            <a:ext cx="3372840" cy="502560"/>
          </a:xfrm>
          <a:prstGeom prst="rect">
            <a:avLst/>
          </a:prstGeom>
          <a:noFill/>
          <a:ln w="0">
            <a:noFill/>
          </a:ln>
        </p:spPr>
        <p:txBody>
          <a:bodyPr lIns="0" rIns="0" tIns="0" bIns="0" anchor="b">
            <a:noAutofit/>
          </a:bodyPr>
          <a:lstStyle>
            <a:lvl1pPr indent="0">
              <a:buNone/>
              <a:defRPr b="0" lang="en-US" sz="1400" strike="noStrike" u="none">
                <a:solidFill>
                  <a:srgbClr val="000000"/>
                </a:solidFill>
                <a:effectLst/>
                <a:uFillTx/>
                <a:latin typeface="Times New Roman"/>
              </a:defRPr>
            </a:lvl1pPr>
          </a:lstStyle>
          <a:p>
            <a:pPr indent="0">
              <a:buNone/>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21" name="PlaceHolder 6"/>
          <p:cNvSpPr>
            <a:spLocks noGrp="1"/>
          </p:cNvSpPr>
          <p:nvPr>
            <p:ph type="sldNum" idx="4"/>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trike="noStrike" u="none">
                <a:solidFill>
                  <a:srgbClr val="000000"/>
                </a:solidFill>
                <a:effectLst/>
                <a:uFillTx/>
                <a:latin typeface="Times New Roman"/>
              </a:defRPr>
            </a:lvl1pPr>
          </a:lstStyle>
          <a:p>
            <a:pPr indent="0" algn="r">
              <a:buNone/>
            </a:pPr>
            <a:fld id="{4C9A76F4-2C06-4BD5-9E8E-9536CB716128}"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sldImg"/>
          </p:nvPr>
        </p:nvSpPr>
        <p:spPr>
          <a:xfrm>
            <a:off x="380880" y="685800"/>
            <a:ext cx="6095520" cy="3428640"/>
          </a:xfrm>
          <a:prstGeom prst="rect">
            <a:avLst/>
          </a:prstGeom>
          <a:ln w="0">
            <a:noFill/>
          </a:ln>
        </p:spPr>
      </p:sp>
      <p:sp>
        <p:nvSpPr>
          <p:cNvPr id="181"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My name is Joe Beeton</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I started out as a Java Developer I did that for 10 years. </a:t>
            </a:r>
            <a:endParaRPr b="0" lang="en-US" sz="2200" strike="noStrike" u="none">
              <a:solidFill>
                <a:srgbClr val="000000"/>
              </a:solidFill>
              <a:effectLst/>
              <a:uFillTx/>
              <a:latin typeface="Arial"/>
            </a:endParaRPr>
          </a:p>
          <a:p>
            <a:pPr marL="343080" indent="-343080">
              <a:lnSpc>
                <a:spcPct val="117000"/>
              </a:lnSpc>
              <a:buClr>
                <a:srgbClr val="000000"/>
              </a:buClr>
              <a:buFont typeface="Arial"/>
              <a:buChar char="•"/>
              <a:tabLst>
                <a:tab algn="l" pos="0"/>
              </a:tabLst>
            </a:pPr>
            <a:r>
              <a:rPr b="0" lang="en-GB" sz="2200" strike="noStrike" u="none">
                <a:solidFill>
                  <a:srgbClr val="000000"/>
                </a:solidFill>
                <a:effectLst/>
                <a:uFillTx/>
                <a:latin typeface="Helvetica Neue"/>
                <a:ea typeface="Helvetica Neue"/>
              </a:rPr>
              <a:t>But after a while building pretty much the same microservice again and again lost it’s appeal so I moved to AppSec about 5 years ago.  </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sldImg"/>
          </p:nvPr>
        </p:nvSpPr>
        <p:spPr>
          <a:xfrm>
            <a:off x="380880" y="685800"/>
            <a:ext cx="6095520" cy="3428640"/>
          </a:xfrm>
          <a:prstGeom prst="rect">
            <a:avLst/>
          </a:prstGeom>
          <a:ln w="0">
            <a:noFill/>
          </a:ln>
        </p:spPr>
      </p:sp>
      <p:sp>
        <p:nvSpPr>
          <p:cNvPr id="197"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So it turns out the Togglz Web Console’s edit functionality could be triggered by a Simple Request.</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So here it s.</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Here I’m modifying the toggle use the Scripting functionality and then executing the Java code</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Runtime.exec( “  open calculator.app ” )</a:t>
            </a:r>
            <a:endParaRPr b="0" lang="en-US" sz="2200" strike="noStrike" u="none">
              <a:solidFill>
                <a:srgbClr val="000000"/>
              </a:solidFill>
              <a:effectLst/>
              <a:uFillTx/>
              <a:latin typeface="Arial"/>
            </a:endParaRPr>
          </a:p>
          <a:p>
            <a:pPr marL="343080" indent="-343080">
              <a:lnSpc>
                <a:spcPct val="117000"/>
              </a:lnSpc>
              <a:buClr>
                <a:srgbClr val="000000"/>
              </a:buClr>
              <a:buFont typeface="Arial"/>
              <a:buChar char="•"/>
              <a:tabLst>
                <a:tab algn="l" pos="0"/>
              </a:tabLst>
            </a:pPr>
            <a:r>
              <a:rPr b="0" lang="en-GB" sz="2200" strike="noStrike" u="none">
                <a:solidFill>
                  <a:srgbClr val="000000"/>
                </a:solidFill>
                <a:effectLst/>
                <a:uFillTx/>
                <a:latin typeface="Helvetica Neue"/>
                <a:ea typeface="Helvetica Neue"/>
              </a:rPr>
              <a:t>Then making a get request to the root of localhost</a:t>
            </a:r>
            <a:r>
              <a:rPr b="1" lang="en-GB" sz="2200" strike="noStrike" u="none">
                <a:solidFill>
                  <a:srgbClr val="000000"/>
                </a:solidFill>
                <a:effectLst/>
                <a:uFillTx/>
                <a:latin typeface="Helvetica Neue"/>
                <a:ea typeface="Helvetica Neue"/>
              </a:rPr>
              <a:t> </a:t>
            </a:r>
            <a:r>
              <a:rPr b="0" lang="en-GB" sz="2200" strike="noStrike" u="none">
                <a:solidFill>
                  <a:srgbClr val="000000"/>
                </a:solidFill>
                <a:effectLst/>
                <a:uFillTx/>
                <a:latin typeface="Helvetica Neue"/>
                <a:ea typeface="Helvetica Neue"/>
              </a:rPr>
              <a:t>to trigger the toggle evaluation. </a:t>
            </a:r>
            <a:endParaRPr b="0" lang="en-US" sz="2200" strike="noStrike" u="none">
              <a:solidFill>
                <a:srgbClr val="000000"/>
              </a:solidFill>
              <a:effectLst/>
              <a:uFillTx/>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sldImg"/>
          </p:nvPr>
        </p:nvSpPr>
        <p:spPr>
          <a:xfrm>
            <a:off x="380880" y="685800"/>
            <a:ext cx="6095520" cy="3428640"/>
          </a:xfrm>
          <a:prstGeom prst="rect">
            <a:avLst/>
          </a:prstGeom>
          <a:ln w="0">
            <a:noFill/>
          </a:ln>
        </p:spPr>
      </p:sp>
      <p:sp>
        <p:nvSpPr>
          <p:cNvPr id="199"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Spin up server</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Go to console </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http://localhost:8080/togglz-console/index</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Go to https://joebeeton.github.io/</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Go to togglz</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Hit refresh</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Shop calc pop.</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Go back to view console.</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sldImg"/>
          </p:nvPr>
        </p:nvSpPr>
        <p:spPr>
          <a:xfrm>
            <a:off x="380880" y="685800"/>
            <a:ext cx="6095520" cy="3428640"/>
          </a:xfrm>
          <a:prstGeom prst="rect">
            <a:avLst/>
          </a:prstGeom>
          <a:ln w="0">
            <a:noFill/>
          </a:ln>
        </p:spPr>
      </p:sp>
      <p:sp>
        <p:nvSpPr>
          <p:cNvPr id="201"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This still  requires knowledge of the target. So useful in a spearfishing kind of attack where you know the developer is working on a project that is using this library and knows the name of a feature.</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But there is another way. Which is what would happen if a developer was going through a tutorial website.</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The developer will have that page open while running through the tutorial code.</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The malicious javascript just has to sit there waiting until the developer spins up the demo app…</a:t>
            </a:r>
            <a:endParaRPr b="0" lang="en-US" sz="2200" strike="noStrike" u="none">
              <a:solidFill>
                <a:srgbClr val="000000"/>
              </a:solidFill>
              <a:effectLst/>
              <a:uFillTx/>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sldImg"/>
          </p:nvPr>
        </p:nvSpPr>
        <p:spPr>
          <a:xfrm>
            <a:off x="380880" y="685800"/>
            <a:ext cx="6095520" cy="3428640"/>
          </a:xfrm>
          <a:prstGeom prst="rect">
            <a:avLst/>
          </a:prstGeom>
          <a:ln w="0">
            <a:noFill/>
          </a:ln>
        </p:spPr>
      </p:sp>
      <p:sp>
        <p:nvSpPr>
          <p:cNvPr id="203"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Not that I did…</a:t>
            </a:r>
            <a:endParaRPr b="0" lang="en-US" sz="2200" strike="noStrike" u="none">
              <a:solidFill>
                <a:srgbClr val="000000"/>
              </a:solidFill>
              <a:effectLst/>
              <a:uFillTx/>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sldImg"/>
          </p:nvPr>
        </p:nvSpPr>
        <p:spPr>
          <a:xfrm>
            <a:off x="380880" y="685800"/>
            <a:ext cx="6095520" cy="3428640"/>
          </a:xfrm>
          <a:prstGeom prst="rect">
            <a:avLst/>
          </a:prstGeom>
          <a:ln w="0">
            <a:noFill/>
          </a:ln>
        </p:spPr>
      </p:sp>
      <p:sp>
        <p:nvSpPr>
          <p:cNvPr id="205"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Spring Actuators deserve a talk all by themselves. </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They range from read only and usually harmless like /health or /info</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To</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/Restart</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/env </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/heapdump</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/trace</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There commonly used by developers to pull information out of the application.</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Most shouldn’t be exposed in production, or indeed any environment.</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But people assume if a service is bound to localhost it is inaccessible and so may well leave all actuators enabled.</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sldImg"/>
          </p:nvPr>
        </p:nvSpPr>
        <p:spPr>
          <a:xfrm>
            <a:off x="380880" y="685800"/>
            <a:ext cx="6095520" cy="3428640"/>
          </a:xfrm>
          <a:prstGeom prst="rect">
            <a:avLst/>
          </a:prstGeom>
          <a:ln w="0">
            <a:noFill/>
          </a:ln>
        </p:spPr>
      </p:sp>
      <p:sp>
        <p:nvSpPr>
          <p:cNvPr id="207"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Shutdown </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Now this payload shows both the old location in Spring 1 and the location in spring 2. In spring 2 the actuators were moved to under a /actuator path.</a:t>
            </a:r>
            <a:br>
              <a:rPr sz="2200"/>
            </a:br>
            <a:r>
              <a:rPr b="0" lang="en-GB" sz="2200" strike="noStrike" u="none">
                <a:solidFill>
                  <a:srgbClr val="000000"/>
                </a:solidFill>
                <a:effectLst/>
                <a:uFillTx/>
                <a:latin typeface="Helvetica Neue"/>
                <a:ea typeface="Helvetica Neue"/>
              </a:rPr>
              <a:t>Its very useful as the /actuator is a endpoint itself which tells you which actuators are enabled.</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This works with the latest version of Spring. I did tell Pivotal ( now VMWare, Now Broadcom ) about this. But they didn’t think it was an issue. And unless you are viewing websites from your production server. They have a point. It’s only really useful for annoying developers.</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Imagine the annoyance of a developer that happens to have a tab open  to a website with the above payload. Configured to randomly shutdown your app. I think it would drive them crazy trying to work out what was happening.</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There is also a restart actuator which the same issue. Not as annoying, but still would drive you crazy trying to work out what was happening.</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sldImg"/>
          </p:nvPr>
        </p:nvSpPr>
        <p:spPr>
          <a:xfrm>
            <a:off x="380880" y="685800"/>
            <a:ext cx="6095520" cy="3428640"/>
          </a:xfrm>
          <a:prstGeom prst="rect">
            <a:avLst/>
          </a:prstGeom>
          <a:ln w="0">
            <a:noFill/>
          </a:ln>
        </p:spPr>
      </p:sp>
      <p:sp>
        <p:nvSpPr>
          <p:cNvPr id="209"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Spring Boot V1 actuators allowed content type of application/json or  application/x-www-form-urlencoded.</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Spring Boot V2  only supports application/json so it doesn’t work.</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US" sz="2200" strike="noStrike" u="none">
                <a:solidFill>
                  <a:srgbClr val="000000"/>
                </a:solidFill>
                <a:effectLst/>
                <a:uFillTx/>
                <a:latin typeface="Helvetica Neue"/>
                <a:ea typeface="Helvetica Neue"/>
              </a:rPr>
              <a:t>spring-cloud-dependencies provides the /env actuator the ability to modify env variables within the application</a:t>
            </a:r>
            <a:r>
              <a:rPr b="0" lang="en-GB" sz="2200" strike="noStrike" u="none">
                <a:solidFill>
                  <a:srgbClr val="000000"/>
                </a:solidFill>
                <a:effectLst/>
                <a:uFillTx/>
                <a:latin typeface="Helvetica Neue"/>
                <a:ea typeface="Helvetica Neue"/>
              </a:rPr>
              <a:t>.</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/Restart is required to restart the app for those changes to take effect</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Spring Boot 1.x was EOL 2019.</a:t>
            </a:r>
            <a:endParaRPr b="0" lang="en-US" sz="2200" strike="noStrike" u="none">
              <a:solidFill>
                <a:srgbClr val="000000"/>
              </a:solidFill>
              <a:effectLst/>
              <a:uFillTx/>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sldImg"/>
          </p:nvPr>
        </p:nvSpPr>
        <p:spPr>
          <a:xfrm>
            <a:off x="380880" y="685800"/>
            <a:ext cx="6095520" cy="3428640"/>
          </a:xfrm>
          <a:prstGeom prst="rect">
            <a:avLst/>
          </a:prstGeom>
          <a:ln w="0">
            <a:noFill/>
          </a:ln>
        </p:spPr>
      </p:sp>
      <p:sp>
        <p:nvSpPr>
          <p:cNvPr id="211"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US" sz="2200" strike="noStrike" u="none">
                <a:solidFill>
                  <a:srgbClr val="000000"/>
                </a:solidFill>
                <a:effectLst/>
                <a:uFillTx/>
                <a:latin typeface="Helvetica Neue"/>
                <a:ea typeface="Helvetica Neue"/>
              </a:rPr>
              <a:t>So on page load we are doing the following.</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US" sz="2200" strike="noStrike" u="none">
                <a:solidFill>
                  <a:srgbClr val="000000"/>
                </a:solidFill>
                <a:effectLst/>
                <a:uFillTx/>
                <a:latin typeface="Helvetica Neue"/>
                <a:ea typeface="Helvetica Neue"/>
              </a:rPr>
              <a:t>Making a POST request to modify the spring.datasource.url to a in memory h2 database. The JDBC URL specifies a INIT flag where it will download and exec a sql script from the website.</a:t>
            </a:r>
            <a:endParaRPr b="0" lang="en-US" sz="2200" strike="noStrike" u="none">
              <a:solidFill>
                <a:srgbClr val="000000"/>
              </a:solidFill>
              <a:effectLst/>
              <a:uFillTx/>
              <a:latin typeface="Arial"/>
            </a:endParaRPr>
          </a:p>
          <a:p>
            <a:pPr indent="0">
              <a:lnSpc>
                <a:spcPct val="117000"/>
              </a:lnSpc>
              <a:buNone/>
              <a:tabLst>
                <a:tab algn="l" pos="0"/>
              </a:tabLst>
            </a:pPr>
            <a:r>
              <a:rPr b="0" lang="en-US" sz="2200" strike="noStrike" u="none">
                <a:solidFill>
                  <a:srgbClr val="000000"/>
                </a:solidFill>
                <a:effectLst/>
                <a:uFillTx/>
                <a:latin typeface="Helvetica Neue"/>
                <a:ea typeface="Helvetica Neue"/>
              </a:rPr>
              <a:t>Once this is modified a POST request to /restart is issued to  reload the application so the change will take effect. On startup the JDBC connection will be made and the exec.sql will be downloaded and executed.</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sldImg"/>
          </p:nvPr>
        </p:nvSpPr>
        <p:spPr>
          <a:xfrm>
            <a:off x="380880" y="685800"/>
            <a:ext cx="6095520" cy="3428640"/>
          </a:xfrm>
          <a:prstGeom prst="rect">
            <a:avLst/>
          </a:prstGeom>
          <a:ln w="0">
            <a:noFill/>
          </a:ln>
        </p:spPr>
      </p:sp>
      <p:sp>
        <p:nvSpPr>
          <p:cNvPr id="213"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US" sz="2200" strike="noStrike" u="none">
                <a:solidFill>
                  <a:srgbClr val="000000"/>
                </a:solidFill>
                <a:effectLst/>
                <a:uFillTx/>
                <a:latin typeface="Helvetica Neue"/>
                <a:ea typeface="Helvetica Neue"/>
              </a:rPr>
              <a:t>This is the SQL that is executed.</a:t>
            </a:r>
            <a:endParaRPr b="0" lang="en-US" sz="2200" strike="noStrike" u="none">
              <a:solidFill>
                <a:srgbClr val="000000"/>
              </a:solidFill>
              <a:effectLst/>
              <a:uFillTx/>
              <a:latin typeface="Arial"/>
            </a:endParaRPr>
          </a:p>
          <a:p>
            <a:pPr indent="0">
              <a:lnSpc>
                <a:spcPct val="117000"/>
              </a:lnSpc>
              <a:buNone/>
              <a:tabLst>
                <a:tab algn="l" pos="0"/>
              </a:tabLst>
            </a:pPr>
            <a:r>
              <a:rPr b="0" lang="en-US" sz="2200" strike="noStrike" u="none">
                <a:solidFill>
                  <a:srgbClr val="000000"/>
                </a:solidFill>
                <a:effectLst/>
                <a:uFillTx/>
                <a:latin typeface="Helvetica Neue"/>
                <a:ea typeface="Helvetica Neue"/>
              </a:rPr>
              <a:t>The H2 database has a useful feature called ALIAS. </a:t>
            </a:r>
            <a:endParaRPr b="0" lang="en-US" sz="2200" strike="noStrike" u="none">
              <a:solidFill>
                <a:srgbClr val="000000"/>
              </a:solidFill>
              <a:effectLst/>
              <a:uFillTx/>
              <a:latin typeface="Arial"/>
            </a:endParaRPr>
          </a:p>
          <a:p>
            <a:pPr indent="0">
              <a:lnSpc>
                <a:spcPct val="117000"/>
              </a:lnSpc>
              <a:buNone/>
              <a:tabLst>
                <a:tab algn="l" pos="0"/>
              </a:tabLst>
            </a:pPr>
            <a:r>
              <a:rPr b="0" lang="en-US" sz="2200" strike="noStrike" u="none">
                <a:solidFill>
                  <a:srgbClr val="000000"/>
                </a:solidFill>
                <a:effectLst/>
                <a:uFillTx/>
                <a:latin typeface="Helvetica Neue"/>
                <a:ea typeface="Helvetica Neue"/>
              </a:rPr>
              <a:t>This can be used to compile and execute Java code.</a:t>
            </a:r>
            <a:endParaRPr b="0" lang="en-US" sz="2200" strike="noStrike" u="none">
              <a:solidFill>
                <a:srgbClr val="000000"/>
              </a:solidFill>
              <a:effectLst/>
              <a:uFillTx/>
              <a:latin typeface="Arial"/>
            </a:endParaRPr>
          </a:p>
          <a:p>
            <a:pPr indent="0">
              <a:lnSpc>
                <a:spcPct val="117000"/>
              </a:lnSpc>
              <a:buNone/>
              <a:tabLst>
                <a:tab algn="l" pos="0"/>
              </a:tabLst>
            </a:pPr>
            <a:r>
              <a:rPr b="0" lang="en-US" sz="2200" strike="noStrike" u="none">
                <a:solidFill>
                  <a:srgbClr val="000000"/>
                </a:solidFill>
                <a:effectLst/>
                <a:uFillTx/>
                <a:latin typeface="Helvetica Neue"/>
                <a:ea typeface="Helvetica Neue"/>
              </a:rPr>
              <a:t>So here we are creating a method in Java called shellexec()  which takes a command as a argument and passes it to Runtime.exec().</a:t>
            </a:r>
            <a:endParaRPr b="0" lang="en-US" sz="2200" strike="noStrike" u="none">
              <a:solidFill>
                <a:srgbClr val="000000"/>
              </a:solidFill>
              <a:effectLst/>
              <a:uFillTx/>
              <a:latin typeface="Arial"/>
            </a:endParaRPr>
          </a:p>
          <a:p>
            <a:pPr indent="0">
              <a:lnSpc>
                <a:spcPct val="117000"/>
              </a:lnSpc>
              <a:buNone/>
              <a:tabLst>
                <a:tab algn="l" pos="0"/>
              </a:tabLst>
            </a:pPr>
            <a:r>
              <a:rPr b="0" lang="en-US" sz="2200" strike="noStrike" u="none">
                <a:solidFill>
                  <a:srgbClr val="000000"/>
                </a:solidFill>
                <a:effectLst/>
                <a:uFillTx/>
                <a:latin typeface="Helvetica Neue"/>
                <a:ea typeface="Helvetica Neue"/>
              </a:rPr>
              <a:t>The H2 Database is interesting. You may not have heard of it. It’s a in memory or file based Database. Not meant for production use. It’s mainly used in development and testing.</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sldImg"/>
          </p:nvPr>
        </p:nvSpPr>
        <p:spPr>
          <a:xfrm>
            <a:off x="380880" y="685800"/>
            <a:ext cx="6095520" cy="3428640"/>
          </a:xfrm>
          <a:prstGeom prst="rect">
            <a:avLst/>
          </a:prstGeom>
          <a:ln w="0">
            <a:noFill/>
          </a:ln>
        </p:spPr>
      </p:sp>
      <p:sp>
        <p:nvSpPr>
          <p:cNvPr id="215"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US" sz="2200" strike="noStrike" u="none">
                <a:solidFill>
                  <a:srgbClr val="000000"/>
                </a:solidFill>
                <a:effectLst/>
                <a:uFillTx/>
                <a:latin typeface="Helvetica Neue"/>
                <a:ea typeface="Helvetica Neue"/>
              </a:rPr>
              <a:t>Show actuator endpoints.</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US" sz="2200" strike="noStrike" u="none">
                <a:solidFill>
                  <a:srgbClr val="000000"/>
                </a:solidFill>
                <a:effectLst/>
                <a:uFillTx/>
                <a:latin typeface="Helvetica Neue"/>
                <a:ea typeface="Helvetica Neue"/>
              </a:rPr>
              <a:t>RCE</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US" sz="2200" strike="noStrike" u="none">
                <a:solidFill>
                  <a:srgbClr val="000000"/>
                </a:solidFill>
                <a:effectLst/>
                <a:uFillTx/>
                <a:latin typeface="Helvetica Neue"/>
                <a:ea typeface="Helvetica Neue"/>
              </a:rPr>
              <a:t>Shutdown</a:t>
            </a:r>
            <a:endParaRPr b="0" lang="en-US" sz="2200" strike="noStrike" u="none">
              <a:solidFill>
                <a:srgbClr val="000000"/>
              </a:solidFill>
              <a:effectLst/>
              <a:uFillTx/>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sldImg"/>
          </p:nvPr>
        </p:nvSpPr>
        <p:spPr>
          <a:xfrm>
            <a:off x="380880" y="685800"/>
            <a:ext cx="6095520" cy="3428640"/>
          </a:xfrm>
          <a:prstGeom prst="rect">
            <a:avLst/>
          </a:prstGeom>
          <a:ln w="0">
            <a:noFill/>
          </a:ln>
        </p:spPr>
      </p:sp>
      <p:sp>
        <p:nvSpPr>
          <p:cNvPr id="183"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So back in 2020 I found a couple of vulnerabilities in the togglz web console. a XSS and CSRF vulnerability.</a:t>
            </a:r>
            <a:endParaRPr b="0" lang="en-US" sz="2200" strike="noStrike" u="none">
              <a:solidFill>
                <a:srgbClr val="000000"/>
              </a:solidFill>
              <a:effectLst/>
              <a:uFillTx/>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sldImg"/>
          </p:nvPr>
        </p:nvSpPr>
        <p:spPr>
          <a:xfrm>
            <a:off x="380880" y="685800"/>
            <a:ext cx="6095520" cy="3428640"/>
          </a:xfrm>
          <a:prstGeom prst="rect">
            <a:avLst/>
          </a:prstGeom>
          <a:ln w="0">
            <a:noFill/>
          </a:ln>
        </p:spPr>
      </p:sp>
      <p:sp>
        <p:nvSpPr>
          <p:cNvPr id="217"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US" sz="2200" strike="noStrike" u="none">
                <a:solidFill>
                  <a:srgbClr val="000000"/>
                </a:solidFill>
                <a:effectLst/>
                <a:uFillTx/>
                <a:latin typeface="Helvetica Neue"/>
                <a:ea typeface="Helvetica Neue"/>
              </a:rPr>
              <a:t>Quarkus is a Redhat owned OSS framework, similar to Spring but has a focus on applications built for running in a container.</a:t>
            </a:r>
            <a:endParaRPr b="0" lang="en-US" sz="2200" strike="noStrike" u="none">
              <a:solidFill>
                <a:srgbClr val="000000"/>
              </a:solidFill>
              <a:effectLst/>
              <a:uFillTx/>
              <a:latin typeface="Arial"/>
            </a:endParaRPr>
          </a:p>
          <a:p>
            <a:pPr indent="0">
              <a:lnSpc>
                <a:spcPct val="117000"/>
              </a:lnSpc>
              <a:buNone/>
              <a:tabLst>
                <a:tab algn="l" pos="0"/>
              </a:tabLst>
            </a:pPr>
            <a:r>
              <a:rPr b="0" lang="en-US" sz="2200" strike="noStrike" u="none">
                <a:solidFill>
                  <a:srgbClr val="000000"/>
                </a:solidFill>
                <a:effectLst/>
                <a:uFillTx/>
                <a:latin typeface="Helvetica Neue"/>
                <a:ea typeface="Helvetica Neue"/>
              </a:rPr>
              <a:t>So creates a small build artifact and fast start up times.</a:t>
            </a:r>
            <a:endParaRPr b="0" lang="en-US" sz="2200" strike="noStrike" u="none">
              <a:solidFill>
                <a:srgbClr val="000000"/>
              </a:solidFill>
              <a:effectLst/>
              <a:uFillTx/>
              <a:latin typeface="Arial"/>
            </a:endParaRPr>
          </a:p>
          <a:p>
            <a:pPr indent="0">
              <a:lnSpc>
                <a:spcPct val="117000"/>
              </a:lnSpc>
              <a:buNone/>
              <a:tabLst>
                <a:tab algn="l" pos="0"/>
              </a:tabLst>
            </a:pPr>
            <a:r>
              <a:rPr b="0" lang="en-US" sz="2200" strike="noStrike" u="none">
                <a:solidFill>
                  <a:srgbClr val="000000"/>
                </a:solidFill>
                <a:effectLst/>
                <a:uFillTx/>
                <a:latin typeface="Helvetica Neue"/>
                <a:ea typeface="Helvetica Neue"/>
              </a:rPr>
              <a:t>This is what it looks like in code.</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US" sz="2200" strike="noStrike" u="none">
                <a:solidFill>
                  <a:srgbClr val="000000"/>
                </a:solidFill>
                <a:effectLst/>
                <a:uFillTx/>
                <a:latin typeface="Helvetica Neue"/>
                <a:ea typeface="Helvetica Neue"/>
              </a:rPr>
              <a:t>Very similar to Spring, if you are familiar with that. You have HTTP endpoints specified by annotations, values passed into the http request.</a:t>
            </a:r>
            <a:endParaRPr b="0" lang="en-US" sz="2200" strike="noStrike" u="none">
              <a:solidFill>
                <a:srgbClr val="000000"/>
              </a:solidFill>
              <a:effectLst/>
              <a:uFillTx/>
              <a:latin typeface="Arial"/>
            </a:endParaRPr>
          </a:p>
          <a:p>
            <a:pPr marL="343080" indent="-343080">
              <a:lnSpc>
                <a:spcPct val="117000"/>
              </a:lnSpc>
              <a:buClr>
                <a:srgbClr val="000000"/>
              </a:buClr>
              <a:buFont typeface="Arial"/>
              <a:buChar char="•"/>
              <a:tabLst>
                <a:tab algn="l" pos="0"/>
              </a:tabLst>
            </a:pPr>
            <a:r>
              <a:rPr b="0" lang="en-US" sz="2200" strike="noStrike" u="none">
                <a:solidFill>
                  <a:srgbClr val="000000"/>
                </a:solidFill>
                <a:effectLst/>
                <a:uFillTx/>
                <a:latin typeface="Helvetica Neue"/>
                <a:ea typeface="Helvetica Neue"/>
              </a:rPr>
              <a:t>Path pararms</a:t>
            </a:r>
            <a:endParaRPr b="0" lang="en-US" sz="2200" strike="noStrike" u="none">
              <a:solidFill>
                <a:srgbClr val="000000"/>
              </a:solidFill>
              <a:effectLst/>
              <a:uFillTx/>
              <a:latin typeface="Arial"/>
            </a:endParaRPr>
          </a:p>
          <a:p>
            <a:pPr marL="343080" indent="-343080">
              <a:lnSpc>
                <a:spcPct val="117000"/>
              </a:lnSpc>
              <a:buClr>
                <a:srgbClr val="000000"/>
              </a:buClr>
              <a:buFont typeface="Arial"/>
              <a:buChar char="•"/>
              <a:tabLst>
                <a:tab algn="l" pos="0"/>
              </a:tabLst>
            </a:pPr>
            <a:r>
              <a:rPr b="0" lang="en-US" sz="2200" strike="noStrike" u="none">
                <a:solidFill>
                  <a:srgbClr val="000000"/>
                </a:solidFill>
                <a:effectLst/>
                <a:uFillTx/>
                <a:latin typeface="Helvetica Neue"/>
                <a:ea typeface="Helvetica Neue"/>
              </a:rPr>
              <a:t>Request params</a:t>
            </a:r>
            <a:endParaRPr b="0" lang="en-US" sz="2200" strike="noStrike" u="none">
              <a:solidFill>
                <a:srgbClr val="000000"/>
              </a:solidFill>
              <a:effectLst/>
              <a:uFillTx/>
              <a:latin typeface="Arial"/>
            </a:endParaRPr>
          </a:p>
          <a:p>
            <a:pPr marL="343080" indent="-343080">
              <a:lnSpc>
                <a:spcPct val="117000"/>
              </a:lnSpc>
              <a:buClr>
                <a:srgbClr val="000000"/>
              </a:buClr>
              <a:buFont typeface="Arial"/>
              <a:buChar char="•"/>
              <a:tabLst>
                <a:tab algn="l" pos="0"/>
              </a:tabLst>
            </a:pPr>
            <a:r>
              <a:rPr b="0" lang="en-US" sz="2200" strike="noStrike" u="none">
                <a:solidFill>
                  <a:srgbClr val="000000"/>
                </a:solidFill>
                <a:effectLst/>
                <a:uFillTx/>
                <a:latin typeface="Helvetica Neue"/>
                <a:ea typeface="Helvetica Neue"/>
              </a:rPr>
              <a:t>http body</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US" sz="2200" strike="noStrike" u="none">
                <a:solidFill>
                  <a:srgbClr val="000000"/>
                </a:solidFill>
                <a:effectLst/>
                <a:uFillTx/>
                <a:latin typeface="Helvetica Neue"/>
                <a:ea typeface="Helvetica Neue"/>
              </a:rPr>
              <a:t>Are added as arguments to the method.</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sldImg"/>
          </p:nvPr>
        </p:nvSpPr>
        <p:spPr>
          <a:xfrm>
            <a:off x="380880" y="685800"/>
            <a:ext cx="6095520" cy="3428640"/>
          </a:xfrm>
          <a:prstGeom prst="rect">
            <a:avLst/>
          </a:prstGeom>
          <a:ln w="0">
            <a:noFill/>
          </a:ln>
        </p:spPr>
      </p:sp>
      <p:sp>
        <p:nvSpPr>
          <p:cNvPr id="219"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US" sz="2200" strike="noStrike" u="none">
                <a:solidFill>
                  <a:srgbClr val="000000"/>
                </a:solidFill>
                <a:effectLst/>
                <a:uFillTx/>
                <a:latin typeface="Helvetica Neue"/>
                <a:ea typeface="Helvetica Neue"/>
              </a:rPr>
              <a:t>Quarkus has some useful features for developers.</a:t>
            </a:r>
            <a:endParaRPr b="0" lang="en-US" sz="2200" strike="noStrike" u="none">
              <a:solidFill>
                <a:srgbClr val="000000"/>
              </a:solidFill>
              <a:effectLst/>
              <a:uFillTx/>
              <a:latin typeface="Arial"/>
            </a:endParaRPr>
          </a:p>
          <a:p>
            <a:pPr indent="0">
              <a:lnSpc>
                <a:spcPct val="117000"/>
              </a:lnSpc>
              <a:buNone/>
              <a:tabLst>
                <a:tab algn="l" pos="0"/>
              </a:tabLst>
            </a:pPr>
            <a:r>
              <a:rPr b="0" lang="en-US" sz="2200" strike="noStrike" u="none">
                <a:solidFill>
                  <a:srgbClr val="000000"/>
                </a:solidFill>
                <a:effectLst/>
                <a:uFillTx/>
                <a:latin typeface="Helvetica Neue"/>
                <a:ea typeface="Helvetica Neue"/>
              </a:rPr>
              <a:t>When Quarkus is run in Developer mode. Features are enabled that are not available in production</a:t>
            </a:r>
            <a:endParaRPr b="0" lang="en-US" sz="2200" strike="noStrike" u="none">
              <a:solidFill>
                <a:srgbClr val="000000"/>
              </a:solidFill>
              <a:effectLst/>
              <a:uFillTx/>
              <a:latin typeface="Arial"/>
            </a:endParaRPr>
          </a:p>
          <a:p>
            <a:pPr indent="0">
              <a:lnSpc>
                <a:spcPct val="117000"/>
              </a:lnSpc>
              <a:buNone/>
              <a:tabLst>
                <a:tab algn="l" pos="0"/>
              </a:tabLst>
            </a:pPr>
            <a:r>
              <a:rPr b="0" lang="en-US" sz="2200" strike="noStrike" u="none">
                <a:solidFill>
                  <a:srgbClr val="000000"/>
                </a:solidFill>
                <a:effectLst/>
                <a:uFillTx/>
                <a:latin typeface="Helvetica Neue"/>
                <a:ea typeface="Helvetica Neue"/>
              </a:rPr>
              <a:t>Including a </a:t>
            </a:r>
            <a:r>
              <a:rPr b="1" lang="en-GB" sz="2200" strike="noStrike" u="none">
                <a:solidFill>
                  <a:srgbClr val="000000"/>
                </a:solidFill>
                <a:effectLst/>
                <a:uFillTx/>
                <a:latin typeface="Akkurate Pro"/>
                <a:ea typeface="Helvetica Neue"/>
              </a:rPr>
              <a:t>Dev UI</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Akkurate Pro"/>
                <a:ea typeface="Helvetica Neue"/>
              </a:rPr>
              <a:t>This UI amongst other things allows the developer to modify properties on the fly.</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Akkurate Pro"/>
                <a:ea typeface="Helvetica Neue"/>
              </a:rPr>
              <a:t>As it is designed to run on a developer’s machine, bound to localhost, the developers did not add any security around it.</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Akkurate Pro"/>
                <a:ea typeface="Helvetica Neue"/>
              </a:rPr>
              <a:t>Luckily for me. Property changes can be made via a POST request of type application/x-www-form-urlencoded. So again it is possible to attack the developer using Quarkus.</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sldImg"/>
          </p:nvPr>
        </p:nvSpPr>
        <p:spPr>
          <a:xfrm>
            <a:off x="380880" y="685800"/>
            <a:ext cx="6095520" cy="3428640"/>
          </a:xfrm>
          <a:prstGeom prst="rect">
            <a:avLst/>
          </a:prstGeom>
          <a:ln w="0">
            <a:noFill/>
          </a:ln>
        </p:spPr>
      </p:sp>
      <p:sp>
        <p:nvSpPr>
          <p:cNvPr id="221"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US" sz="2200" strike="noStrike" u="none">
                <a:solidFill>
                  <a:srgbClr val="000000"/>
                </a:solidFill>
                <a:effectLst/>
                <a:uFillTx/>
                <a:latin typeface="Helvetica Neue"/>
                <a:ea typeface="Helvetica Neue"/>
              </a:rPr>
              <a:t>Quarkus has some useful features for developers.</a:t>
            </a:r>
            <a:endParaRPr b="0" lang="en-US" sz="2200" strike="noStrike" u="none">
              <a:solidFill>
                <a:srgbClr val="000000"/>
              </a:solidFill>
              <a:effectLst/>
              <a:uFillTx/>
              <a:latin typeface="Arial"/>
            </a:endParaRPr>
          </a:p>
          <a:p>
            <a:pPr indent="0">
              <a:lnSpc>
                <a:spcPct val="117000"/>
              </a:lnSpc>
              <a:buNone/>
              <a:tabLst>
                <a:tab algn="l" pos="0"/>
              </a:tabLst>
            </a:pPr>
            <a:r>
              <a:rPr b="0" lang="en-US" sz="2200" strike="noStrike" u="none">
                <a:solidFill>
                  <a:srgbClr val="000000"/>
                </a:solidFill>
                <a:effectLst/>
                <a:uFillTx/>
                <a:latin typeface="Helvetica Neue"/>
                <a:ea typeface="Helvetica Neue"/>
              </a:rPr>
              <a:t>When Quarkus is run in Developer mode. Features are enabled that are not available in production</a:t>
            </a:r>
            <a:endParaRPr b="0" lang="en-US" sz="2200" strike="noStrike" u="none">
              <a:solidFill>
                <a:srgbClr val="000000"/>
              </a:solidFill>
              <a:effectLst/>
              <a:uFillTx/>
              <a:latin typeface="Arial"/>
            </a:endParaRPr>
          </a:p>
          <a:p>
            <a:pPr indent="0">
              <a:lnSpc>
                <a:spcPct val="117000"/>
              </a:lnSpc>
              <a:buNone/>
              <a:tabLst>
                <a:tab algn="l" pos="0"/>
              </a:tabLst>
            </a:pPr>
            <a:r>
              <a:rPr b="0" lang="en-US" sz="2200" strike="noStrike" u="none">
                <a:solidFill>
                  <a:srgbClr val="000000"/>
                </a:solidFill>
                <a:effectLst/>
                <a:uFillTx/>
                <a:latin typeface="Helvetica Neue"/>
                <a:ea typeface="Helvetica Neue"/>
              </a:rPr>
              <a:t>Including a </a:t>
            </a:r>
            <a:r>
              <a:rPr b="1" lang="en-GB" sz="2200" strike="noStrike" u="none">
                <a:solidFill>
                  <a:srgbClr val="000000"/>
                </a:solidFill>
                <a:effectLst/>
                <a:uFillTx/>
                <a:latin typeface="Akkurate Pro"/>
                <a:ea typeface="Helvetica Neue"/>
              </a:rPr>
              <a:t>Dev UI</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Akkurate Pro"/>
                <a:ea typeface="Helvetica Neue"/>
              </a:rPr>
              <a:t>This UI amongst other things allows the developer to modify properties on the fly.</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Akkurate Pro"/>
                <a:ea typeface="Helvetica Neue"/>
              </a:rPr>
              <a:t>As it is designed to run on a developer’s machine, bound to localhost, the developers did not add any security around it.</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Akkurate Pro"/>
                <a:ea typeface="Helvetica Neue"/>
              </a:rPr>
              <a:t>Luckily for me. Property changes can be made via a POST request of type application/x-www-form-urlencoded. So again it is possible to attack the developer using Quarkus.</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sldImg"/>
          </p:nvPr>
        </p:nvSpPr>
        <p:spPr>
          <a:xfrm>
            <a:off x="380880" y="685800"/>
            <a:ext cx="6095520" cy="3428640"/>
          </a:xfrm>
          <a:prstGeom prst="rect">
            <a:avLst/>
          </a:prstGeom>
          <a:ln w="0">
            <a:noFill/>
          </a:ln>
        </p:spPr>
      </p:sp>
      <p:sp>
        <p:nvSpPr>
          <p:cNvPr id="223"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Akkurate Pro"/>
                <a:ea typeface="Helvetica Neue"/>
              </a:rPr>
              <a:t>Show UI</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Akkurate Pro"/>
                <a:ea typeface="Helvetica Neue"/>
              </a:rPr>
              <a:t>Run Payload</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sldImg"/>
          </p:nvPr>
        </p:nvSpPr>
        <p:spPr>
          <a:xfrm>
            <a:off x="380880" y="685800"/>
            <a:ext cx="6095520" cy="3428640"/>
          </a:xfrm>
          <a:prstGeom prst="rect">
            <a:avLst/>
          </a:prstGeom>
          <a:ln w="0">
            <a:noFill/>
          </a:ln>
        </p:spPr>
      </p:sp>
      <p:sp>
        <p:nvSpPr>
          <p:cNvPr id="225"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Akkurate Pro"/>
                <a:ea typeface="Helvetica Neue"/>
              </a:rPr>
              <a:t>It took a bit of convincing to get the quarkus/redhat security team to understand the issue and take it seriously. </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Akkurate Pro"/>
                <a:ea typeface="Helvetica Neue"/>
              </a:rPr>
              <a:t>I think they were a bit confused as its not a normal class of vulnerability.</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Akkurate Pro"/>
                <a:ea typeface="Helvetica Neue"/>
              </a:rPr>
              <a:t>But once they understood and realised the severity of the issue, they quickly pushed out a fix.</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Akkurate Pro"/>
                <a:ea typeface="Helvetica Neue"/>
              </a:rPr>
              <a:t>The fix in the short term was to block all requests that did not contain a origin header of localhost.</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
          <p:cNvSpPr>
            <a:spLocks noGrp="1"/>
          </p:cNvSpPr>
          <p:nvPr>
            <p:ph type="sldImg"/>
          </p:nvPr>
        </p:nvSpPr>
        <p:spPr>
          <a:xfrm>
            <a:off x="380880" y="685800"/>
            <a:ext cx="6095520" cy="3428640"/>
          </a:xfrm>
          <a:prstGeom prst="rect">
            <a:avLst/>
          </a:prstGeom>
          <a:ln w="0">
            <a:noFill/>
          </a:ln>
        </p:spPr>
      </p:sp>
      <p:sp>
        <p:nvSpPr>
          <p:cNvPr id="227"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Akkurate Pro"/>
                <a:ea typeface="Helvetica Neue"/>
              </a:rPr>
              <a:t>MLFlow Is a python framework for training ML models.</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sldImg"/>
          </p:nvPr>
        </p:nvSpPr>
        <p:spPr>
          <a:xfrm>
            <a:off x="380880" y="685800"/>
            <a:ext cx="6095520" cy="3428640"/>
          </a:xfrm>
          <a:prstGeom prst="rect">
            <a:avLst/>
          </a:prstGeom>
          <a:ln w="0">
            <a:noFill/>
          </a:ln>
        </p:spPr>
      </p:sp>
      <p:sp>
        <p:nvSpPr>
          <p:cNvPr id="229"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Akkurate Pro"/>
                <a:ea typeface="Helvetica Neue"/>
              </a:rPr>
              <a:t>While the api uses JSON, it doesn’t check the content type. So we can specify a content type  of plain text. Then a json body.</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Akkurate Pro"/>
                <a:ea typeface="Helvetica Neue"/>
              </a:rPr>
              <a:t>What this is doing is changing the name of the Default experiment to ”old”</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sldImg"/>
          </p:nvPr>
        </p:nvSpPr>
        <p:spPr>
          <a:xfrm>
            <a:off x="380880" y="685800"/>
            <a:ext cx="6095520" cy="3428640"/>
          </a:xfrm>
          <a:prstGeom prst="rect">
            <a:avLst/>
          </a:prstGeom>
          <a:ln w="0">
            <a:noFill/>
          </a:ln>
        </p:spPr>
      </p:sp>
      <p:sp>
        <p:nvSpPr>
          <p:cNvPr id="231"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Akkurate Pro"/>
                <a:ea typeface="Helvetica Neue"/>
              </a:rPr>
              <a:t>Then we create a new default experiment which the original experiments name.</a:t>
            </a:r>
            <a:endParaRPr b="0" lang="en-US" sz="2200" strike="noStrike" u="none">
              <a:solidFill>
                <a:srgbClr val="000000"/>
              </a:solidFill>
              <a:effectLst/>
              <a:uFillTx/>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sldImg"/>
          </p:nvPr>
        </p:nvSpPr>
        <p:spPr>
          <a:xfrm>
            <a:off x="380880" y="685800"/>
            <a:ext cx="6095520" cy="3428640"/>
          </a:xfrm>
          <a:prstGeom prst="rect">
            <a:avLst/>
          </a:prstGeom>
          <a:ln w="0">
            <a:noFill/>
          </a:ln>
        </p:spPr>
      </p:sp>
      <p:sp>
        <p:nvSpPr>
          <p:cNvPr id="233"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Akkurate Pro"/>
                <a:ea typeface="Helvetica Neue"/>
              </a:rPr>
              <a:t>The actual set of APIs available is limited.  Also this only works realistically with the the default experiment name. As we can’t know what other experiments the ML engineer used and you can modify using a the ID of the experiment. Which is normally a large number.</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Akkurate Pro"/>
                <a:ea typeface="Helvetica Neue"/>
              </a:rPr>
              <a:t>The Default is aways 0.</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sldImg"/>
          </p:nvPr>
        </p:nvSpPr>
        <p:spPr>
          <a:xfrm>
            <a:off x="380880" y="685800"/>
            <a:ext cx="6095520" cy="3428640"/>
          </a:xfrm>
          <a:prstGeom prst="rect">
            <a:avLst/>
          </a:prstGeom>
          <a:ln w="0">
            <a:noFill/>
          </a:ln>
        </p:spPr>
      </p:sp>
      <p:sp>
        <p:nvSpPr>
          <p:cNvPr id="185"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The Feature Toggle design pattern enables a feature to be deployed to production turned off and then launched post deployment.</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This launch can then be done based on certain rules</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Percentage of requests get routed to the new functionality</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Ip range</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Username</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Or Custom rules written in Javascript. The Javascript is executed in Java’s Nashorn Javascript engine and can call Java code.</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sldImg"/>
          </p:nvPr>
        </p:nvSpPr>
        <p:spPr>
          <a:xfrm>
            <a:off x="380880" y="685800"/>
            <a:ext cx="6095520" cy="3428640"/>
          </a:xfrm>
          <a:prstGeom prst="rect">
            <a:avLst/>
          </a:prstGeom>
          <a:ln w="0">
            <a:noFill/>
          </a:ln>
        </p:spPr>
      </p:sp>
      <p:sp>
        <p:nvSpPr>
          <p:cNvPr id="235"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Akkurate Pro"/>
                <a:ea typeface="Helvetica Neue"/>
              </a:rPr>
              <a:t>Screenshot of the AWS S3 console showing the uploaded artifacts.</a:t>
            </a:r>
            <a:endParaRPr b="0" lang="en-US" sz="2200" strike="noStrike" u="none">
              <a:solidFill>
                <a:srgbClr val="000000"/>
              </a:solidFill>
              <a:effectLst/>
              <a:uFillTx/>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sldImg"/>
          </p:nvPr>
        </p:nvSpPr>
        <p:spPr>
          <a:xfrm>
            <a:off x="380880" y="685800"/>
            <a:ext cx="6095520" cy="3428640"/>
          </a:xfrm>
          <a:prstGeom prst="rect">
            <a:avLst/>
          </a:prstGeom>
          <a:ln w="0">
            <a:noFill/>
          </a:ln>
        </p:spPr>
      </p:sp>
      <p:sp>
        <p:nvSpPr>
          <p:cNvPr id="237"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MLFlow </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This is a a new vulnerability, I originally found in late august/early September. And now being made public!</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I reached out to MLFlow maintainers, got a reply saying they would look into it, but then.. Nothing.</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I’ve tried to reach out to them both on the original github issue I opened and via their security email address. Not had any reply, I even told them on sept 5 I would be demoing it today.</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PlaceHolder 1"/>
          <p:cNvSpPr>
            <a:spLocks noGrp="1"/>
          </p:cNvSpPr>
          <p:nvPr>
            <p:ph type="sldImg"/>
          </p:nvPr>
        </p:nvSpPr>
        <p:spPr>
          <a:xfrm>
            <a:off x="380880" y="685800"/>
            <a:ext cx="6095520" cy="3428640"/>
          </a:xfrm>
          <a:prstGeom prst="rect">
            <a:avLst/>
          </a:prstGeom>
          <a:ln w="0">
            <a:noFill/>
          </a:ln>
        </p:spPr>
      </p:sp>
      <p:sp>
        <p:nvSpPr>
          <p:cNvPr id="239"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Normal Requests trigger a preflight</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And only if the proper CORS header is returned will the actual request be made.</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But for simple requests. This doesn’t happen.</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sldImg"/>
          </p:nvPr>
        </p:nvSpPr>
        <p:spPr>
          <a:xfrm>
            <a:off x="380880" y="685800"/>
            <a:ext cx="6095520" cy="3428640"/>
          </a:xfrm>
          <a:prstGeom prst="rect">
            <a:avLst/>
          </a:prstGeom>
          <a:ln w="0">
            <a:noFill/>
          </a:ln>
        </p:spPr>
      </p:sp>
      <p:sp>
        <p:nvSpPr>
          <p:cNvPr id="241"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Some protections against this attack are standard</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Keep dependencies/services upto date.</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CSRF Protection for endpoints</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But the underlying issue is an attacker can hit localhost and that is something most people don’t realise. So they don’t build protections into services designed to just be bound to localhost.</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defTabSz="914400">
              <a:lnSpc>
                <a:spcPct val="117000"/>
              </a:lnSpc>
              <a:buNone/>
              <a:tabLst>
                <a:tab algn="l" pos="0"/>
              </a:tabLst>
            </a:pPr>
            <a:r>
              <a:rPr b="0" lang="en-GB" sz="2200" strike="noStrike" u="none">
                <a:solidFill>
                  <a:srgbClr val="000000"/>
                </a:solidFill>
                <a:effectLst/>
                <a:uFillTx/>
                <a:latin typeface="Helvetica Neue"/>
                <a:ea typeface="Helvetica Neue"/>
              </a:rPr>
              <a:t>However a solution is coming in the form of </a:t>
            </a:r>
            <a:r>
              <a:rPr b="0" lang="en-GB" sz="2200" strike="noStrike" u="none">
                <a:solidFill>
                  <a:srgbClr val="000000"/>
                </a:solidFill>
                <a:effectLst/>
                <a:uFillTx/>
                <a:latin typeface="Arial"/>
                <a:ea typeface="Helvetica Neue"/>
              </a:rPr>
              <a:t>Private Network Access Spec from w3c</a:t>
            </a:r>
            <a:endParaRPr b="0" lang="en-US" sz="2200" strike="noStrike" u="none">
              <a:solidFill>
                <a:srgbClr val="000000"/>
              </a:solidFill>
              <a:effectLst/>
              <a:uFillTx/>
              <a:latin typeface="Arial"/>
            </a:endParaRPr>
          </a:p>
          <a:p>
            <a:pPr indent="0" defTabSz="914400">
              <a:lnSpc>
                <a:spcPct val="117000"/>
              </a:lnSpc>
              <a:buNone/>
              <a:tabLst>
                <a:tab algn="l" pos="0"/>
              </a:tabLst>
            </a:pPr>
            <a:r>
              <a:rPr b="0" lang="en-GB" sz="2200" strike="noStrike" u="none">
                <a:solidFill>
                  <a:srgbClr val="000000"/>
                </a:solidFill>
                <a:effectLst/>
                <a:uFillTx/>
                <a:latin typeface="Arial"/>
                <a:ea typeface="Helvetica Neue"/>
              </a:rPr>
              <a:t>Its on the backlog for Firefox but nothing scheduled. I think they are waiting to see if this change causes problems for anyone in chrome/chromium before doing anything.</a:t>
            </a:r>
            <a:endParaRPr b="0" lang="en-US" sz="2200" strike="noStrike" u="none">
              <a:solidFill>
                <a:srgbClr val="000000"/>
              </a:solidFill>
              <a:effectLst/>
              <a:uFillTx/>
              <a:latin typeface="Arial"/>
            </a:endParaRPr>
          </a:p>
          <a:p>
            <a:pPr indent="0" defTabSz="914400">
              <a:lnSpc>
                <a:spcPct val="117000"/>
              </a:lnSpc>
              <a:buNone/>
              <a:tabLst>
                <a:tab algn="l" pos="0"/>
              </a:tabLst>
            </a:pPr>
            <a:r>
              <a:rPr b="0" lang="en-GB" sz="2200" strike="noStrike" u="none">
                <a:solidFill>
                  <a:srgbClr val="000000"/>
                </a:solidFill>
                <a:effectLst/>
                <a:uFillTx/>
                <a:latin typeface="Arial"/>
                <a:ea typeface="Helvetica Neue"/>
              </a:rPr>
              <a:t>As this removes functionality that people may be relying on in certain edge cases.</a:t>
            </a:r>
            <a:endParaRPr b="0" lang="en-US" sz="2200" strike="noStrike" u="none">
              <a:solidFill>
                <a:srgbClr val="000000"/>
              </a:solidFill>
              <a:effectLst/>
              <a:uFillTx/>
              <a:latin typeface="Arial"/>
            </a:endParaRPr>
          </a:p>
          <a:p>
            <a:pPr indent="0" defTabSz="914400">
              <a:lnSpc>
                <a:spcPct val="117000"/>
              </a:lnSpc>
              <a:buNone/>
              <a:tabLst>
                <a:tab algn="l" pos="0"/>
              </a:tabLst>
            </a:pPr>
            <a:endParaRPr b="0" lang="en-US" sz="2200" strike="noStrike" u="none">
              <a:solidFill>
                <a:srgbClr val="000000"/>
              </a:solidFill>
              <a:effectLst/>
              <a:uFillTx/>
              <a:latin typeface="Arial"/>
            </a:endParaRPr>
          </a:p>
          <a:p>
            <a:pPr indent="0" defTabSz="914400">
              <a:lnSpc>
                <a:spcPct val="117000"/>
              </a:lnSpc>
              <a:buNone/>
              <a:tabLst>
                <a:tab algn="l" pos="0"/>
              </a:tabLst>
            </a:pPr>
            <a:r>
              <a:rPr b="0" lang="en-GB" sz="2200" strike="noStrike" u="none">
                <a:solidFill>
                  <a:srgbClr val="000000"/>
                </a:solidFill>
                <a:effectLst/>
                <a:uFillTx/>
                <a:latin typeface="Arial"/>
                <a:ea typeface="Helvetica Neue"/>
              </a:rPr>
              <a:t>I’ve not been able to find anything on Edge, but as edge is built on chromium it may get it at some point.</a:t>
            </a:r>
            <a:endParaRPr b="0" lang="en-US" sz="2200" strike="noStrike" u="none">
              <a:solidFill>
                <a:srgbClr val="000000"/>
              </a:solidFill>
              <a:effectLst/>
              <a:uFillTx/>
              <a:latin typeface="Arial"/>
            </a:endParaRPr>
          </a:p>
          <a:p>
            <a:pPr indent="0" defTabSz="914400">
              <a:lnSpc>
                <a:spcPct val="117000"/>
              </a:lnSpc>
              <a:buNone/>
              <a:tabLst>
                <a:tab algn="l" pos="0"/>
              </a:tabLst>
            </a:pPr>
            <a:endParaRPr b="0" lang="en-US" sz="2200" strike="noStrike" u="none">
              <a:solidFill>
                <a:srgbClr val="000000"/>
              </a:solidFill>
              <a:effectLst/>
              <a:uFillTx/>
              <a:latin typeface="Arial"/>
            </a:endParaRPr>
          </a:p>
          <a:p>
            <a:pPr indent="0" defTabSz="91440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sldImg"/>
          </p:nvPr>
        </p:nvSpPr>
        <p:spPr>
          <a:xfrm>
            <a:off x="380880" y="685800"/>
            <a:ext cx="6095520" cy="3428640"/>
          </a:xfrm>
          <a:prstGeom prst="rect">
            <a:avLst/>
          </a:prstGeom>
          <a:ln w="0">
            <a:noFill/>
          </a:ln>
        </p:spPr>
      </p:sp>
      <p:sp>
        <p:nvSpPr>
          <p:cNvPr id="243"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Simple Requests trigger a preflight</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But where  a request originates from a less private network to a more private network. This will no longer be the case by default.</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The least private is internet</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Next is private network</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Most private is localhost </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How this works for IPV6 if that ever happens?</a:t>
            </a:r>
            <a:endParaRPr b="0" lang="en-US" sz="2200" strike="noStrike" u="none">
              <a:solidFill>
                <a:srgbClr val="000000"/>
              </a:solidFill>
              <a:effectLst/>
              <a:uFillTx/>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PlaceHolder 1"/>
          <p:cNvSpPr>
            <a:spLocks noGrp="1"/>
          </p:cNvSpPr>
          <p:nvPr>
            <p:ph type="sldImg"/>
          </p:nvPr>
        </p:nvSpPr>
        <p:spPr>
          <a:xfrm>
            <a:off x="380880" y="685800"/>
            <a:ext cx="6095520" cy="3428640"/>
          </a:xfrm>
          <a:prstGeom prst="rect">
            <a:avLst/>
          </a:prstGeom>
          <a:ln w="0">
            <a:noFill/>
          </a:ln>
        </p:spPr>
      </p:sp>
      <p:sp>
        <p:nvSpPr>
          <p:cNvPr id="245"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Some protections against this attack are standard</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Keep dependencies/services upto date.</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CSRF Protection for endpoints</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But the underlying issue is an attacker can hit localhost and that is something most people don’t realise. So they don’t build protections into services designed to just be bound to localhost.</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defTabSz="914400">
              <a:lnSpc>
                <a:spcPct val="117000"/>
              </a:lnSpc>
              <a:buNone/>
              <a:tabLst>
                <a:tab algn="l" pos="0"/>
              </a:tabLst>
            </a:pPr>
            <a:r>
              <a:rPr b="0" lang="en-GB" sz="2200" strike="noStrike" u="none">
                <a:solidFill>
                  <a:srgbClr val="000000"/>
                </a:solidFill>
                <a:effectLst/>
                <a:uFillTx/>
                <a:latin typeface="Helvetica Neue"/>
                <a:ea typeface="Helvetica Neue"/>
              </a:rPr>
              <a:t>However a solution is coming in the form of </a:t>
            </a:r>
            <a:r>
              <a:rPr b="0" lang="en-GB" sz="2200" strike="noStrike" u="none">
                <a:solidFill>
                  <a:srgbClr val="000000"/>
                </a:solidFill>
                <a:effectLst/>
                <a:uFillTx/>
                <a:latin typeface="Arial"/>
                <a:ea typeface="Helvetica Neue"/>
              </a:rPr>
              <a:t>Private Network Access Spec from w3c</a:t>
            </a:r>
            <a:endParaRPr b="0" lang="en-US" sz="2200" strike="noStrike" u="none">
              <a:solidFill>
                <a:srgbClr val="000000"/>
              </a:solidFill>
              <a:effectLst/>
              <a:uFillTx/>
              <a:latin typeface="Arial"/>
            </a:endParaRPr>
          </a:p>
          <a:p>
            <a:pPr indent="0" defTabSz="914400">
              <a:lnSpc>
                <a:spcPct val="117000"/>
              </a:lnSpc>
              <a:buNone/>
              <a:tabLst>
                <a:tab algn="l" pos="0"/>
              </a:tabLst>
            </a:pPr>
            <a:r>
              <a:rPr b="0" lang="en-GB" sz="2200" strike="noStrike" u="none">
                <a:solidFill>
                  <a:srgbClr val="000000"/>
                </a:solidFill>
                <a:effectLst/>
                <a:uFillTx/>
                <a:latin typeface="Arial"/>
                <a:ea typeface="Helvetica Neue"/>
              </a:rPr>
              <a:t>Its on the backlog for Firefox but nothing scheduled. I think they are waiting to see if this change causes problems for anyone in chrome/chromium before doing anything.</a:t>
            </a:r>
            <a:endParaRPr b="0" lang="en-US" sz="2200" strike="noStrike" u="none">
              <a:solidFill>
                <a:srgbClr val="000000"/>
              </a:solidFill>
              <a:effectLst/>
              <a:uFillTx/>
              <a:latin typeface="Arial"/>
            </a:endParaRPr>
          </a:p>
          <a:p>
            <a:pPr indent="0" defTabSz="914400">
              <a:lnSpc>
                <a:spcPct val="117000"/>
              </a:lnSpc>
              <a:buNone/>
              <a:tabLst>
                <a:tab algn="l" pos="0"/>
              </a:tabLst>
            </a:pPr>
            <a:r>
              <a:rPr b="0" lang="en-GB" sz="2200" strike="noStrike" u="none">
                <a:solidFill>
                  <a:srgbClr val="000000"/>
                </a:solidFill>
                <a:effectLst/>
                <a:uFillTx/>
                <a:latin typeface="Arial"/>
                <a:ea typeface="Helvetica Neue"/>
              </a:rPr>
              <a:t>As this removes functionality that people may be relying on in certain edge cases.</a:t>
            </a:r>
            <a:endParaRPr b="0" lang="en-US" sz="2200" strike="noStrike" u="none">
              <a:solidFill>
                <a:srgbClr val="000000"/>
              </a:solidFill>
              <a:effectLst/>
              <a:uFillTx/>
              <a:latin typeface="Arial"/>
            </a:endParaRPr>
          </a:p>
          <a:p>
            <a:pPr indent="0" defTabSz="914400">
              <a:lnSpc>
                <a:spcPct val="117000"/>
              </a:lnSpc>
              <a:buNone/>
              <a:tabLst>
                <a:tab algn="l" pos="0"/>
              </a:tabLst>
            </a:pPr>
            <a:endParaRPr b="0" lang="en-US" sz="2200" strike="noStrike" u="none">
              <a:solidFill>
                <a:srgbClr val="000000"/>
              </a:solidFill>
              <a:effectLst/>
              <a:uFillTx/>
              <a:latin typeface="Arial"/>
            </a:endParaRPr>
          </a:p>
          <a:p>
            <a:pPr indent="0" defTabSz="914400">
              <a:lnSpc>
                <a:spcPct val="117000"/>
              </a:lnSpc>
              <a:buNone/>
              <a:tabLst>
                <a:tab algn="l" pos="0"/>
              </a:tabLst>
            </a:pPr>
            <a:r>
              <a:rPr b="0" lang="en-GB" sz="2200" strike="noStrike" u="none">
                <a:solidFill>
                  <a:srgbClr val="000000"/>
                </a:solidFill>
                <a:effectLst/>
                <a:uFillTx/>
                <a:latin typeface="Arial"/>
                <a:ea typeface="Helvetica Neue"/>
              </a:rPr>
              <a:t>I’ve not been able to find anything on Edge, but as edge is built on chromium it may get it at some point.</a:t>
            </a:r>
            <a:endParaRPr b="0" lang="en-US" sz="2200" strike="noStrike" u="none">
              <a:solidFill>
                <a:srgbClr val="000000"/>
              </a:solidFill>
              <a:effectLst/>
              <a:uFillTx/>
              <a:latin typeface="Arial"/>
            </a:endParaRPr>
          </a:p>
          <a:p>
            <a:pPr indent="0" defTabSz="914400">
              <a:lnSpc>
                <a:spcPct val="117000"/>
              </a:lnSpc>
              <a:buNone/>
              <a:tabLst>
                <a:tab algn="l" pos="0"/>
              </a:tabLst>
            </a:pPr>
            <a:endParaRPr b="0" lang="en-US" sz="2200" strike="noStrike" u="none">
              <a:solidFill>
                <a:srgbClr val="000000"/>
              </a:solidFill>
              <a:effectLst/>
              <a:uFillTx/>
              <a:latin typeface="Arial"/>
            </a:endParaRPr>
          </a:p>
          <a:p>
            <a:pPr indent="0" defTabSz="91440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sldImg"/>
          </p:nvPr>
        </p:nvSpPr>
        <p:spPr>
          <a:xfrm>
            <a:off x="380880" y="685800"/>
            <a:ext cx="6095520" cy="3428640"/>
          </a:xfrm>
          <a:prstGeom prst="rect">
            <a:avLst/>
          </a:prstGeom>
          <a:ln w="0">
            <a:noFill/>
          </a:ln>
        </p:spPr>
      </p:sp>
      <p:sp>
        <p:nvSpPr>
          <p:cNvPr id="187"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So while I can execute code if I can access the console. CSRF allows that but hard to target</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For example I knew the target user was logged in to a server with auth ( which the console should be in production ). </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And I knew the name of the feature. </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 I could craft some sort of way to get that user to make the POST request to edit toggle and trigger a RCE.</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But in reality this is hard to do.</a:t>
            </a:r>
            <a:endParaRPr b="0" lang="en-US" sz="2200" strike="noStrike" u="none">
              <a:solidFill>
                <a:srgbClr val="000000"/>
              </a:solidFill>
              <a:effectLst/>
              <a:uFillTx/>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PlaceHolder 1"/>
          <p:cNvSpPr>
            <a:spLocks noGrp="1"/>
          </p:cNvSpPr>
          <p:nvPr>
            <p:ph type="sldImg"/>
          </p:nvPr>
        </p:nvSpPr>
        <p:spPr>
          <a:xfrm>
            <a:off x="380880" y="685800"/>
            <a:ext cx="6095520" cy="3428640"/>
          </a:xfrm>
          <a:prstGeom prst="rect">
            <a:avLst/>
          </a:prstGeom>
          <a:ln w="0">
            <a:noFill/>
          </a:ln>
        </p:spPr>
      </p:sp>
      <p:sp>
        <p:nvSpPr>
          <p:cNvPr id="247"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But I’ve only really looked at Java as that is the language I’m most comfortable with.  I’ve not looked at all at any other language. I’m pretty sure there are equivalent issues to be found in node/python/.net etc.</a:t>
            </a:r>
            <a:endParaRPr b="0" lang="en-US" sz="2200" strike="noStrike" u="none">
              <a:solidFill>
                <a:srgbClr val="000000"/>
              </a:solidFill>
              <a:effectLst/>
              <a:uFillTx/>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sldImg"/>
          </p:nvPr>
        </p:nvSpPr>
        <p:spPr>
          <a:xfrm>
            <a:off x="380880" y="685800"/>
            <a:ext cx="6095520" cy="3428640"/>
          </a:xfrm>
          <a:prstGeom prst="rect">
            <a:avLst/>
          </a:prstGeom>
          <a:ln w="0">
            <a:noFill/>
          </a:ln>
        </p:spPr>
      </p:sp>
      <p:sp>
        <p:nvSpPr>
          <p:cNvPr id="189"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But I worked with the Togglz team to fix these issues, infact I implemented to CSRF fix myself.</a:t>
            </a:r>
            <a:endParaRPr b="0" lang="en-US" sz="2200" strike="noStrike" u="none">
              <a:solidFill>
                <a:srgbClr val="000000"/>
              </a:solidFill>
              <a:effectLst/>
              <a:uFillTx/>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380880" y="685800"/>
            <a:ext cx="6095520" cy="3428640"/>
          </a:xfrm>
          <a:prstGeom prst="rect">
            <a:avLst/>
          </a:prstGeom>
          <a:ln w="0">
            <a:noFill/>
          </a:ln>
        </p:spPr>
      </p:sp>
      <p:sp>
        <p:nvSpPr>
          <p:cNvPr id="191"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There was a paper on portscanning localhost / localnetwork by websites, the website was able to make a request to localhost, ignoring same origin policy</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But with restrictions.</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It turned out it was possible for Javascript in the browser to make requests to localhost or any other host on the user’s private network. With that Javascript loaded from a website. But with caveats.</a:t>
            </a:r>
            <a:endParaRPr b="0" lang="en-US" sz="2200" strike="noStrike" u="none">
              <a:solidFill>
                <a:srgbClr val="000000"/>
              </a:solidFill>
              <a:effectLst/>
              <a:uFillTx/>
              <a:latin typeface="Arial"/>
            </a:endParaRPr>
          </a:p>
          <a:p>
            <a:pPr marL="343080" indent="-343080">
              <a:lnSpc>
                <a:spcPct val="117000"/>
              </a:lnSpc>
              <a:buClr>
                <a:srgbClr val="000000"/>
              </a:buClr>
              <a:buFont typeface="Arial"/>
              <a:buChar char="•"/>
              <a:tabLst>
                <a:tab algn="l" pos="0"/>
              </a:tabLst>
            </a:pPr>
            <a:r>
              <a:rPr b="0" lang="en-GB" sz="2200" strike="noStrike" u="none">
                <a:solidFill>
                  <a:srgbClr val="000000"/>
                </a:solidFill>
                <a:effectLst/>
                <a:uFillTx/>
                <a:latin typeface="Helvetica Neue"/>
                <a:ea typeface="Helvetica Neue"/>
              </a:rPr>
              <a:t>The returned data cannot be read by the javascript</a:t>
            </a:r>
            <a:endParaRPr b="0" lang="en-US" sz="2200" strike="noStrike" u="none">
              <a:solidFill>
                <a:srgbClr val="000000"/>
              </a:solidFill>
              <a:effectLst/>
              <a:uFillTx/>
              <a:latin typeface="Arial"/>
            </a:endParaRPr>
          </a:p>
          <a:p>
            <a:pPr marL="343080" indent="-343080">
              <a:lnSpc>
                <a:spcPct val="117000"/>
              </a:lnSpc>
              <a:buClr>
                <a:srgbClr val="000000"/>
              </a:buClr>
              <a:buFont typeface="Arial"/>
              <a:buChar char="•"/>
              <a:tabLst>
                <a:tab algn="l" pos="0"/>
              </a:tabLst>
            </a:pPr>
            <a:r>
              <a:rPr b="0" lang="en-GB" sz="2200" strike="noStrike" u="none">
                <a:solidFill>
                  <a:srgbClr val="000000"/>
                </a:solidFill>
                <a:effectLst/>
                <a:uFillTx/>
                <a:latin typeface="Helvetica Neue"/>
                <a:ea typeface="Helvetica Neue"/>
              </a:rPr>
              <a:t>That includes HTTP status codes</a:t>
            </a:r>
            <a:endParaRPr b="0" lang="en-US" sz="2200" strike="noStrike" u="none">
              <a:solidFill>
                <a:srgbClr val="000000"/>
              </a:solidFill>
              <a:effectLst/>
              <a:uFillTx/>
              <a:latin typeface="Arial"/>
            </a:endParaRPr>
          </a:p>
          <a:p>
            <a:pPr marL="343080" indent="-343080">
              <a:lnSpc>
                <a:spcPct val="117000"/>
              </a:lnSpc>
              <a:buClr>
                <a:srgbClr val="000000"/>
              </a:buClr>
              <a:buFont typeface="Arial"/>
              <a:buChar char="•"/>
              <a:tabLst>
                <a:tab algn="l" pos="0"/>
              </a:tabLst>
            </a:pPr>
            <a:r>
              <a:rPr b="0" lang="en-GB" sz="2200" strike="noStrike" u="none">
                <a:solidFill>
                  <a:srgbClr val="000000"/>
                </a:solidFill>
                <a:effectLst/>
                <a:uFillTx/>
                <a:latin typeface="Helvetica Neue"/>
                <a:ea typeface="Helvetica Neue"/>
              </a:rPr>
              <a:t>But the Javascript can infer if the request was successful or not e.g something was running on that hostname/port by analysing the time it takes for the request to return.</a:t>
            </a:r>
            <a:endParaRPr b="0" lang="en-US" sz="2200" strike="noStrike" u="none">
              <a:solidFill>
                <a:srgbClr val="000000"/>
              </a:solidFill>
              <a:effectLst/>
              <a:uFillTx/>
              <a:latin typeface="Arial"/>
            </a:endParaRPr>
          </a:p>
          <a:p>
            <a:pPr marL="343080" indent="-343080">
              <a:lnSpc>
                <a:spcPct val="117000"/>
              </a:lnSpc>
              <a:buClr>
                <a:srgbClr val="000000"/>
              </a:buClr>
              <a:buFont typeface="Arial"/>
              <a:buChar char="•"/>
              <a:tabLst>
                <a:tab algn="l" pos="0"/>
              </a:tabLst>
            </a:pPr>
            <a:r>
              <a:rPr b="0" lang="en-GB" sz="2200" strike="noStrike" u="none">
                <a:solidFill>
                  <a:srgbClr val="000000"/>
                </a:solidFill>
                <a:effectLst/>
                <a:uFillTx/>
                <a:latin typeface="Helvetica Neue"/>
                <a:ea typeface="Helvetica Neue"/>
              </a:rPr>
              <a:t>There are other limitations.</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marL="343080" indent="-343080">
              <a:lnSpc>
                <a:spcPct val="117000"/>
              </a:lnSpc>
              <a:buClr>
                <a:srgbClr val="000000"/>
              </a:buClr>
              <a:buFont typeface="Arial"/>
              <a:buChar char="•"/>
              <a:tabLst>
                <a:tab algn="l" pos="0"/>
              </a:tabLst>
            </a:pPr>
            <a:r>
              <a:rPr b="0" lang="en-GB" sz="2200" strike="noStrike" u="none">
                <a:solidFill>
                  <a:srgbClr val="000000"/>
                </a:solidFill>
                <a:effectLst/>
                <a:uFillTx/>
                <a:latin typeface="Helvetica Neue"/>
                <a:ea typeface="Helvetica Neue"/>
              </a:rPr>
              <a:t>So the port scanners cannot see the response, but can infer if a port is open by timing the response.</a:t>
            </a:r>
            <a:endParaRPr b="0" lang="en-US" sz="2200" strike="noStrike" u="none">
              <a:solidFill>
                <a:srgbClr val="000000"/>
              </a:solidFill>
              <a:effectLst/>
              <a:uFillTx/>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sldImg"/>
          </p:nvPr>
        </p:nvSpPr>
        <p:spPr>
          <a:xfrm>
            <a:off x="380880" y="685800"/>
            <a:ext cx="6095520" cy="3428640"/>
          </a:xfrm>
          <a:prstGeom prst="rect">
            <a:avLst/>
          </a:prstGeom>
          <a:ln w="0">
            <a:noFill/>
          </a:ln>
        </p:spPr>
      </p:sp>
      <p:sp>
        <p:nvSpPr>
          <p:cNvPr id="193"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So pretty limited </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For content type. This can sometimes be fudged. While on the browser end, it will only allow you this., its quite strict. The webserver may be a bit more lax on checking content type.</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Sometimes you can access endpoints that require a non supported content type by simply not specifying it.  Either by not setting a Content-Type header or setting it to null. </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This is especially true if you are making a POST request that doesn’t contain a message body.</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For returned data. There is none. You can only infer based on timings or by other side effects. </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 Like a RCE calling back to your server ).</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sldImg"/>
          </p:nvPr>
        </p:nvSpPr>
        <p:spPr>
          <a:xfrm>
            <a:off x="380880" y="685800"/>
            <a:ext cx="6095520" cy="3428640"/>
          </a:xfrm>
          <a:prstGeom prst="rect">
            <a:avLst/>
          </a:prstGeom>
          <a:ln w="0">
            <a:noFill/>
          </a:ln>
        </p:spPr>
      </p:sp>
      <p:sp>
        <p:nvSpPr>
          <p:cNvPr id="195" name="PlaceHolder 2"/>
          <p:cNvSpPr>
            <a:spLocks noGrp="1"/>
          </p:cNvSpPr>
          <p:nvPr>
            <p:ph type="body"/>
          </p:nvPr>
        </p:nvSpPr>
        <p:spPr>
          <a:xfrm>
            <a:off x="914400" y="4343400"/>
            <a:ext cx="5028840" cy="4114440"/>
          </a:xfrm>
          <a:prstGeom prst="rect">
            <a:avLst/>
          </a:prstGeom>
          <a:noFill/>
          <a:ln w="0">
            <a:noFill/>
          </a:ln>
        </p:spPr>
        <p:txBody>
          <a:bodyPr lIns="91440" rIns="91440" tIns="45720" bIns="45720" anchor="t">
            <a:noAutofit/>
          </a:bodyPr>
          <a:p>
            <a:pPr indent="0">
              <a:lnSpc>
                <a:spcPct val="117000"/>
              </a:lnSpc>
              <a:buNone/>
              <a:tabLst>
                <a:tab algn="l" pos="0"/>
              </a:tabLst>
            </a:pPr>
            <a:r>
              <a:rPr b="0" lang="en-GB" sz="2200" strike="noStrike" u="none">
                <a:solidFill>
                  <a:srgbClr val="000000"/>
                </a:solidFill>
                <a:effectLst/>
                <a:uFillTx/>
                <a:latin typeface="Helvetica Neue"/>
                <a:ea typeface="Helvetica Neue"/>
              </a:rPr>
              <a:t>Normal Requests trigger a preflight</a:t>
            </a: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And only if the proper CORS header is returned will the actual request be made.</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r>
              <a:rPr b="0" lang="en-GB" sz="2200" strike="noStrike" u="none">
                <a:solidFill>
                  <a:srgbClr val="000000"/>
                </a:solidFill>
                <a:effectLst/>
                <a:uFillTx/>
                <a:latin typeface="Helvetica Neue"/>
                <a:ea typeface="Helvetica Neue"/>
              </a:rPr>
              <a:t>But for simple requests. This doesn’t happen.</a:t>
            </a: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a:p>
            <a:pPr indent="0">
              <a:lnSpc>
                <a:spcPct val="117000"/>
              </a:lnSpc>
              <a:buNone/>
              <a:tabLst>
                <a:tab algn="l" pos="0"/>
              </a:tabLst>
            </a:pPr>
            <a:endParaRPr b="0" lang="en-US" sz="22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_ONLY">
    <p:bg>
      <p:bgPr>
        <a:solidFill>
          <a:schemeClr val="lt1"/>
        </a:solidFill>
      </p:bgPr>
    </p:bg>
    <p:spTree>
      <p:nvGrpSpPr>
        <p:cNvPr id="1" name=""/>
        <p:cNvGrpSpPr/>
        <p:nvPr/>
      </p:nvGrpSpPr>
      <p:grpSpPr>
        <a:xfrm>
          <a:off x="0" y="0"/>
          <a:ext cx="0" cy="0"/>
          <a:chOff x="0" y="0"/>
          <a:chExt cx="0" cy="0"/>
        </a:xfrm>
      </p:grpSpPr>
      <p:sp>
        <p:nvSpPr>
          <p:cNvPr id="2" name="TextBox 2"/>
          <p:cNvSpPr/>
          <p:nvPr/>
        </p:nvSpPr>
        <p:spPr>
          <a:xfrm>
            <a:off x="63360" y="6642000"/>
            <a:ext cx="1387080" cy="151920"/>
          </a:xfrm>
          <a:prstGeom prst="rect">
            <a:avLst/>
          </a:prstGeom>
          <a:noFill/>
          <a:ln w="0">
            <a:noFill/>
          </a:ln>
        </p:spPr>
        <p:style>
          <a:lnRef idx="0"/>
          <a:fillRef idx="0"/>
          <a:effectRef idx="0"/>
          <a:fontRef idx="minor"/>
        </p:style>
        <p:txBody>
          <a:bodyPr horzOverflow="overflow" lIns="0" rIns="0" tIns="0" bIns="0" anchor="t">
            <a:spAutoFit/>
          </a:bodyPr>
          <a:p>
            <a:pPr>
              <a:lnSpc>
                <a:spcPct val="100000"/>
              </a:lnSpc>
            </a:pPr>
            <a:r>
              <a:rPr b="0" lang="en-US" sz="1000" strike="noStrike" u="none">
                <a:solidFill>
                  <a:srgbClr val="000000">
                    <a:alpha val="50000"/>
                  </a:srgbClr>
                </a:solidFill>
                <a:effectLst/>
                <a:uFillTx/>
                <a:latin typeface="Aptos"/>
                <a:ea typeface="Arial"/>
              </a:rPr>
              <a:t>Jaja Finance Internal Use</a:t>
            </a:r>
            <a:endParaRPr b="0" lang="en-US" sz="1000" strike="noStrike" u="none">
              <a:solidFill>
                <a:srgbClr val="000000"/>
              </a:solidFill>
              <a:effectLst/>
              <a:uFillTx/>
              <a:latin typeface="Arial"/>
            </a:endParaRPr>
          </a:p>
        </p:txBody>
      </p:sp>
      <p:sp>
        <p:nvSpPr>
          <p:cNvPr id="3" name="PlaceHolder 1"/>
          <p:cNvSpPr>
            <a:spLocks noGrp="1"/>
          </p:cNvSpPr>
          <p:nvPr>
            <p:ph type="title"/>
          </p:nvPr>
        </p:nvSpPr>
        <p:spPr>
          <a:xfrm>
            <a:off x="720000" y="540000"/>
            <a:ext cx="10751760" cy="670680"/>
          </a:xfrm>
          <a:prstGeom prst="rect">
            <a:avLst/>
          </a:prstGeom>
          <a:noFill/>
          <a:ln w="0">
            <a:noFill/>
          </a:ln>
        </p:spPr>
        <p:txBody>
          <a:bodyPr lIns="0" rIns="0" tIns="0" bIns="0" anchor="t">
            <a:spAutoFit/>
          </a:bodyPr>
          <a:p>
            <a:pPr indent="0">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4" name="PlaceHolder 2"/>
          <p:cNvSpPr>
            <a:spLocks noGrp="1"/>
          </p:cNvSpPr>
          <p:nvPr>
            <p:ph type="sldNum" idx="1"/>
          </p:nvPr>
        </p:nvSpPr>
        <p:spPr>
          <a:xfrm>
            <a:off x="9978840" y="6477840"/>
            <a:ext cx="672120" cy="122040"/>
          </a:xfrm>
          <a:prstGeom prst="rect">
            <a:avLst/>
          </a:prstGeom>
          <a:noFill/>
          <a:ln w="0">
            <a:noFill/>
          </a:ln>
        </p:spPr>
        <p:txBody>
          <a:bodyPr lIns="0" rIns="0" tIns="0" bIns="0" anchor="ctr">
            <a:spAutoFit/>
          </a:bodyPr>
          <a:lstStyle>
            <a:lvl1pPr indent="0" algn="r">
              <a:lnSpc>
                <a:spcPct val="100000"/>
              </a:lnSpc>
              <a:buNone/>
              <a:tabLst>
                <a:tab algn="l" pos="0"/>
              </a:tabLst>
              <a:defRPr b="0" lang="en-US" sz="800" strike="noStrike" u="none">
                <a:solidFill>
                  <a:srgbClr val="888888"/>
                </a:solidFill>
                <a:effectLst/>
                <a:uFillTx/>
                <a:latin typeface="Georgia"/>
                <a:ea typeface="Georgia"/>
              </a:defRPr>
            </a:lvl1pPr>
          </a:lstStyle>
          <a:p>
            <a:pPr indent="0" algn="r">
              <a:lnSpc>
                <a:spcPct val="100000"/>
              </a:lnSpc>
              <a:buNone/>
              <a:tabLst>
                <a:tab algn="l" pos="0"/>
              </a:tabLst>
            </a:pPr>
            <a:fld id="{E062B6EC-EED8-4813-AE4A-E3FF48CC3D34}" type="slidenum">
              <a:rPr b="0" lang="en-US" sz="800" strike="noStrike" u="none">
                <a:solidFill>
                  <a:srgbClr val="888888"/>
                </a:solidFill>
                <a:effectLst/>
                <a:uFillTx/>
                <a:latin typeface="Georgia"/>
                <a:ea typeface="Georgia"/>
              </a:rPr>
              <a:t>&lt;number&gt;</a:t>
            </a:fld>
            <a:endParaRPr b="0" lang="en-US" sz="800" strike="noStrike" u="none">
              <a:solidFill>
                <a:srgbClr val="000000"/>
              </a:solidFill>
              <a:effectLst/>
              <a:uFillTx/>
              <a:latin typeface="Times New Roman"/>
            </a:endParaRPr>
          </a:p>
        </p:txBody>
      </p:sp>
      <p:sp>
        <p:nvSpPr>
          <p:cNvPr id="5"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400" strike="noStrike" u="none">
                <a:solidFill>
                  <a:srgbClr val="000000"/>
                </a:solidFill>
                <a:effectLst/>
                <a:uFillTx/>
                <a:latin typeface="Arial"/>
              </a:rPr>
              <a:t>Click to edit the outline text format</a:t>
            </a:r>
            <a:endParaRPr b="0" lang="en-US" sz="1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1400" strike="noStrike" u="none">
                <a:solidFill>
                  <a:srgbClr val="000000"/>
                </a:solidFill>
                <a:effectLst/>
                <a:uFillTx/>
                <a:latin typeface="Arial"/>
              </a:rPr>
              <a:t>Second Outline Level</a:t>
            </a:r>
            <a:endParaRPr b="0" lang="en-US" sz="1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1400" strike="noStrike" u="none">
                <a:solidFill>
                  <a:srgbClr val="000000"/>
                </a:solidFill>
                <a:effectLst/>
                <a:uFillTx/>
                <a:latin typeface="Arial"/>
              </a:rPr>
              <a:t>Third Outline Level</a:t>
            </a:r>
            <a:endParaRPr b="0" lang="en-US" sz="1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1400" strike="noStrike" u="none">
                <a:solidFill>
                  <a:srgbClr val="000000"/>
                </a:solidFill>
                <a:effectLst/>
                <a:uFillTx/>
                <a:latin typeface="Arial"/>
              </a:rPr>
              <a:t>Fourth Outline Level</a:t>
            </a:r>
            <a:endParaRPr b="0" lang="en-US" sz="1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OBJECT_1_1_1_1_1_1_1_1">
    <p:bg>
      <p:bgPr>
        <a:solidFill>
          <a:schemeClr val="lt1"/>
        </a:solidFill>
      </p:bgPr>
    </p:bg>
    <p:spTree>
      <p:nvGrpSpPr>
        <p:cNvPr id="1" name=""/>
        <p:cNvGrpSpPr/>
        <p:nvPr/>
      </p:nvGrpSpPr>
      <p:grpSpPr>
        <a:xfrm>
          <a:off x="0" y="0"/>
          <a:ext cx="0" cy="0"/>
          <a:chOff x="0" y="0"/>
          <a:chExt cx="0" cy="0"/>
        </a:xfrm>
      </p:grpSpPr>
      <p:sp>
        <p:nvSpPr>
          <p:cNvPr id="6" name="TextBox 2"/>
          <p:cNvSpPr/>
          <p:nvPr/>
        </p:nvSpPr>
        <p:spPr>
          <a:xfrm>
            <a:off x="63360" y="6642000"/>
            <a:ext cx="1387080" cy="151920"/>
          </a:xfrm>
          <a:prstGeom prst="rect">
            <a:avLst/>
          </a:prstGeom>
          <a:noFill/>
          <a:ln w="0">
            <a:noFill/>
          </a:ln>
        </p:spPr>
        <p:style>
          <a:lnRef idx="0"/>
          <a:fillRef idx="0"/>
          <a:effectRef idx="0"/>
          <a:fontRef idx="minor"/>
        </p:style>
        <p:txBody>
          <a:bodyPr horzOverflow="overflow" lIns="0" rIns="0" tIns="0" bIns="0" anchor="t">
            <a:spAutoFit/>
          </a:bodyPr>
          <a:p>
            <a:pPr>
              <a:lnSpc>
                <a:spcPct val="100000"/>
              </a:lnSpc>
            </a:pPr>
            <a:r>
              <a:rPr b="0" lang="en-US" sz="1000" strike="noStrike" u="none">
                <a:solidFill>
                  <a:srgbClr val="000000">
                    <a:alpha val="50000"/>
                  </a:srgbClr>
                </a:solidFill>
                <a:effectLst/>
                <a:uFillTx/>
                <a:latin typeface="Aptos"/>
                <a:ea typeface="Arial"/>
              </a:rPr>
              <a:t>Jaja Finance Internal Use</a:t>
            </a:r>
            <a:endParaRPr b="0" lang="en-US" sz="1000" strike="noStrike" u="none">
              <a:solidFill>
                <a:srgbClr val="000000"/>
              </a:solidFill>
              <a:effectLst/>
              <a:uFillTx/>
              <a:latin typeface="Arial"/>
            </a:endParaRPr>
          </a:p>
        </p:txBody>
      </p:sp>
      <p:pic>
        <p:nvPicPr>
          <p:cNvPr id="7" name="Google Shape;42;p8" descr=""/>
          <p:cNvPicPr/>
          <p:nvPr/>
        </p:nvPicPr>
        <p:blipFill>
          <a:blip r:embed="rId2"/>
          <a:stretch/>
        </p:blipFill>
        <p:spPr>
          <a:xfrm flipH="1">
            <a:off x="360" y="0"/>
            <a:ext cx="10286640" cy="6857640"/>
          </a:xfrm>
          <a:prstGeom prst="rect">
            <a:avLst/>
          </a:prstGeom>
          <a:noFill/>
          <a:ln w="0">
            <a:noFill/>
          </a:ln>
        </p:spPr>
      </p:pic>
      <p:sp>
        <p:nvSpPr>
          <p:cNvPr id="8" name="Google Shape;43;p8"/>
          <p:cNvSpPr/>
          <p:nvPr/>
        </p:nvSpPr>
        <p:spPr>
          <a:xfrm flipH="1">
            <a:off x="9149760" y="0"/>
            <a:ext cx="3042000" cy="6857640"/>
          </a:xfrm>
          <a:prstGeom prst="rect">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en-US" sz="800" strike="noStrike" u="none">
              <a:solidFill>
                <a:srgbClr val="ffffff"/>
              </a:solidFill>
              <a:effectLst/>
              <a:uFillTx/>
              <a:latin typeface="Georgia"/>
              <a:ea typeface="Georgia"/>
            </a:endParaRPr>
          </a:p>
        </p:txBody>
      </p:sp>
      <p:sp>
        <p:nvSpPr>
          <p:cNvPr id="9" name="PlaceHolder 1"/>
          <p:cNvSpPr>
            <a:spLocks noGrp="1"/>
          </p:cNvSpPr>
          <p:nvPr>
            <p:ph type="title"/>
          </p:nvPr>
        </p:nvSpPr>
        <p:spPr>
          <a:xfrm>
            <a:off x="720000" y="540000"/>
            <a:ext cx="4625280" cy="1341000"/>
          </a:xfrm>
          <a:prstGeom prst="rect">
            <a:avLst/>
          </a:prstGeom>
          <a:noFill/>
          <a:ln w="0">
            <a:noFill/>
          </a:ln>
        </p:spPr>
        <p:txBody>
          <a:bodyPr lIns="0" rIns="0" tIns="0" bIns="0" anchor="t">
            <a:spAutoFit/>
          </a:bodyPr>
          <a:p>
            <a:pPr indent="0">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0" name="PlaceHolder 2"/>
          <p:cNvSpPr>
            <a:spLocks noGrp="1"/>
          </p:cNvSpPr>
          <p:nvPr>
            <p:ph type="body"/>
          </p:nvPr>
        </p:nvSpPr>
        <p:spPr>
          <a:xfrm>
            <a:off x="720000" y="1877040"/>
            <a:ext cx="3237480" cy="4299480"/>
          </a:xfrm>
          <a:prstGeom prst="rect">
            <a:avLst/>
          </a:prstGeom>
          <a:noFill/>
          <a:ln w="0">
            <a:noFill/>
          </a:ln>
        </p:spPr>
        <p:txBody>
          <a:bodyPr lIns="0" rIns="0" tIns="0" bIns="0" anchor="t">
            <a:normAutofit fontScale="55000" lnSpcReduction="19999"/>
          </a:bodyPr>
          <a:p>
            <a:pPr marL="432000" indent="-324000">
              <a:spcBef>
                <a:spcPts val="1417"/>
              </a:spcBef>
              <a:buClr>
                <a:srgbClr val="000000"/>
              </a:buClr>
              <a:buSzPct val="45000"/>
              <a:buFont typeface="Wingdings" charset="2"/>
              <a:buChar char=""/>
            </a:pPr>
            <a:r>
              <a:rPr b="0" lang="en-US" sz="2400" strike="noStrike" u="none">
                <a:solidFill>
                  <a:srgbClr val="000000"/>
                </a:solidFill>
                <a:effectLst/>
                <a:uFillTx/>
                <a:latin typeface="Arial"/>
              </a:rPr>
              <a:t>Click to edit the outline text format</a:t>
            </a:r>
            <a:endParaRPr b="0" lang="en-US" sz="2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400" strike="noStrike" u="none">
                <a:solidFill>
                  <a:srgbClr val="000000"/>
                </a:solidFill>
                <a:effectLst/>
                <a:uFillTx/>
                <a:latin typeface="Arial"/>
              </a:rPr>
              <a:t>Second Outline Level</a:t>
            </a:r>
            <a:endParaRPr b="0" lang="en-US" sz="2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400" strike="noStrike" u="none">
                <a:solidFill>
                  <a:srgbClr val="000000"/>
                </a:solidFill>
                <a:effectLst/>
                <a:uFillTx/>
                <a:latin typeface="Arial"/>
              </a:rPr>
              <a:t>Fourth Outline Level</a:t>
            </a:r>
            <a:endParaRPr b="0" lang="en-US" sz="2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400" strike="noStrike" u="none">
                <a:solidFill>
                  <a:srgbClr val="000000"/>
                </a:solidFill>
                <a:effectLst/>
                <a:uFillTx/>
                <a:latin typeface="Arial"/>
              </a:rPr>
              <a:t>Fifth Outline Level</a:t>
            </a:r>
            <a:endParaRPr b="0" lang="en-US" sz="24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400" strike="noStrike" u="none">
                <a:solidFill>
                  <a:srgbClr val="000000"/>
                </a:solidFill>
                <a:effectLst/>
                <a:uFillTx/>
                <a:latin typeface="Arial"/>
              </a:rPr>
              <a:t>Sixth Outline Level</a:t>
            </a:r>
            <a:endParaRPr b="0" lang="en-US" sz="24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400" strike="noStrike" u="none">
                <a:solidFill>
                  <a:srgbClr val="000000"/>
                </a:solidFill>
                <a:effectLst/>
                <a:uFillTx/>
                <a:latin typeface="Arial"/>
              </a:rPr>
              <a:t>Seventh Outline Level</a:t>
            </a:r>
            <a:endParaRPr b="0" lang="en-US" sz="2400" strike="noStrike" u="none">
              <a:solidFill>
                <a:srgbClr val="000000"/>
              </a:solidFill>
              <a:effectLst/>
              <a:uFillTx/>
              <a:latin typeface="Arial"/>
            </a:endParaRPr>
          </a:p>
        </p:txBody>
      </p:sp>
      <p:sp>
        <p:nvSpPr>
          <p:cNvPr id="11" name="PlaceHolder 3"/>
          <p:cNvSpPr>
            <a:spLocks noGrp="1"/>
          </p:cNvSpPr>
          <p:nvPr>
            <p:ph type="body"/>
          </p:nvPr>
        </p:nvSpPr>
        <p:spPr>
          <a:xfrm>
            <a:off x="9626040" y="540000"/>
            <a:ext cx="2032200" cy="5636520"/>
          </a:xfrm>
          <a:prstGeom prst="rect">
            <a:avLst/>
          </a:prstGeom>
          <a:noFill/>
          <a:ln w="0">
            <a:noFill/>
          </a:ln>
        </p:spPr>
        <p:txBody>
          <a:bodyPr lIns="0" rIns="0" tIns="0" bIns="0" anchor="ctr">
            <a:normAutofit fontScale="25000" lnSpcReduction="19999"/>
          </a:bodyPr>
          <a:p>
            <a:pPr marL="432000" indent="-324000">
              <a:spcBef>
                <a:spcPts val="1417"/>
              </a:spcBef>
              <a:buClr>
                <a:srgbClr val="000000"/>
              </a:buClr>
              <a:buSzPct val="45000"/>
              <a:buFont typeface="Wingdings" charset="2"/>
              <a:buChar char=""/>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_Content 3">
    <p:bg>
      <p:bgPr>
        <a:solidFill>
          <a:schemeClr val="lt1"/>
        </a:solidFill>
      </p:bgPr>
    </p:bg>
    <p:spTree>
      <p:nvGrpSpPr>
        <p:cNvPr id="1" name=""/>
        <p:cNvGrpSpPr/>
        <p:nvPr/>
      </p:nvGrpSpPr>
      <p:grpSpPr>
        <a:xfrm>
          <a:off x="0" y="0"/>
          <a:ext cx="0" cy="0"/>
          <a:chOff x="0" y="0"/>
          <a:chExt cx="0" cy="0"/>
        </a:xfrm>
      </p:grpSpPr>
      <p:sp>
        <p:nvSpPr>
          <p:cNvPr id="12" name="TextBox 2"/>
          <p:cNvSpPr/>
          <p:nvPr/>
        </p:nvSpPr>
        <p:spPr>
          <a:xfrm>
            <a:off x="63360" y="6642000"/>
            <a:ext cx="1387080" cy="151920"/>
          </a:xfrm>
          <a:prstGeom prst="rect">
            <a:avLst/>
          </a:prstGeom>
          <a:noFill/>
          <a:ln w="0">
            <a:noFill/>
          </a:ln>
        </p:spPr>
        <p:style>
          <a:lnRef idx="0"/>
          <a:fillRef idx="0"/>
          <a:effectRef idx="0"/>
          <a:fontRef idx="minor"/>
        </p:style>
        <p:txBody>
          <a:bodyPr horzOverflow="overflow" lIns="0" rIns="0" tIns="0" bIns="0" anchor="t">
            <a:spAutoFit/>
          </a:bodyPr>
          <a:p>
            <a:pPr>
              <a:lnSpc>
                <a:spcPct val="100000"/>
              </a:lnSpc>
            </a:pPr>
            <a:r>
              <a:rPr b="0" lang="en-US" sz="1000" strike="noStrike" u="none">
                <a:solidFill>
                  <a:srgbClr val="000000">
                    <a:alpha val="50000"/>
                  </a:srgbClr>
                </a:solidFill>
                <a:effectLst/>
                <a:uFillTx/>
                <a:latin typeface="Aptos"/>
                <a:ea typeface="Arial"/>
              </a:rPr>
              <a:t>Jaja Finance Internal Use</a:t>
            </a:r>
            <a:endParaRPr b="0" lang="en-US" sz="1000" strike="noStrike" u="none">
              <a:solidFill>
                <a:srgbClr val="000000"/>
              </a:solidFill>
              <a:effectLst/>
              <a:uFillTx/>
              <a:latin typeface="Arial"/>
            </a:endParaRPr>
          </a:p>
        </p:txBody>
      </p:sp>
      <p:sp>
        <p:nvSpPr>
          <p:cNvPr id="13" name="PlaceHolder 1"/>
          <p:cNvSpPr>
            <a:spLocks noGrp="1"/>
          </p:cNvSpPr>
          <p:nvPr>
            <p:ph type="body"/>
          </p:nvPr>
        </p:nvSpPr>
        <p:spPr>
          <a:xfrm>
            <a:off x="626760" y="1528200"/>
            <a:ext cx="10937880" cy="4719600"/>
          </a:xfrm>
          <a:prstGeom prst="rect">
            <a:avLst/>
          </a:prstGeom>
          <a:noFill/>
          <a:ln w="0">
            <a:noFill/>
          </a:ln>
        </p:spPr>
        <p:txBody>
          <a:bodyPr lIns="91440" rIns="91440" tIns="45720" bIns="45720" anchor="t">
            <a:noAutofit/>
          </a:bodyPr>
          <a:p>
            <a:pPr marL="432000" indent="-324000">
              <a:spcBef>
                <a:spcPts val="1417"/>
              </a:spcBef>
              <a:buClr>
                <a:srgbClr val="000000"/>
              </a:buClr>
              <a:buSzPct val="45000"/>
              <a:buFont typeface="Wingdings" charset="2"/>
              <a:buChar char=""/>
            </a:pPr>
            <a:r>
              <a:rPr b="0" lang="en-US" sz="2400" strike="noStrike" u="none">
                <a:solidFill>
                  <a:srgbClr val="000000"/>
                </a:solidFill>
                <a:effectLst/>
                <a:uFillTx/>
                <a:latin typeface="Arial"/>
              </a:rPr>
              <a:t>Click to edit the outline text format</a:t>
            </a:r>
            <a:endParaRPr b="0" lang="en-US" sz="2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400" strike="noStrike" u="none">
                <a:solidFill>
                  <a:srgbClr val="000000"/>
                </a:solidFill>
                <a:effectLst/>
                <a:uFillTx/>
                <a:latin typeface="Arial"/>
              </a:rPr>
              <a:t>Second Outline Level</a:t>
            </a:r>
            <a:endParaRPr b="0" lang="en-US" sz="2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400" strike="noStrike" u="none">
                <a:solidFill>
                  <a:srgbClr val="000000"/>
                </a:solidFill>
                <a:effectLst/>
                <a:uFillTx/>
                <a:latin typeface="Arial"/>
              </a:rPr>
              <a:t>Fourth Outline Level</a:t>
            </a:r>
            <a:endParaRPr b="0" lang="en-US" sz="2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400" strike="noStrike" u="none">
                <a:solidFill>
                  <a:srgbClr val="000000"/>
                </a:solidFill>
                <a:effectLst/>
                <a:uFillTx/>
                <a:latin typeface="Arial"/>
              </a:rPr>
              <a:t>Fifth Outline Level</a:t>
            </a:r>
            <a:endParaRPr b="0" lang="en-US" sz="24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400" strike="noStrike" u="none">
                <a:solidFill>
                  <a:srgbClr val="000000"/>
                </a:solidFill>
                <a:effectLst/>
                <a:uFillTx/>
                <a:latin typeface="Arial"/>
              </a:rPr>
              <a:t>Sixth Outline Level</a:t>
            </a:r>
            <a:endParaRPr b="0" lang="en-US" sz="24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400" strike="noStrike" u="none">
                <a:solidFill>
                  <a:srgbClr val="000000"/>
                </a:solidFill>
                <a:effectLst/>
                <a:uFillTx/>
                <a:latin typeface="Arial"/>
              </a:rPr>
              <a:t>Seventh Outline Level</a:t>
            </a:r>
            <a:endParaRPr b="0" lang="en-US" sz="2400" strike="noStrike" u="none">
              <a:solidFill>
                <a:srgbClr val="000000"/>
              </a:solidFill>
              <a:effectLst/>
              <a:uFillTx/>
              <a:latin typeface="Arial"/>
            </a:endParaRPr>
          </a:p>
        </p:txBody>
      </p:sp>
      <p:sp>
        <p:nvSpPr>
          <p:cNvPr id="14" name="PlaceHolder 2"/>
          <p:cNvSpPr>
            <a:spLocks noGrp="1"/>
          </p:cNvSpPr>
          <p:nvPr>
            <p:ph type="title"/>
          </p:nvPr>
        </p:nvSpPr>
        <p:spPr>
          <a:xfrm>
            <a:off x="626760" y="469080"/>
            <a:ext cx="10937880" cy="626760"/>
          </a:xfrm>
          <a:prstGeom prst="rect">
            <a:avLst/>
          </a:prstGeom>
          <a:noFill/>
          <a:ln w="0">
            <a:noFill/>
          </a:ln>
        </p:spPr>
        <p:txBody>
          <a:bodyPr lIns="91440" rIns="91440" tIns="45720" bIns="45720" anchor="ctr">
            <a:normAutofit fontScale="92500" lnSpcReduction="9999"/>
          </a:bodyPr>
          <a:p>
            <a:pPr indent="0">
              <a:buNone/>
            </a:pPr>
            <a:r>
              <a:rPr b="0" lang="en-US" sz="4000" strike="noStrike" u="none">
                <a:solidFill>
                  <a:srgbClr val="000000"/>
                </a:solidFill>
                <a:effectLst/>
                <a:uFillTx/>
                <a:latin typeface="Arial"/>
              </a:rPr>
              <a:t>Click to edit the title text format</a:t>
            </a:r>
            <a:endParaRPr b="0" lang="en-US" sz="4000" strike="noStrike" u="none">
              <a:solidFill>
                <a:srgbClr val="000000"/>
              </a:solidFill>
              <a:effectLst/>
              <a:uFillTx/>
              <a:latin typeface="Arial"/>
            </a:endParaRPr>
          </a:p>
        </p:txBody>
      </p:sp>
      <p:cxnSp>
        <p:nvCxnSpPr>
          <p:cNvPr id="15" name="Google Shape;51;p9"/>
          <p:cNvCxnSpPr/>
          <p:nvPr/>
        </p:nvCxnSpPr>
        <p:spPr>
          <a:xfrm>
            <a:off x="626760" y="1095840"/>
            <a:ext cx="10938600" cy="360"/>
          </a:xfrm>
          <a:prstGeom prst="straightConnector1">
            <a:avLst/>
          </a:prstGeom>
          <a:ln w="28575">
            <a:solidFill>
              <a:srgbClr val="d8d8d8"/>
            </a:solidFill>
            <a:round/>
          </a:ln>
        </p:spPr>
      </p:cxn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2"/>
    <p:sldLayoutId id="2147483650" r:id="rId3"/>
    <p:sldLayoutId id="2147483651" r:id="rId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svg"/><Relationship Id="rId3" Type="http://schemas.openxmlformats.org/officeDocument/2006/relationships/slideLayout" Target="../slideLayouts/slideLayout1.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6.png"/><Relationship Id="rId3" Type="http://schemas.openxmlformats.org/officeDocument/2006/relationships/image" Target="../media/image7.svg"/><Relationship Id="rId4" Type="http://schemas.openxmlformats.org/officeDocument/2006/relationships/slideLayout" Target="../slideLayouts/slideLayout1.xml"/><Relationship Id="rId5"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svg"/><Relationship Id="rId3" Type="http://schemas.openxmlformats.org/officeDocument/2006/relationships/slideLayout" Target="../slideLayouts/slideLayout1.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6.png"/><Relationship Id="rId3" Type="http://schemas.openxmlformats.org/officeDocument/2006/relationships/image" Target="../media/image7.svg"/><Relationship Id="rId4" Type="http://schemas.openxmlformats.org/officeDocument/2006/relationships/slideLayout" Target="../slideLayouts/slideLayout1.xml"/><Relationship Id="rId5"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6.png"/><Relationship Id="rId3" Type="http://schemas.openxmlformats.org/officeDocument/2006/relationships/image" Target="../media/image7.svg"/><Relationship Id="rId4" Type="http://schemas.openxmlformats.org/officeDocument/2006/relationships/slideLayout" Target="../slideLayouts/slideLayout1.xml"/><Relationship Id="rId5"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svg"/><Relationship Id="rId3" Type="http://schemas.openxmlformats.org/officeDocument/2006/relationships/slideLayout" Target="../slideLayouts/slideLayout1.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3.png"/><Relationship Id="rId3" Type="http://schemas.openxmlformats.org/officeDocument/2006/relationships/slideLayout" Target="../slideLayouts/slideLayout1.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hyperlink" Target="http://127.0.0.1:5000/#/" TargetMode="External"/><Relationship Id="rId2" Type="http://schemas.openxmlformats.org/officeDocument/2006/relationships/image" Target="../media/image14.png"/><Relationship Id="rId3" Type="http://schemas.openxmlformats.org/officeDocument/2006/relationships/slideLayout" Target="../slideLayouts/slideLayout1.xml"/><Relationship Id="rId4"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1.xml"/><Relationship Id="rId4"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png"/><Relationship Id="rId3"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About Me</a:t>
            </a:r>
            <a:endParaRPr b="0" lang="en-US" sz="4400" strike="noStrike" u="none">
              <a:solidFill>
                <a:srgbClr val="000000"/>
              </a:solidFill>
              <a:effectLst/>
              <a:uFillTx/>
              <a:latin typeface="Arial"/>
            </a:endParaRPr>
          </a:p>
        </p:txBody>
      </p:sp>
      <p:sp>
        <p:nvSpPr>
          <p:cNvPr id="23" name="TextBox 3"/>
          <p:cNvSpPr/>
          <p:nvPr/>
        </p:nvSpPr>
        <p:spPr>
          <a:xfrm>
            <a:off x="759600" y="1702080"/>
            <a:ext cx="8876520" cy="21542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Head of Appsec at JaJa Finance</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I was a Java Developer for ~10 years prior to moving to AppSec</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Been in Appsec for 6 years</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@josephbeeton</a:t>
            </a:r>
            <a:endParaRPr b="0" lang="en-US" sz="2400" strike="noStrike" u="none">
              <a:solidFill>
                <a:srgbClr val="000000"/>
              </a:solidFill>
              <a:effectLst/>
              <a:uFillTx/>
              <a:latin typeface="Arial"/>
            </a:endParaRPr>
          </a:p>
          <a:p>
            <a:pPr>
              <a:lnSpc>
                <a:spcPct val="100000"/>
              </a:lnSpc>
            </a:pPr>
            <a:endParaRPr b="0" lang="en-US" sz="1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Togglz Localhost</a:t>
            </a:r>
            <a:endParaRPr b="0" lang="en-US" sz="4400" strike="noStrike" u="none">
              <a:solidFill>
                <a:srgbClr val="000000"/>
              </a:solidFill>
              <a:effectLst/>
              <a:uFillTx/>
              <a:latin typeface="Arial"/>
            </a:endParaRPr>
          </a:p>
        </p:txBody>
      </p:sp>
      <p:pic>
        <p:nvPicPr>
          <p:cNvPr id="52" name="Picture 3" descr="Text&#10;&#10;Description automatically generated"/>
          <p:cNvPicPr/>
          <p:nvPr/>
        </p:nvPicPr>
        <p:blipFill>
          <a:blip r:embed="rId1"/>
          <a:stretch/>
        </p:blipFill>
        <p:spPr>
          <a:xfrm>
            <a:off x="0" y="1149480"/>
            <a:ext cx="12191760" cy="556128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Togglz RCE Demo</a:t>
            </a:r>
            <a:endParaRPr b="0" lang="en-US" sz="4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Togglz Attack Limitations</a:t>
            </a:r>
            <a:endParaRPr b="0" lang="en-US" sz="4400" strike="noStrike" u="none">
              <a:solidFill>
                <a:srgbClr val="000000"/>
              </a:solidFill>
              <a:effectLst/>
              <a:uFillTx/>
              <a:latin typeface="Arial"/>
            </a:endParaRPr>
          </a:p>
        </p:txBody>
      </p:sp>
      <p:sp>
        <p:nvSpPr>
          <p:cNvPr id="55" name="TextBox 3"/>
          <p:cNvSpPr/>
          <p:nvPr/>
        </p:nvSpPr>
        <p:spPr>
          <a:xfrm>
            <a:off x="720000" y="1650240"/>
            <a:ext cx="9968760" cy="230796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Requires the attacker to be able to inject JS into a website that the developer is accessing</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Requires knowledge of the name of one of the feature toggles.</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This can be overcome by creating a tutorial website.</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Or finding a way to inject a malicious advert into an already existing website.</a:t>
            </a:r>
            <a:endParaRPr b="0" lang="en-US"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Togglz Attack Limitations</a:t>
            </a:r>
            <a:endParaRPr b="0" lang="en-US" sz="4400" strike="noStrike" u="none">
              <a:solidFill>
                <a:srgbClr val="000000"/>
              </a:solidFill>
              <a:effectLst/>
              <a:uFillTx/>
              <a:latin typeface="Arial"/>
            </a:endParaRPr>
          </a:p>
        </p:txBody>
      </p:sp>
      <p:pic>
        <p:nvPicPr>
          <p:cNvPr id="57" name="Picture 2" descr="Graphical user interface, text&#10;&#10;Description automatically generated"/>
          <p:cNvPicPr/>
          <p:nvPr/>
        </p:nvPicPr>
        <p:blipFill>
          <a:blip r:embed="rId1"/>
          <a:stretch/>
        </p:blipFill>
        <p:spPr>
          <a:xfrm>
            <a:off x="0" y="1149480"/>
            <a:ext cx="12191760" cy="546516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                      </a:t>
            </a:r>
            <a:r>
              <a:rPr b="0" lang="en-GB" sz="4400" strike="noStrike" u="none">
                <a:solidFill>
                  <a:schemeClr val="dk2"/>
                </a:solidFill>
                <a:effectLst/>
                <a:uFillTx/>
                <a:latin typeface="Arial"/>
                <a:ea typeface="Georgia"/>
              </a:rPr>
              <a:t>Actuators</a:t>
            </a:r>
            <a:endParaRPr b="0" lang="en-US" sz="4400" strike="noStrike" u="none">
              <a:solidFill>
                <a:srgbClr val="000000"/>
              </a:solidFill>
              <a:effectLst/>
              <a:uFillTx/>
              <a:latin typeface="Arial"/>
            </a:endParaRPr>
          </a:p>
        </p:txBody>
      </p:sp>
      <p:sp>
        <p:nvSpPr>
          <p:cNvPr id="59" name="TextBox 1"/>
          <p:cNvSpPr/>
          <p:nvPr/>
        </p:nvSpPr>
        <p:spPr>
          <a:xfrm>
            <a:off x="620280" y="1313640"/>
            <a:ext cx="11014560" cy="489312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Spring Actuators are used to expose information about a Spring application</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Most are read only</a:t>
            </a:r>
            <a:endParaRPr b="0" lang="en-US" sz="2400" strike="noStrike" u="none">
              <a:solidFill>
                <a:srgbClr val="000000"/>
              </a:solidFill>
              <a:effectLst/>
              <a:uFillTx/>
              <a:latin typeface="Arial"/>
            </a:endParaRPr>
          </a:p>
          <a:p>
            <a:pPr marL="285840" indent="-285840">
              <a:lnSpc>
                <a:spcPct val="100000"/>
              </a:lnSpc>
              <a:buClr>
                <a:srgbClr val="000000"/>
              </a:buClr>
              <a:buFont typeface="Courier New"/>
              <a:buChar char="o"/>
            </a:pPr>
            <a:r>
              <a:rPr b="0" lang="en-US" sz="2400" strike="noStrike" u="none">
                <a:solidFill>
                  <a:srgbClr val="000000"/>
                </a:solidFill>
                <a:effectLst/>
                <a:uFillTx/>
                <a:latin typeface="Arial"/>
                <a:ea typeface="Arial"/>
              </a:rPr>
              <a:t>    /health ( health check endpoint )</a:t>
            </a:r>
            <a:endParaRPr b="0" lang="en-US" sz="2400" strike="noStrike" u="none">
              <a:solidFill>
                <a:srgbClr val="000000"/>
              </a:solidFill>
              <a:effectLst/>
              <a:uFillTx/>
              <a:latin typeface="Arial"/>
            </a:endParaRPr>
          </a:p>
          <a:p>
            <a:pPr marL="285840" indent="-285840">
              <a:lnSpc>
                <a:spcPct val="100000"/>
              </a:lnSpc>
              <a:buClr>
                <a:srgbClr val="000000"/>
              </a:buClr>
              <a:buFont typeface="Courier New"/>
              <a:buChar char="o"/>
            </a:pPr>
            <a:r>
              <a:rPr b="0" lang="en-US" sz="2400" strike="noStrike" u="none">
                <a:solidFill>
                  <a:srgbClr val="000000"/>
                </a:solidFill>
                <a:effectLst/>
                <a:uFillTx/>
                <a:latin typeface="Arial"/>
                <a:ea typeface="Arial"/>
              </a:rPr>
              <a:t>    /env ( list of environment variables, sometimes modifiable )</a:t>
            </a:r>
            <a:endParaRPr b="0" lang="en-US" sz="2400" strike="noStrike" u="none">
              <a:solidFill>
                <a:srgbClr val="000000"/>
              </a:solidFill>
              <a:effectLst/>
              <a:uFillTx/>
              <a:latin typeface="Arial"/>
            </a:endParaRPr>
          </a:p>
          <a:p>
            <a:pPr marL="285840" indent="-285840">
              <a:lnSpc>
                <a:spcPct val="100000"/>
              </a:lnSpc>
              <a:buClr>
                <a:srgbClr val="000000"/>
              </a:buClr>
              <a:buFont typeface="Courier New"/>
              <a:buChar char="o"/>
            </a:pPr>
            <a:r>
              <a:rPr b="0" lang="en-US" sz="2400" strike="noStrike" u="none">
                <a:solidFill>
                  <a:srgbClr val="000000"/>
                </a:solidFill>
                <a:effectLst/>
                <a:uFillTx/>
                <a:latin typeface="Arial"/>
                <a:ea typeface="Arial"/>
              </a:rPr>
              <a:t>    /trace ( lists the last n http request/responses from this server )</a:t>
            </a:r>
            <a:endParaRPr b="0" lang="en-US" sz="2400" strike="noStrike" u="none">
              <a:solidFill>
                <a:srgbClr val="000000"/>
              </a:solidFill>
              <a:effectLst/>
              <a:uFillTx/>
              <a:latin typeface="Arial"/>
            </a:endParaRPr>
          </a:p>
          <a:p>
            <a:pPr marL="285840" indent="-285840">
              <a:lnSpc>
                <a:spcPct val="100000"/>
              </a:lnSpc>
              <a:buClr>
                <a:srgbClr val="000000"/>
              </a:buClr>
              <a:buFont typeface="Courier New"/>
              <a:buChar char="o"/>
            </a:pPr>
            <a:r>
              <a:rPr b="0" lang="en-US" sz="2400" strike="noStrike" u="none">
                <a:solidFill>
                  <a:srgbClr val="000000"/>
                </a:solidFill>
                <a:effectLst/>
                <a:uFillTx/>
                <a:latin typeface="Arial"/>
                <a:ea typeface="Arial"/>
              </a:rPr>
              <a:t>    /heapdump ( a dump of the heap )</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Some modify the application state</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    /env ( sometimes )</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    /restart</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    /reload</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    /shutdown</a:t>
            </a: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p:txBody>
      </p:sp>
      <p:pic>
        <p:nvPicPr>
          <p:cNvPr id="60" name="Graphic 3" descr=""/>
          <p:cNvPicPr/>
          <p:nvPr/>
        </p:nvPicPr>
        <p:blipFill>
          <a:blip r:embed="rId1">
            <a:extLst>
              <a:ext uri="{96DAC541-7B7A-43D3-8B79-37D633B846F1}">
                <asvg:svgBlip xmlns:asvg="http://schemas.microsoft.com/office/drawing/2016/SVG/main" r:embed="rId2"/>
              </a:ext>
            </a:extLst>
          </a:blip>
          <a:stretch/>
        </p:blipFill>
        <p:spPr>
          <a:xfrm>
            <a:off x="720000" y="452520"/>
            <a:ext cx="2712240" cy="69624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Arial"/>
                <a:ea typeface="Georgia"/>
              </a:rPr>
              <a:t>                   Shutdown </a:t>
            </a:r>
            <a:endParaRPr b="0" lang="en-US" sz="4400" strike="noStrike" u="none">
              <a:solidFill>
                <a:srgbClr val="000000"/>
              </a:solidFill>
              <a:effectLst/>
              <a:uFillTx/>
              <a:latin typeface="Arial"/>
            </a:endParaRPr>
          </a:p>
        </p:txBody>
      </p:sp>
      <p:sp>
        <p:nvSpPr>
          <p:cNvPr id="62" name="TextBox 1"/>
          <p:cNvSpPr/>
          <p:nvPr/>
        </p:nvSpPr>
        <p:spPr>
          <a:xfrm>
            <a:off x="620280" y="1313640"/>
            <a:ext cx="11014560" cy="5227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US" sz="1400" strike="noStrike" u="none">
              <a:solidFill>
                <a:srgbClr val="000000"/>
              </a:solidFill>
              <a:effectLst/>
              <a:uFillTx/>
              <a:latin typeface="Arial"/>
            </a:endParaRPr>
          </a:p>
          <a:p>
            <a:pPr>
              <a:lnSpc>
                <a:spcPct val="100000"/>
              </a:lnSpc>
            </a:pPr>
            <a:endParaRPr b="0" lang="en-US" sz="1400" strike="noStrike" u="none">
              <a:solidFill>
                <a:srgbClr val="000000"/>
              </a:solidFill>
              <a:effectLst/>
              <a:uFillTx/>
              <a:latin typeface="Arial"/>
            </a:endParaRPr>
          </a:p>
        </p:txBody>
      </p:sp>
      <p:pic>
        <p:nvPicPr>
          <p:cNvPr id="63" name="Picture 3" descr="A screenshot of a computer&#10;&#10;Description automatically generated with medium confidence"/>
          <p:cNvPicPr/>
          <p:nvPr/>
        </p:nvPicPr>
        <p:blipFill>
          <a:blip r:embed="rId1"/>
          <a:stretch/>
        </p:blipFill>
        <p:spPr>
          <a:xfrm>
            <a:off x="552600" y="1454040"/>
            <a:ext cx="11086920" cy="3949200"/>
          </a:xfrm>
          <a:prstGeom prst="rect">
            <a:avLst/>
          </a:prstGeom>
          <a:noFill/>
          <a:ln w="0">
            <a:noFill/>
          </a:ln>
        </p:spPr>
      </p:pic>
      <p:pic>
        <p:nvPicPr>
          <p:cNvPr id="64" name="Graphic 2" descr=""/>
          <p:cNvPicPr/>
          <p:nvPr/>
        </p:nvPicPr>
        <p:blipFill>
          <a:blip r:embed="rId2">
            <a:extLst>
              <a:ext uri="{96DAC541-7B7A-43D3-8B79-37D633B846F1}">
                <asvg:svgBlip xmlns:asvg="http://schemas.microsoft.com/office/drawing/2016/SVG/main" r:embed="rId3"/>
              </a:ext>
            </a:extLst>
          </a:blip>
          <a:stretch/>
        </p:blipFill>
        <p:spPr>
          <a:xfrm>
            <a:off x="552600" y="496440"/>
            <a:ext cx="2712240" cy="69624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Arial"/>
                <a:ea typeface="Georgia"/>
              </a:rPr>
              <a:t>                  Actuator RCE</a:t>
            </a:r>
            <a:endParaRPr b="0" lang="en-US" sz="4400" strike="noStrike" u="none">
              <a:solidFill>
                <a:srgbClr val="000000"/>
              </a:solidFill>
              <a:effectLst/>
              <a:uFillTx/>
              <a:latin typeface="Arial"/>
            </a:endParaRPr>
          </a:p>
        </p:txBody>
      </p:sp>
      <p:sp>
        <p:nvSpPr>
          <p:cNvPr id="66" name="TextBox 1"/>
          <p:cNvSpPr/>
          <p:nvPr/>
        </p:nvSpPr>
        <p:spPr>
          <a:xfrm>
            <a:off x="620280" y="1313640"/>
            <a:ext cx="11014560" cy="1938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trike="noStrike" u="none">
                <a:solidFill>
                  <a:srgbClr val="000000"/>
                </a:solidFill>
                <a:effectLst/>
                <a:uFillTx/>
                <a:latin typeface="Arial"/>
                <a:ea typeface="Arial"/>
              </a:rPr>
              <a:t>Requires</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Spring-Boot 1.x </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Spring-Cloud-Dependencies</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H2 Database</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/env and /restart actuators enabled</a:t>
            </a:r>
            <a:endParaRPr b="0" lang="en-US" sz="2400" strike="noStrike" u="none">
              <a:solidFill>
                <a:srgbClr val="000000"/>
              </a:solidFill>
              <a:effectLst/>
              <a:uFillTx/>
              <a:latin typeface="Arial"/>
            </a:endParaRPr>
          </a:p>
        </p:txBody>
      </p:sp>
      <p:pic>
        <p:nvPicPr>
          <p:cNvPr id="67" name="Graphic 2" descr=""/>
          <p:cNvPicPr/>
          <p:nvPr/>
        </p:nvPicPr>
        <p:blipFill>
          <a:blip r:embed="rId1">
            <a:extLst>
              <a:ext uri="{96DAC541-7B7A-43D3-8B79-37D633B846F1}">
                <asvg:svgBlip xmlns:asvg="http://schemas.microsoft.com/office/drawing/2016/SVG/main" r:embed="rId2"/>
              </a:ext>
            </a:extLst>
          </a:blip>
          <a:stretch/>
        </p:blipFill>
        <p:spPr>
          <a:xfrm>
            <a:off x="497160" y="452520"/>
            <a:ext cx="2712240" cy="69624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Arial"/>
                <a:ea typeface="Georgia"/>
              </a:rPr>
              <a:t>                 Actuator RCE</a:t>
            </a:r>
            <a:endParaRPr b="0" lang="en-US" sz="4400" strike="noStrike" u="none">
              <a:solidFill>
                <a:srgbClr val="000000"/>
              </a:solidFill>
              <a:effectLst/>
              <a:uFillTx/>
              <a:latin typeface="Arial"/>
            </a:endParaRPr>
          </a:p>
        </p:txBody>
      </p:sp>
      <p:pic>
        <p:nvPicPr>
          <p:cNvPr id="69" name="Picture 4" descr="Text&#10;&#10;Description automatically generated"/>
          <p:cNvPicPr/>
          <p:nvPr/>
        </p:nvPicPr>
        <p:blipFill>
          <a:blip r:embed="rId1"/>
          <a:stretch/>
        </p:blipFill>
        <p:spPr>
          <a:xfrm>
            <a:off x="483480" y="1149480"/>
            <a:ext cx="10730880" cy="5319720"/>
          </a:xfrm>
          <a:prstGeom prst="rect">
            <a:avLst/>
          </a:prstGeom>
          <a:noFill/>
          <a:ln w="0">
            <a:noFill/>
          </a:ln>
        </p:spPr>
      </p:pic>
      <p:pic>
        <p:nvPicPr>
          <p:cNvPr id="70" name="Graphic 1" descr=""/>
          <p:cNvPicPr/>
          <p:nvPr/>
        </p:nvPicPr>
        <p:blipFill>
          <a:blip r:embed="rId2">
            <a:extLst>
              <a:ext uri="{96DAC541-7B7A-43D3-8B79-37D633B846F1}">
                <asvg:svgBlip xmlns:asvg="http://schemas.microsoft.com/office/drawing/2016/SVG/main" r:embed="rId3"/>
              </a:ext>
            </a:extLst>
          </a:blip>
          <a:stretch/>
        </p:blipFill>
        <p:spPr>
          <a:xfrm>
            <a:off x="483480" y="452520"/>
            <a:ext cx="2712240" cy="69624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Arial"/>
                <a:ea typeface="Georgia"/>
              </a:rPr>
              <a:t>                Actuator RCE</a:t>
            </a:r>
            <a:endParaRPr b="0" lang="en-US" sz="4400" strike="noStrike" u="none">
              <a:solidFill>
                <a:srgbClr val="000000"/>
              </a:solidFill>
              <a:effectLst/>
              <a:uFillTx/>
              <a:latin typeface="Arial"/>
            </a:endParaRPr>
          </a:p>
        </p:txBody>
      </p:sp>
      <p:sp>
        <p:nvSpPr>
          <p:cNvPr id="72" name="TextBox 2"/>
          <p:cNvSpPr/>
          <p:nvPr/>
        </p:nvSpPr>
        <p:spPr>
          <a:xfrm>
            <a:off x="2396520" y="1976040"/>
            <a:ext cx="184320" cy="3074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US" sz="1400" strike="noStrike" u="none">
              <a:solidFill>
                <a:srgbClr val="000000"/>
              </a:solidFill>
              <a:effectLst/>
              <a:uFillTx/>
              <a:latin typeface="Arial"/>
              <a:ea typeface="Arial"/>
            </a:endParaRPr>
          </a:p>
        </p:txBody>
      </p:sp>
      <p:pic>
        <p:nvPicPr>
          <p:cNvPr id="73" name="Picture 7" descr=""/>
          <p:cNvPicPr/>
          <p:nvPr/>
        </p:nvPicPr>
        <p:blipFill>
          <a:blip r:embed="rId1"/>
          <a:stretch/>
        </p:blipFill>
        <p:spPr>
          <a:xfrm>
            <a:off x="-2160" y="2372760"/>
            <a:ext cx="12191760" cy="1292400"/>
          </a:xfrm>
          <a:prstGeom prst="rect">
            <a:avLst/>
          </a:prstGeom>
          <a:noFill/>
          <a:ln w="0">
            <a:noFill/>
          </a:ln>
        </p:spPr>
      </p:pic>
      <p:pic>
        <p:nvPicPr>
          <p:cNvPr id="74" name="Graphic 1" descr=""/>
          <p:cNvPicPr/>
          <p:nvPr/>
        </p:nvPicPr>
        <p:blipFill>
          <a:blip r:embed="rId2">
            <a:extLst>
              <a:ext uri="{96DAC541-7B7A-43D3-8B79-37D633B846F1}">
                <asvg:svgBlip xmlns:asvg="http://schemas.microsoft.com/office/drawing/2016/SVG/main" r:embed="rId3"/>
              </a:ext>
            </a:extLst>
          </a:blip>
          <a:stretch/>
        </p:blipFill>
        <p:spPr>
          <a:xfrm>
            <a:off x="513360" y="452520"/>
            <a:ext cx="2712240" cy="69624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Arial"/>
                <a:ea typeface="Georgia"/>
              </a:rPr>
              <a:t>                 Demo</a:t>
            </a:r>
            <a:endParaRPr b="0" lang="en-US" sz="4400" strike="noStrike" u="none">
              <a:solidFill>
                <a:srgbClr val="000000"/>
              </a:solidFill>
              <a:effectLst/>
              <a:uFillTx/>
              <a:latin typeface="Arial"/>
            </a:endParaRPr>
          </a:p>
        </p:txBody>
      </p:sp>
      <p:sp>
        <p:nvSpPr>
          <p:cNvPr id="76" name="TextBox 2"/>
          <p:cNvSpPr/>
          <p:nvPr/>
        </p:nvSpPr>
        <p:spPr>
          <a:xfrm>
            <a:off x="2396520" y="1976040"/>
            <a:ext cx="184320" cy="3074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US" sz="1400" strike="noStrike" u="none">
              <a:solidFill>
                <a:srgbClr val="000000"/>
              </a:solidFill>
              <a:effectLst/>
              <a:uFillTx/>
              <a:latin typeface="Arial"/>
              <a:ea typeface="Arial"/>
            </a:endParaRPr>
          </a:p>
        </p:txBody>
      </p:sp>
      <p:pic>
        <p:nvPicPr>
          <p:cNvPr id="77" name="Graphic 1" descr=""/>
          <p:cNvPicPr/>
          <p:nvPr/>
        </p:nvPicPr>
        <p:blipFill>
          <a:blip r:embed="rId1">
            <a:extLst>
              <a:ext uri="{96DAC541-7B7A-43D3-8B79-37D633B846F1}">
                <asvg:svgBlip xmlns:asvg="http://schemas.microsoft.com/office/drawing/2016/SVG/main" r:embed="rId2"/>
              </a:ext>
            </a:extLst>
          </a:blip>
          <a:stretch/>
        </p:blipFill>
        <p:spPr>
          <a:xfrm>
            <a:off x="483480" y="452520"/>
            <a:ext cx="2712240" cy="69624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How it Started</a:t>
            </a:r>
            <a:endParaRPr b="0" lang="en-US" sz="4400" strike="noStrike" u="none">
              <a:solidFill>
                <a:srgbClr val="000000"/>
              </a:solidFill>
              <a:effectLst/>
              <a:uFillTx/>
              <a:latin typeface="Arial"/>
            </a:endParaRPr>
          </a:p>
        </p:txBody>
      </p:sp>
      <p:sp>
        <p:nvSpPr>
          <p:cNvPr id="25" name="TextBox 3"/>
          <p:cNvSpPr/>
          <p:nvPr/>
        </p:nvSpPr>
        <p:spPr>
          <a:xfrm>
            <a:off x="759600" y="1702080"/>
            <a:ext cx="8876520" cy="141552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Found two vulnerabilities in Togglz Web Console</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CVE-2020-28192 XSS</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CVE-2020-28191 CSRF</a:t>
            </a:r>
            <a:endParaRPr b="0" lang="en-US" sz="2400" strike="noStrike" u="none">
              <a:solidFill>
                <a:srgbClr val="000000"/>
              </a:solidFill>
              <a:effectLst/>
              <a:uFillTx/>
              <a:latin typeface="Arial"/>
            </a:endParaRPr>
          </a:p>
          <a:p>
            <a:pPr>
              <a:lnSpc>
                <a:spcPct val="100000"/>
              </a:lnSpc>
            </a:pPr>
            <a:endParaRPr b="0" lang="en-US" sz="1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title"/>
          </p:nvPr>
        </p:nvSpPr>
        <p:spPr>
          <a:xfrm>
            <a:off x="7990200" y="370080"/>
            <a:ext cx="896400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 CVE-2022-4116</a:t>
            </a:r>
            <a:endParaRPr b="0" lang="en-US" sz="4400" strike="noStrike" u="none">
              <a:solidFill>
                <a:srgbClr val="000000"/>
              </a:solidFill>
              <a:effectLst/>
              <a:uFillTx/>
              <a:latin typeface="Arial"/>
            </a:endParaRPr>
          </a:p>
        </p:txBody>
      </p:sp>
      <p:sp>
        <p:nvSpPr>
          <p:cNvPr id="79" name="TextBox 2"/>
          <p:cNvSpPr/>
          <p:nvPr/>
        </p:nvSpPr>
        <p:spPr>
          <a:xfrm>
            <a:off x="2396520" y="1976040"/>
            <a:ext cx="184320" cy="3074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US" sz="1400" strike="noStrike" u="none">
              <a:solidFill>
                <a:srgbClr val="000000"/>
              </a:solidFill>
              <a:effectLst/>
              <a:uFillTx/>
              <a:latin typeface="Arial"/>
              <a:ea typeface="Arial"/>
            </a:endParaRPr>
          </a:p>
        </p:txBody>
      </p:sp>
      <p:pic>
        <p:nvPicPr>
          <p:cNvPr id="80" name="Picture 3" descr="A picture containing screenshot, font, graphics, graphic design&#10;&#10;Description automatically generated"/>
          <p:cNvPicPr/>
          <p:nvPr/>
        </p:nvPicPr>
        <p:blipFill>
          <a:blip r:embed="rId1"/>
          <a:stretch/>
        </p:blipFill>
        <p:spPr>
          <a:xfrm>
            <a:off x="0" y="80280"/>
            <a:ext cx="7772040" cy="1188720"/>
          </a:xfrm>
          <a:prstGeom prst="rect">
            <a:avLst/>
          </a:prstGeom>
          <a:noFill/>
          <a:ln w="0">
            <a:noFill/>
          </a:ln>
        </p:spPr>
      </p:pic>
      <p:sp>
        <p:nvSpPr>
          <p:cNvPr id="81" name="TextBox 5"/>
          <p:cNvSpPr/>
          <p:nvPr/>
        </p:nvSpPr>
        <p:spPr>
          <a:xfrm>
            <a:off x="0" y="1492560"/>
            <a:ext cx="11973960" cy="60012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US" sz="2400" strike="noStrike" u="none">
              <a:solidFill>
                <a:srgbClr val="000000"/>
              </a:solidFill>
              <a:effectLst/>
              <a:uFillTx/>
              <a:latin typeface="Arial"/>
            </a:endParaRPr>
          </a:p>
          <a:p>
            <a:pPr marL="343080" indent="-343080">
              <a:lnSpc>
                <a:spcPct val="100000"/>
              </a:lnSpc>
              <a:buClr>
                <a:srgbClr val="000000"/>
              </a:buClr>
              <a:buFont typeface="Arial"/>
              <a:buChar char="•"/>
            </a:pPr>
            <a:r>
              <a:rPr b="0" lang="en-US" sz="2400" strike="noStrike" u="none">
                <a:solidFill>
                  <a:srgbClr val="000000"/>
                </a:solidFill>
                <a:effectLst/>
                <a:uFillTx/>
                <a:latin typeface="Arial"/>
                <a:ea typeface="Arial"/>
              </a:rPr>
              <a:t>Spring Like Web Framework</a:t>
            </a:r>
            <a:endParaRPr b="0" lang="en-US" sz="2400" strike="noStrike" u="none">
              <a:solidFill>
                <a:srgbClr val="000000"/>
              </a:solidFill>
              <a:effectLst/>
              <a:uFillTx/>
              <a:latin typeface="Arial"/>
            </a:endParaRPr>
          </a:p>
          <a:p>
            <a:pPr marL="343080" indent="-343080">
              <a:lnSpc>
                <a:spcPct val="100000"/>
              </a:lnSpc>
              <a:buClr>
                <a:srgbClr val="000000"/>
              </a:buClr>
              <a:buFont typeface="Arial"/>
              <a:buChar char="•"/>
            </a:pPr>
            <a:r>
              <a:rPr b="0" lang="en-US" sz="2400" strike="noStrike" u="none">
                <a:solidFill>
                  <a:srgbClr val="000000"/>
                </a:solidFill>
                <a:effectLst/>
                <a:uFillTx/>
                <a:latin typeface="Arial"/>
                <a:ea typeface="Arial"/>
              </a:rPr>
              <a:t>Open Source</a:t>
            </a:r>
            <a:endParaRPr b="0" lang="en-US" sz="2400" strike="noStrike" u="none">
              <a:solidFill>
                <a:srgbClr val="000000"/>
              </a:solidFill>
              <a:effectLst/>
              <a:uFillTx/>
              <a:latin typeface="Arial"/>
            </a:endParaRPr>
          </a:p>
          <a:p>
            <a:pPr marL="343080" indent="-343080">
              <a:lnSpc>
                <a:spcPct val="100000"/>
              </a:lnSpc>
              <a:buClr>
                <a:srgbClr val="000000"/>
              </a:buClr>
              <a:buFont typeface="Arial"/>
              <a:buChar char="•"/>
            </a:pPr>
            <a:r>
              <a:rPr b="0" lang="en-US" sz="2400" strike="noStrike" u="none">
                <a:solidFill>
                  <a:srgbClr val="000000"/>
                </a:solidFill>
                <a:effectLst/>
                <a:uFillTx/>
                <a:latin typeface="Arial"/>
                <a:ea typeface="Arial"/>
              </a:rPr>
              <a:t>Owned by Redhat</a:t>
            </a: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p:txBody>
      </p:sp>
      <p:pic>
        <p:nvPicPr>
          <p:cNvPr id="82" name="Picture 7" descr="A screen shot of a computer code&#10;&#10;Description automatically generated with low confidence"/>
          <p:cNvPicPr/>
          <p:nvPr/>
        </p:nvPicPr>
        <p:blipFill>
          <a:blip r:embed="rId2"/>
          <a:stretch/>
        </p:blipFill>
        <p:spPr>
          <a:xfrm>
            <a:off x="324000" y="3104280"/>
            <a:ext cx="9134640" cy="326520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7990200" y="370080"/>
            <a:ext cx="896400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 CVE-2022-4116</a:t>
            </a:r>
            <a:endParaRPr b="0" lang="en-US" sz="4400" strike="noStrike" u="none">
              <a:solidFill>
                <a:srgbClr val="000000"/>
              </a:solidFill>
              <a:effectLst/>
              <a:uFillTx/>
              <a:latin typeface="Arial"/>
            </a:endParaRPr>
          </a:p>
        </p:txBody>
      </p:sp>
      <p:sp>
        <p:nvSpPr>
          <p:cNvPr id="84" name="TextBox 2"/>
          <p:cNvSpPr/>
          <p:nvPr/>
        </p:nvSpPr>
        <p:spPr>
          <a:xfrm>
            <a:off x="2396520" y="1976040"/>
            <a:ext cx="184320" cy="3074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US" sz="1400" strike="noStrike" u="none">
              <a:solidFill>
                <a:srgbClr val="000000"/>
              </a:solidFill>
              <a:effectLst/>
              <a:uFillTx/>
              <a:latin typeface="Arial"/>
              <a:ea typeface="Arial"/>
            </a:endParaRPr>
          </a:p>
        </p:txBody>
      </p:sp>
      <p:pic>
        <p:nvPicPr>
          <p:cNvPr id="85" name="Picture 3" descr="A picture containing screenshot, font, graphics, graphic design&#10;&#10;Description automatically generated"/>
          <p:cNvPicPr/>
          <p:nvPr/>
        </p:nvPicPr>
        <p:blipFill>
          <a:blip r:embed="rId1"/>
          <a:stretch/>
        </p:blipFill>
        <p:spPr>
          <a:xfrm>
            <a:off x="0" y="80280"/>
            <a:ext cx="7772040" cy="1188720"/>
          </a:xfrm>
          <a:prstGeom prst="rect">
            <a:avLst/>
          </a:prstGeom>
          <a:noFill/>
          <a:ln w="0">
            <a:noFill/>
          </a:ln>
        </p:spPr>
      </p:pic>
      <p:sp>
        <p:nvSpPr>
          <p:cNvPr id="86" name="TextBox 5"/>
          <p:cNvSpPr/>
          <p:nvPr/>
        </p:nvSpPr>
        <p:spPr>
          <a:xfrm>
            <a:off x="0" y="1492560"/>
            <a:ext cx="11973960" cy="5631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US" sz="2400" strike="noStrike" u="none">
              <a:solidFill>
                <a:srgbClr val="000000"/>
              </a:solidFill>
              <a:effectLst/>
              <a:uFillTx/>
              <a:latin typeface="Arial"/>
            </a:endParaRPr>
          </a:p>
          <a:p>
            <a:pPr marL="343080" indent="-343080">
              <a:lnSpc>
                <a:spcPct val="100000"/>
              </a:lnSpc>
              <a:buClr>
                <a:srgbClr val="000000"/>
              </a:buClr>
              <a:buFont typeface="Arial"/>
              <a:buChar char="•"/>
            </a:pPr>
            <a:r>
              <a:rPr b="0" lang="en-US" sz="2400" strike="noStrike" u="none">
                <a:solidFill>
                  <a:srgbClr val="000000"/>
                </a:solidFill>
                <a:effectLst/>
                <a:uFillTx/>
                <a:latin typeface="Arial"/>
                <a:ea typeface="Arial"/>
              </a:rPr>
              <a:t>Has a Developer UI deployed when in Developer Mode</a:t>
            </a:r>
            <a:endParaRPr b="0" lang="en-US" sz="2400" strike="noStrike" u="none">
              <a:solidFill>
                <a:srgbClr val="000000"/>
              </a:solidFill>
              <a:effectLst/>
              <a:uFillTx/>
              <a:latin typeface="Arial"/>
            </a:endParaRPr>
          </a:p>
          <a:p>
            <a:pPr marL="343080" indent="-343080">
              <a:lnSpc>
                <a:spcPct val="100000"/>
              </a:lnSpc>
              <a:buClr>
                <a:srgbClr val="000000"/>
              </a:buClr>
              <a:buFont typeface="Arial"/>
              <a:buChar char="•"/>
            </a:pPr>
            <a:r>
              <a:rPr b="0" lang="en-US" sz="2400" strike="noStrike" u="none">
                <a:solidFill>
                  <a:srgbClr val="000000"/>
                </a:solidFill>
                <a:effectLst/>
                <a:uFillTx/>
                <a:latin typeface="Arial"/>
                <a:ea typeface="Arial"/>
              </a:rPr>
              <a:t>UI is under a fixed path of </a:t>
            </a:r>
            <a:endParaRPr b="0" lang="en-US" sz="2400" strike="noStrike" u="none">
              <a:solidFill>
                <a:srgbClr val="000000"/>
              </a:solidFill>
              <a:effectLst/>
              <a:uFillTx/>
              <a:latin typeface="Arial"/>
            </a:endParaRPr>
          </a:p>
          <a:p>
            <a:pPr>
              <a:lnSpc>
                <a:spcPct val="100000"/>
              </a:lnSpc>
            </a:pPr>
            <a:r>
              <a:rPr b="0" lang="en-US" sz="2400" strike="noStrike" u="none">
                <a:solidFill>
                  <a:srgbClr val="000000"/>
                </a:solidFill>
                <a:effectLst/>
                <a:uFillTx/>
                <a:latin typeface="Arial"/>
                <a:ea typeface="Arial"/>
              </a:rPr>
              <a:t>	</a:t>
            </a:r>
            <a:r>
              <a:rPr b="0" lang="en-US" sz="2400" strike="noStrike" u="none">
                <a:solidFill>
                  <a:srgbClr val="000000"/>
                </a:solidFill>
                <a:effectLst/>
                <a:uFillTx/>
                <a:latin typeface="Arial"/>
                <a:ea typeface="Arial"/>
              </a:rPr>
              <a:t>http://localhost:8080/q/dev/io.quarkus.quarkus-vertx-http/config</a:t>
            </a: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7990200" y="370080"/>
            <a:ext cx="896400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 CVE-2022-4116</a:t>
            </a:r>
            <a:endParaRPr b="0" lang="en-US" sz="4400" strike="noStrike" u="none">
              <a:solidFill>
                <a:srgbClr val="000000"/>
              </a:solidFill>
              <a:effectLst/>
              <a:uFillTx/>
              <a:latin typeface="Arial"/>
            </a:endParaRPr>
          </a:p>
        </p:txBody>
      </p:sp>
      <p:sp>
        <p:nvSpPr>
          <p:cNvPr id="88" name="TextBox 2"/>
          <p:cNvSpPr/>
          <p:nvPr/>
        </p:nvSpPr>
        <p:spPr>
          <a:xfrm>
            <a:off x="2396520" y="1976040"/>
            <a:ext cx="184320" cy="3074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US" sz="1400" strike="noStrike" u="none">
              <a:solidFill>
                <a:srgbClr val="000000"/>
              </a:solidFill>
              <a:effectLst/>
              <a:uFillTx/>
              <a:latin typeface="Arial"/>
              <a:ea typeface="Arial"/>
            </a:endParaRPr>
          </a:p>
        </p:txBody>
      </p:sp>
      <p:pic>
        <p:nvPicPr>
          <p:cNvPr id="89" name="Picture 3" descr="A picture containing screenshot, font, graphics, graphic design&#10;&#10;Description automatically generated"/>
          <p:cNvPicPr/>
          <p:nvPr/>
        </p:nvPicPr>
        <p:blipFill>
          <a:blip r:embed="rId1"/>
          <a:stretch/>
        </p:blipFill>
        <p:spPr>
          <a:xfrm>
            <a:off x="0" y="80280"/>
            <a:ext cx="7772040" cy="1188720"/>
          </a:xfrm>
          <a:prstGeom prst="rect">
            <a:avLst/>
          </a:prstGeom>
          <a:noFill/>
          <a:ln w="0">
            <a:noFill/>
          </a:ln>
        </p:spPr>
      </p:pic>
      <p:pic>
        <p:nvPicPr>
          <p:cNvPr id="90" name="Picture 4" descr="A screenshot of a computer&#10;&#10;Description automatically generated"/>
          <p:cNvPicPr/>
          <p:nvPr/>
        </p:nvPicPr>
        <p:blipFill>
          <a:blip r:embed="rId2"/>
          <a:stretch/>
        </p:blipFill>
        <p:spPr>
          <a:xfrm>
            <a:off x="0" y="1269360"/>
            <a:ext cx="12063960" cy="521820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title"/>
          </p:nvPr>
        </p:nvSpPr>
        <p:spPr>
          <a:xfrm>
            <a:off x="7990200" y="370080"/>
            <a:ext cx="896400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 </a:t>
            </a:r>
            <a:r>
              <a:rPr b="0" lang="en-GB" sz="4400" strike="noStrike" u="none">
                <a:solidFill>
                  <a:schemeClr val="dk2"/>
                </a:solidFill>
                <a:effectLst/>
                <a:uFillTx/>
                <a:latin typeface="Arial"/>
                <a:ea typeface="Georgia"/>
              </a:rPr>
              <a:t>Demo</a:t>
            </a:r>
            <a:endParaRPr b="0" lang="en-US" sz="4400" strike="noStrike" u="none">
              <a:solidFill>
                <a:srgbClr val="000000"/>
              </a:solidFill>
              <a:effectLst/>
              <a:uFillTx/>
              <a:latin typeface="Arial"/>
            </a:endParaRPr>
          </a:p>
        </p:txBody>
      </p:sp>
      <p:sp>
        <p:nvSpPr>
          <p:cNvPr id="92" name="TextBox 2"/>
          <p:cNvSpPr/>
          <p:nvPr/>
        </p:nvSpPr>
        <p:spPr>
          <a:xfrm>
            <a:off x="2396520" y="1976040"/>
            <a:ext cx="184320" cy="3074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US" sz="1400" strike="noStrike" u="none">
              <a:solidFill>
                <a:srgbClr val="000000"/>
              </a:solidFill>
              <a:effectLst/>
              <a:uFillTx/>
              <a:latin typeface="Arial"/>
              <a:ea typeface="Arial"/>
            </a:endParaRPr>
          </a:p>
        </p:txBody>
      </p:sp>
      <p:pic>
        <p:nvPicPr>
          <p:cNvPr id="93" name="Picture 3" descr="A picture containing screenshot, font, graphics, graphic design&#10;&#10;Description automatically generated"/>
          <p:cNvPicPr/>
          <p:nvPr/>
        </p:nvPicPr>
        <p:blipFill>
          <a:blip r:embed="rId1"/>
          <a:stretch/>
        </p:blipFill>
        <p:spPr>
          <a:xfrm>
            <a:off x="0" y="80280"/>
            <a:ext cx="7772040" cy="1188720"/>
          </a:xfrm>
          <a:prstGeom prst="rect">
            <a:avLst/>
          </a:prstGeom>
          <a:noFill/>
          <a:ln w="0">
            <a:noFill/>
          </a:ln>
        </p:spPr>
      </p:pic>
      <p:sp>
        <p:nvSpPr>
          <p:cNvPr id="94" name="TextBox 5"/>
          <p:cNvSpPr/>
          <p:nvPr/>
        </p:nvSpPr>
        <p:spPr>
          <a:xfrm>
            <a:off x="0" y="1492560"/>
            <a:ext cx="11973960" cy="378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7990200" y="370080"/>
            <a:ext cx="896400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 CVE-2022-4116</a:t>
            </a:r>
            <a:endParaRPr b="0" lang="en-US" sz="4400" strike="noStrike" u="none">
              <a:solidFill>
                <a:srgbClr val="000000"/>
              </a:solidFill>
              <a:effectLst/>
              <a:uFillTx/>
              <a:latin typeface="Arial"/>
            </a:endParaRPr>
          </a:p>
        </p:txBody>
      </p:sp>
      <p:sp>
        <p:nvSpPr>
          <p:cNvPr id="96" name="TextBox 2"/>
          <p:cNvSpPr/>
          <p:nvPr/>
        </p:nvSpPr>
        <p:spPr>
          <a:xfrm>
            <a:off x="2396520" y="1976040"/>
            <a:ext cx="184320" cy="3074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US" sz="1400" strike="noStrike" u="none">
              <a:solidFill>
                <a:srgbClr val="000000"/>
              </a:solidFill>
              <a:effectLst/>
              <a:uFillTx/>
              <a:latin typeface="Arial"/>
              <a:ea typeface="Arial"/>
            </a:endParaRPr>
          </a:p>
        </p:txBody>
      </p:sp>
      <p:pic>
        <p:nvPicPr>
          <p:cNvPr id="97" name="Picture 3" descr="A picture containing screenshot, font, graphics, graphic design&#10;&#10;Description automatically generated"/>
          <p:cNvPicPr/>
          <p:nvPr/>
        </p:nvPicPr>
        <p:blipFill>
          <a:blip r:embed="rId1"/>
          <a:stretch/>
        </p:blipFill>
        <p:spPr>
          <a:xfrm>
            <a:off x="0" y="80280"/>
            <a:ext cx="7772040" cy="1188720"/>
          </a:xfrm>
          <a:prstGeom prst="rect">
            <a:avLst/>
          </a:prstGeom>
          <a:noFill/>
          <a:ln w="0">
            <a:noFill/>
          </a:ln>
        </p:spPr>
      </p:pic>
      <p:sp>
        <p:nvSpPr>
          <p:cNvPr id="98" name="TextBox 5"/>
          <p:cNvSpPr/>
          <p:nvPr/>
        </p:nvSpPr>
        <p:spPr>
          <a:xfrm>
            <a:off x="0" y="1492560"/>
            <a:ext cx="11973960" cy="5262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US" sz="2400" strike="noStrike" u="none">
              <a:solidFill>
                <a:srgbClr val="000000"/>
              </a:solidFill>
              <a:effectLst/>
              <a:uFillTx/>
              <a:latin typeface="Arial"/>
            </a:endParaRPr>
          </a:p>
          <a:p>
            <a:pPr marL="343080" indent="-343080">
              <a:lnSpc>
                <a:spcPct val="100000"/>
              </a:lnSpc>
              <a:buClr>
                <a:srgbClr val="000000"/>
              </a:buClr>
              <a:buFont typeface="Arial"/>
              <a:buChar char="•"/>
            </a:pPr>
            <a:r>
              <a:rPr b="0" lang="en-US" sz="2400" strike="noStrike" u="none">
                <a:solidFill>
                  <a:srgbClr val="000000"/>
                </a:solidFill>
                <a:effectLst/>
                <a:uFillTx/>
                <a:latin typeface="Arial"/>
                <a:ea typeface="Arial"/>
              </a:rPr>
              <a:t>Took a bit of convincing but eventually the Quarkus/Redhat security team understood the problem</a:t>
            </a:r>
            <a:endParaRPr b="0" lang="en-US" sz="2400" strike="noStrike" u="none">
              <a:solidFill>
                <a:srgbClr val="000000"/>
              </a:solidFill>
              <a:effectLst/>
              <a:uFillTx/>
              <a:latin typeface="Arial"/>
            </a:endParaRPr>
          </a:p>
          <a:p>
            <a:pPr marL="343080" indent="-343080">
              <a:lnSpc>
                <a:spcPct val="100000"/>
              </a:lnSpc>
              <a:buClr>
                <a:srgbClr val="000000"/>
              </a:buClr>
              <a:buFont typeface="Arial"/>
              <a:buChar char="•"/>
            </a:pPr>
            <a:r>
              <a:rPr b="0" lang="en-US" sz="2400" strike="noStrike" u="none">
                <a:solidFill>
                  <a:srgbClr val="000000"/>
                </a:solidFill>
                <a:effectLst/>
                <a:uFillTx/>
                <a:latin typeface="Arial"/>
                <a:ea typeface="Arial"/>
              </a:rPr>
              <a:t>Issued Fix in Quarkus 2.14.2</a:t>
            </a:r>
            <a:endParaRPr b="0" lang="en-US" sz="2400" strike="noStrike" u="none">
              <a:solidFill>
                <a:srgbClr val="000000"/>
              </a:solidFill>
              <a:effectLst/>
              <a:uFillTx/>
              <a:latin typeface="Arial"/>
            </a:endParaRPr>
          </a:p>
          <a:p>
            <a:pPr marL="343080" indent="-343080">
              <a:lnSpc>
                <a:spcPct val="100000"/>
              </a:lnSpc>
              <a:buClr>
                <a:srgbClr val="000000"/>
              </a:buClr>
              <a:buFont typeface="Arial"/>
              <a:buChar char="•"/>
            </a:pPr>
            <a:r>
              <a:rPr b="0" lang="en-US" sz="2400" strike="noStrike" u="none">
                <a:solidFill>
                  <a:srgbClr val="000000"/>
                </a:solidFill>
                <a:effectLst/>
                <a:uFillTx/>
                <a:latin typeface="Arial"/>
                <a:ea typeface="Arial"/>
              </a:rPr>
              <a:t>CVE-2022-4115 was given a CVSS score of 9.6!</a:t>
            </a: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7394040" y="370080"/>
            <a:ext cx="95601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 </a:t>
            </a:r>
            <a:r>
              <a:rPr b="0" lang="en-GB" sz="4400" strike="noStrike" u="none">
                <a:solidFill>
                  <a:schemeClr val="dk2"/>
                </a:solidFill>
                <a:effectLst/>
                <a:uFillTx/>
                <a:latin typeface="Arial"/>
                <a:ea typeface="Georgia"/>
              </a:rPr>
              <a:t>CVE-2023-43472</a:t>
            </a:r>
            <a:endParaRPr b="0" lang="en-US" sz="4400" strike="noStrike" u="none">
              <a:solidFill>
                <a:srgbClr val="000000"/>
              </a:solidFill>
              <a:effectLst/>
              <a:uFillTx/>
              <a:latin typeface="Arial"/>
            </a:endParaRPr>
          </a:p>
        </p:txBody>
      </p:sp>
      <p:sp>
        <p:nvSpPr>
          <p:cNvPr id="100" name="TextBox 2"/>
          <p:cNvSpPr/>
          <p:nvPr/>
        </p:nvSpPr>
        <p:spPr>
          <a:xfrm>
            <a:off x="2396520" y="1976040"/>
            <a:ext cx="184320" cy="3074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US" sz="1400" strike="noStrike" u="none">
              <a:solidFill>
                <a:srgbClr val="000000"/>
              </a:solidFill>
              <a:effectLst/>
              <a:uFillTx/>
              <a:latin typeface="Arial"/>
              <a:ea typeface="Arial"/>
            </a:endParaRPr>
          </a:p>
        </p:txBody>
      </p:sp>
      <p:sp>
        <p:nvSpPr>
          <p:cNvPr id="101" name="TextBox 5"/>
          <p:cNvSpPr/>
          <p:nvPr/>
        </p:nvSpPr>
        <p:spPr>
          <a:xfrm>
            <a:off x="0" y="1145880"/>
            <a:ext cx="11973960" cy="5262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Mlflow is a AI training tool written in python</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Has a UI deployed to localhost under a path of </a:t>
            </a:r>
            <a:endParaRPr b="0" lang="en-US" sz="2400" strike="noStrike" u="none">
              <a:solidFill>
                <a:srgbClr val="000000"/>
              </a:solidFill>
              <a:effectLst/>
              <a:uFillTx/>
              <a:latin typeface="Arial"/>
            </a:endParaRPr>
          </a:p>
          <a:p>
            <a:pPr lvl="1" marL="285840" indent="-285840">
              <a:lnSpc>
                <a:spcPct val="100000"/>
              </a:lnSpc>
              <a:buClr>
                <a:srgbClr val="000000"/>
              </a:buClr>
              <a:buFont typeface="Arial"/>
              <a:buChar char="•"/>
            </a:pPr>
            <a:r>
              <a:rPr b="0" lang="en-US" sz="2400" strike="noStrike" u="sng">
                <a:solidFill>
                  <a:srgbClr val="00cffe"/>
                </a:solidFill>
                <a:effectLst/>
                <a:uFillTx/>
                <a:latin typeface="Arial"/>
                <a:ea typeface="Arial"/>
                <a:hlinkClick r:id="rId1"/>
              </a:rPr>
              <a:t>http://127.0.0.1:5000/#/</a:t>
            </a: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p:txBody>
      </p:sp>
      <p:pic>
        <p:nvPicPr>
          <p:cNvPr id="102" name="Picture 7" descr="A blue and black text&#10;&#10;Description automatically generated"/>
          <p:cNvPicPr/>
          <p:nvPr/>
        </p:nvPicPr>
        <p:blipFill>
          <a:blip r:embed="rId2"/>
          <a:stretch/>
        </p:blipFill>
        <p:spPr>
          <a:xfrm>
            <a:off x="0" y="449280"/>
            <a:ext cx="6749640" cy="337464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7394040" y="370080"/>
            <a:ext cx="95601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 </a:t>
            </a:r>
            <a:r>
              <a:rPr b="0" lang="en-GB" sz="4400" strike="noStrike" u="none">
                <a:solidFill>
                  <a:schemeClr val="dk2"/>
                </a:solidFill>
                <a:effectLst/>
                <a:uFillTx/>
                <a:latin typeface="Arial"/>
                <a:ea typeface="Georgia"/>
              </a:rPr>
              <a:t>CVE-2023-43472</a:t>
            </a:r>
            <a:endParaRPr b="0" lang="en-US" sz="4400" strike="noStrike" u="none">
              <a:solidFill>
                <a:srgbClr val="000000"/>
              </a:solidFill>
              <a:effectLst/>
              <a:uFillTx/>
              <a:latin typeface="Arial"/>
            </a:endParaRPr>
          </a:p>
        </p:txBody>
      </p:sp>
      <p:sp>
        <p:nvSpPr>
          <p:cNvPr id="104" name="TextBox 2"/>
          <p:cNvSpPr/>
          <p:nvPr/>
        </p:nvSpPr>
        <p:spPr>
          <a:xfrm>
            <a:off x="2396520" y="1976040"/>
            <a:ext cx="184320" cy="3074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US" sz="1400" strike="noStrike" u="none">
              <a:solidFill>
                <a:srgbClr val="000000"/>
              </a:solidFill>
              <a:effectLst/>
              <a:uFillTx/>
              <a:latin typeface="Arial"/>
              <a:ea typeface="Arial"/>
            </a:endParaRPr>
          </a:p>
        </p:txBody>
      </p:sp>
      <p:sp>
        <p:nvSpPr>
          <p:cNvPr id="105" name="TextBox 5"/>
          <p:cNvSpPr/>
          <p:nvPr/>
        </p:nvSpPr>
        <p:spPr>
          <a:xfrm>
            <a:off x="0" y="1145880"/>
            <a:ext cx="11973960" cy="5262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lvl="1"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Has a Web UI</a:t>
            </a:r>
            <a:endParaRPr b="0" lang="en-US" sz="2400" strike="noStrike" u="none">
              <a:solidFill>
                <a:srgbClr val="000000"/>
              </a:solidFill>
              <a:effectLst/>
              <a:uFillTx/>
              <a:latin typeface="Arial"/>
            </a:endParaRPr>
          </a:p>
          <a:p>
            <a:pPr lvl="1"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Has a REST API</a:t>
            </a:r>
            <a:endParaRPr b="0" lang="en-US" sz="2400" strike="noStrike" u="none">
              <a:solidFill>
                <a:srgbClr val="000000"/>
              </a:solidFill>
              <a:effectLst/>
              <a:uFillTx/>
              <a:latin typeface="Arial"/>
            </a:endParaRPr>
          </a:p>
          <a:p>
            <a:pPr lvl="1"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REST API uses JSON so shouldn’t be vulnerable</a:t>
            </a:r>
            <a:endParaRPr b="0" lang="en-US" sz="2400" strike="noStrike" u="none">
              <a:solidFill>
                <a:srgbClr val="000000"/>
              </a:solidFill>
              <a:effectLst/>
              <a:uFillTx/>
              <a:latin typeface="Arial"/>
            </a:endParaRPr>
          </a:p>
          <a:p>
            <a:pPr lvl="1"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But…</a:t>
            </a: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p:txBody>
      </p:sp>
      <p:pic>
        <p:nvPicPr>
          <p:cNvPr id="106" name="Picture 7" descr="A blue and black text&#10;&#10;Description automatically generated"/>
          <p:cNvPicPr/>
          <p:nvPr/>
        </p:nvPicPr>
        <p:blipFill>
          <a:blip r:embed="rId1"/>
          <a:stretch/>
        </p:blipFill>
        <p:spPr>
          <a:xfrm>
            <a:off x="11160" y="-29880"/>
            <a:ext cx="6749640" cy="337464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7394040" y="370080"/>
            <a:ext cx="95601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 </a:t>
            </a:r>
            <a:r>
              <a:rPr b="0" lang="en-GB" sz="4400" strike="noStrike" u="none">
                <a:solidFill>
                  <a:schemeClr val="dk2"/>
                </a:solidFill>
                <a:effectLst/>
                <a:uFillTx/>
                <a:latin typeface="Arial"/>
                <a:ea typeface="Georgia"/>
              </a:rPr>
              <a:t>CVE-2023-43472</a:t>
            </a:r>
            <a:endParaRPr b="0" lang="en-US" sz="4400" strike="noStrike" u="none">
              <a:solidFill>
                <a:srgbClr val="000000"/>
              </a:solidFill>
              <a:effectLst/>
              <a:uFillTx/>
              <a:latin typeface="Arial"/>
            </a:endParaRPr>
          </a:p>
        </p:txBody>
      </p:sp>
      <p:sp>
        <p:nvSpPr>
          <p:cNvPr id="108" name="TextBox 2"/>
          <p:cNvSpPr/>
          <p:nvPr/>
        </p:nvSpPr>
        <p:spPr>
          <a:xfrm>
            <a:off x="2396520" y="1976040"/>
            <a:ext cx="184320" cy="3074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US" sz="1400" strike="noStrike" u="none">
              <a:solidFill>
                <a:srgbClr val="000000"/>
              </a:solidFill>
              <a:effectLst/>
              <a:uFillTx/>
              <a:latin typeface="Arial"/>
              <a:ea typeface="Arial"/>
            </a:endParaRPr>
          </a:p>
        </p:txBody>
      </p:sp>
      <p:sp>
        <p:nvSpPr>
          <p:cNvPr id="109" name="TextBox 5"/>
          <p:cNvSpPr/>
          <p:nvPr/>
        </p:nvSpPr>
        <p:spPr>
          <a:xfrm>
            <a:off x="0" y="1145880"/>
            <a:ext cx="11973960" cy="1938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p:txBody>
      </p:sp>
      <p:pic>
        <p:nvPicPr>
          <p:cNvPr id="110" name="Picture 6" descr="A screenshot of a computer&#10;&#10;Description automatically generated"/>
          <p:cNvPicPr/>
          <p:nvPr/>
        </p:nvPicPr>
        <p:blipFill>
          <a:blip r:embed="rId1"/>
          <a:stretch/>
        </p:blipFill>
        <p:spPr>
          <a:xfrm>
            <a:off x="217800" y="985320"/>
            <a:ext cx="10956600" cy="557532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7394040" y="370080"/>
            <a:ext cx="95601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 </a:t>
            </a:r>
            <a:r>
              <a:rPr b="0" lang="en-GB" sz="4400" strike="noStrike" u="none">
                <a:solidFill>
                  <a:schemeClr val="dk2"/>
                </a:solidFill>
                <a:effectLst/>
                <a:uFillTx/>
                <a:latin typeface="Arial"/>
                <a:ea typeface="Georgia"/>
              </a:rPr>
              <a:t>CVE-2023-43472</a:t>
            </a:r>
            <a:endParaRPr b="0" lang="en-US" sz="4400" strike="noStrike" u="none">
              <a:solidFill>
                <a:srgbClr val="000000"/>
              </a:solidFill>
              <a:effectLst/>
              <a:uFillTx/>
              <a:latin typeface="Arial"/>
            </a:endParaRPr>
          </a:p>
        </p:txBody>
      </p:sp>
      <p:sp>
        <p:nvSpPr>
          <p:cNvPr id="112" name="TextBox 2"/>
          <p:cNvSpPr/>
          <p:nvPr/>
        </p:nvSpPr>
        <p:spPr>
          <a:xfrm>
            <a:off x="2396520" y="1976040"/>
            <a:ext cx="184320" cy="3074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US" sz="1400" strike="noStrike" u="none">
              <a:solidFill>
                <a:srgbClr val="000000"/>
              </a:solidFill>
              <a:effectLst/>
              <a:uFillTx/>
              <a:latin typeface="Arial"/>
              <a:ea typeface="Arial"/>
            </a:endParaRPr>
          </a:p>
        </p:txBody>
      </p:sp>
      <p:sp>
        <p:nvSpPr>
          <p:cNvPr id="113" name="TextBox 5"/>
          <p:cNvSpPr/>
          <p:nvPr/>
        </p:nvSpPr>
        <p:spPr>
          <a:xfrm>
            <a:off x="0" y="1145880"/>
            <a:ext cx="11973960" cy="1938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p:txBody>
      </p:sp>
      <p:pic>
        <p:nvPicPr>
          <p:cNvPr id="114" name="Picture 3" descr="A screenshot of a computer&#10;&#10;Description automatically generated"/>
          <p:cNvPicPr/>
          <p:nvPr/>
        </p:nvPicPr>
        <p:blipFill>
          <a:blip r:embed="rId1"/>
          <a:stretch/>
        </p:blipFill>
        <p:spPr>
          <a:xfrm>
            <a:off x="797400" y="978480"/>
            <a:ext cx="10285560" cy="542988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7394040" y="370080"/>
            <a:ext cx="95601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 </a:t>
            </a:r>
            <a:r>
              <a:rPr b="0" lang="en-GB" sz="4400" strike="noStrike" u="none">
                <a:solidFill>
                  <a:schemeClr val="dk2"/>
                </a:solidFill>
                <a:effectLst/>
                <a:uFillTx/>
                <a:latin typeface="Arial"/>
                <a:ea typeface="Georgia"/>
              </a:rPr>
              <a:t>CVE-2023-43472</a:t>
            </a:r>
            <a:endParaRPr b="0" lang="en-US" sz="4400" strike="noStrike" u="none">
              <a:solidFill>
                <a:srgbClr val="000000"/>
              </a:solidFill>
              <a:effectLst/>
              <a:uFillTx/>
              <a:latin typeface="Arial"/>
            </a:endParaRPr>
          </a:p>
        </p:txBody>
      </p:sp>
      <p:sp>
        <p:nvSpPr>
          <p:cNvPr id="116" name="TextBox 2"/>
          <p:cNvSpPr/>
          <p:nvPr/>
        </p:nvSpPr>
        <p:spPr>
          <a:xfrm>
            <a:off x="2396520" y="1976040"/>
            <a:ext cx="184320" cy="3074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US" sz="1400" strike="noStrike" u="none">
              <a:solidFill>
                <a:srgbClr val="000000"/>
              </a:solidFill>
              <a:effectLst/>
              <a:uFillTx/>
              <a:latin typeface="Arial"/>
              <a:ea typeface="Arial"/>
            </a:endParaRPr>
          </a:p>
        </p:txBody>
      </p:sp>
      <p:sp>
        <p:nvSpPr>
          <p:cNvPr id="117" name="TextBox 5"/>
          <p:cNvSpPr/>
          <p:nvPr/>
        </p:nvSpPr>
        <p:spPr>
          <a:xfrm>
            <a:off x="0" y="1145880"/>
            <a:ext cx="11973960" cy="60012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lvl="1"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The Attack renames the Default experiment to old</a:t>
            </a:r>
            <a:endParaRPr b="0" lang="en-US" sz="2400" strike="noStrike" u="none">
              <a:solidFill>
                <a:srgbClr val="000000"/>
              </a:solidFill>
              <a:effectLst/>
              <a:uFillTx/>
              <a:latin typeface="Arial"/>
            </a:endParaRPr>
          </a:p>
          <a:p>
            <a:pPr lvl="1"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Creates a new experiment named “Default”</a:t>
            </a:r>
            <a:endParaRPr b="0" lang="en-US" sz="2400" strike="noStrike" u="none">
              <a:solidFill>
                <a:srgbClr val="000000"/>
              </a:solidFill>
              <a:effectLst/>
              <a:uFillTx/>
              <a:latin typeface="Arial"/>
            </a:endParaRPr>
          </a:p>
          <a:p>
            <a:pPr lvl="1"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Sets Artifact Location where the model data will be saved to to a S3 bucket that you control.</a:t>
            </a:r>
            <a:endParaRPr b="0" lang="en-US" sz="2400" strike="noStrike" u="none">
              <a:solidFill>
                <a:srgbClr val="000000"/>
              </a:solidFill>
              <a:effectLst/>
              <a:uFillTx/>
              <a:latin typeface="Arial"/>
            </a:endParaRPr>
          </a:p>
          <a:p>
            <a:pPr lvl="1"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Set global read/write on the S3 bucket so mlflow can write to it</a:t>
            </a:r>
            <a:endParaRPr b="0" lang="en-US" sz="2400" strike="noStrike" u="none">
              <a:solidFill>
                <a:srgbClr val="000000"/>
              </a:solidFill>
              <a:effectLst/>
              <a:uFillTx/>
              <a:latin typeface="Arial"/>
            </a:endParaRPr>
          </a:p>
          <a:p>
            <a:pPr lvl="1"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Profit</a:t>
            </a: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p:txBody>
      </p:sp>
      <p:pic>
        <p:nvPicPr>
          <p:cNvPr id="118" name="Picture 7" descr="A blue and black text&#10;&#10;Description automatically generated"/>
          <p:cNvPicPr/>
          <p:nvPr/>
        </p:nvPicPr>
        <p:blipFill>
          <a:blip r:embed="rId1"/>
          <a:stretch/>
        </p:blipFill>
        <p:spPr>
          <a:xfrm>
            <a:off x="11160" y="-29880"/>
            <a:ext cx="6749640" cy="337464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Togglz</a:t>
            </a:r>
            <a:endParaRPr b="0" lang="en-US" sz="4400" strike="noStrike" u="none">
              <a:solidFill>
                <a:srgbClr val="000000"/>
              </a:solidFill>
              <a:effectLst/>
              <a:uFillTx/>
              <a:latin typeface="Arial"/>
            </a:endParaRPr>
          </a:p>
        </p:txBody>
      </p:sp>
      <p:sp>
        <p:nvSpPr>
          <p:cNvPr id="27" name="TextBox 3"/>
          <p:cNvSpPr/>
          <p:nvPr/>
        </p:nvSpPr>
        <p:spPr>
          <a:xfrm>
            <a:off x="759600" y="1702080"/>
            <a:ext cx="8876520" cy="193860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Open Source framework for creating Feature Toggles</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Has several ways to enable/disable features</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Percentage</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By IP Range</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Custom rules written in JS and executed on the Server</a:t>
            </a:r>
            <a:endParaRPr b="0" lang="en-US"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7394040" y="370080"/>
            <a:ext cx="95601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 </a:t>
            </a:r>
            <a:r>
              <a:rPr b="0" lang="en-GB" sz="4400" strike="noStrike" u="none">
                <a:solidFill>
                  <a:schemeClr val="dk2"/>
                </a:solidFill>
                <a:effectLst/>
                <a:uFillTx/>
                <a:latin typeface="Arial"/>
                <a:ea typeface="Georgia"/>
              </a:rPr>
              <a:t>CVE-2023-43472</a:t>
            </a:r>
            <a:endParaRPr b="0" lang="en-US" sz="4400" strike="noStrike" u="none">
              <a:solidFill>
                <a:srgbClr val="000000"/>
              </a:solidFill>
              <a:effectLst/>
              <a:uFillTx/>
              <a:latin typeface="Arial"/>
            </a:endParaRPr>
          </a:p>
        </p:txBody>
      </p:sp>
      <p:sp>
        <p:nvSpPr>
          <p:cNvPr id="120" name="TextBox 2"/>
          <p:cNvSpPr/>
          <p:nvPr/>
        </p:nvSpPr>
        <p:spPr>
          <a:xfrm>
            <a:off x="2396520" y="1976040"/>
            <a:ext cx="184320" cy="3074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US" sz="1400" strike="noStrike" u="none">
              <a:solidFill>
                <a:srgbClr val="000000"/>
              </a:solidFill>
              <a:effectLst/>
              <a:uFillTx/>
              <a:latin typeface="Arial"/>
              <a:ea typeface="Arial"/>
            </a:endParaRPr>
          </a:p>
        </p:txBody>
      </p:sp>
      <p:sp>
        <p:nvSpPr>
          <p:cNvPr id="121" name="TextBox 5"/>
          <p:cNvSpPr/>
          <p:nvPr/>
        </p:nvSpPr>
        <p:spPr>
          <a:xfrm>
            <a:off x="0" y="1145880"/>
            <a:ext cx="11973960" cy="378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p:txBody>
      </p:sp>
      <p:pic>
        <p:nvPicPr>
          <p:cNvPr id="122" name="Picture 6" descr="A screenshot of a computer&#10;&#10;Description automatically generated"/>
          <p:cNvPicPr/>
          <p:nvPr/>
        </p:nvPicPr>
        <p:blipFill>
          <a:blip r:embed="rId1"/>
          <a:stretch/>
        </p:blipFill>
        <p:spPr>
          <a:xfrm>
            <a:off x="108720" y="979560"/>
            <a:ext cx="11973960" cy="587808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3" name="Picture 3" descr="A person holding a cigarette&#10;&#10;Description automatically generated"/>
          <p:cNvPicPr/>
          <p:nvPr/>
        </p:nvPicPr>
        <p:blipFill>
          <a:blip r:embed="rId1"/>
          <a:stretch/>
        </p:blipFill>
        <p:spPr>
          <a:xfrm>
            <a:off x="1547640" y="540000"/>
            <a:ext cx="9096480" cy="6145920"/>
          </a:xfrm>
          <a:prstGeom prst="rect">
            <a:avLst/>
          </a:prstGeom>
          <a:noFill/>
          <a:ln w="0">
            <a:noFill/>
          </a:ln>
        </p:spPr>
      </p:pic>
      <p:pic>
        <p:nvPicPr>
          <p:cNvPr id="124" name="Picture 2" descr="A close-up of a text&#10;&#10;AI-generated content may be incorrect."/>
          <p:cNvPicPr/>
          <p:nvPr/>
        </p:nvPicPr>
        <p:blipFill>
          <a:blip r:embed="rId2"/>
          <a:stretch/>
        </p:blipFill>
        <p:spPr>
          <a:xfrm>
            <a:off x="4152960" y="4743360"/>
            <a:ext cx="3885840" cy="194292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2"/>
          <p:cNvSpPr/>
          <p:nvPr/>
        </p:nvSpPr>
        <p:spPr>
          <a:xfrm>
            <a:off x="2396520" y="1976040"/>
            <a:ext cx="184320" cy="3074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US" sz="1400" strike="noStrike" u="none">
              <a:solidFill>
                <a:srgbClr val="000000"/>
              </a:solidFill>
              <a:effectLst/>
              <a:uFillTx/>
              <a:latin typeface="Arial"/>
              <a:ea typeface="Arial"/>
            </a:endParaRPr>
          </a:p>
        </p:txBody>
      </p:sp>
      <p:sp>
        <p:nvSpPr>
          <p:cNvPr id="126" name="TextBox 5"/>
          <p:cNvSpPr/>
          <p:nvPr/>
        </p:nvSpPr>
        <p:spPr>
          <a:xfrm>
            <a:off x="0" y="1145880"/>
            <a:ext cx="11973960" cy="4893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lvl="1"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MCP is a Protocol created by Anthropic to allow LLM Agents to interact with resources</a:t>
            </a:r>
            <a:endParaRPr b="0" lang="en-US" sz="2400" strike="noStrike" u="none">
              <a:solidFill>
                <a:srgbClr val="000000"/>
              </a:solidFill>
              <a:effectLst/>
              <a:uFillTx/>
              <a:latin typeface="Arial"/>
            </a:endParaRPr>
          </a:p>
          <a:p>
            <a:pPr lvl="1"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There is a MCP Client that sits within the LLM Agent.</a:t>
            </a:r>
            <a:endParaRPr b="0" lang="en-US" sz="2400" strike="noStrike" u="none">
              <a:solidFill>
                <a:srgbClr val="000000"/>
              </a:solidFill>
              <a:effectLst/>
              <a:uFillTx/>
              <a:latin typeface="Arial"/>
            </a:endParaRPr>
          </a:p>
          <a:p>
            <a:pPr lvl="1"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The MCP Server is a service which provides the LLM with Resources.</a:t>
            </a:r>
            <a:endParaRPr b="0" lang="en-US" sz="2400" strike="noStrike" u="none">
              <a:solidFill>
                <a:srgbClr val="000000"/>
              </a:solidFill>
              <a:effectLst/>
              <a:uFillTx/>
              <a:latin typeface="Arial"/>
            </a:endParaRPr>
          </a:p>
          <a:p>
            <a:pPr lvl="1"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Communication can be done over HTTP SSE and utilizes JSON-RPC</a:t>
            </a: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p:txBody>
      </p:sp>
      <p:pic>
        <p:nvPicPr>
          <p:cNvPr id="127" name="Picture 1" descr="A close-up of a text&#10;&#10;AI-generated content may be incorrect."/>
          <p:cNvPicPr/>
          <p:nvPr/>
        </p:nvPicPr>
        <p:blipFill>
          <a:blip r:embed="rId1"/>
          <a:stretch/>
        </p:blipFill>
        <p:spPr>
          <a:xfrm>
            <a:off x="0" y="-854640"/>
            <a:ext cx="5626800" cy="281304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MCP HTTP/SSE</a:t>
            </a:r>
            <a:endParaRPr b="0" lang="en-US" sz="4400" strike="noStrike" u="none">
              <a:solidFill>
                <a:srgbClr val="000000"/>
              </a:solidFill>
              <a:effectLst/>
              <a:uFillTx/>
              <a:latin typeface="Arial"/>
            </a:endParaRPr>
          </a:p>
        </p:txBody>
      </p:sp>
      <p:sp>
        <p:nvSpPr>
          <p:cNvPr id="129" name="Rounded Rectangle 1"/>
          <p:cNvSpPr/>
          <p:nvPr/>
        </p:nvSpPr>
        <p:spPr>
          <a:xfrm>
            <a:off x="953640" y="1756800"/>
            <a:ext cx="2586240" cy="3343680"/>
          </a:xfrm>
          <a:prstGeom prst="roundRect">
            <a:avLst>
              <a:gd name="adj" fmla="val 16667"/>
            </a:avLst>
          </a:prstGeom>
          <a:solidFill>
            <a:schemeClr val="bg2">
              <a:lumMod val="10000"/>
              <a:lumOff val="90000"/>
            </a:schemeClr>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trike="noStrike" u="none">
                <a:solidFill>
                  <a:schemeClr val="dk1"/>
                </a:solidFill>
                <a:effectLst/>
                <a:uFillTx/>
                <a:latin typeface="Arial"/>
                <a:ea typeface="Arial"/>
              </a:rPr>
              <a:t>LLM Agent</a:t>
            </a: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p:txBody>
      </p:sp>
      <p:sp>
        <p:nvSpPr>
          <p:cNvPr id="130" name="Rectangle 5"/>
          <p:cNvSpPr/>
          <p:nvPr/>
        </p:nvSpPr>
        <p:spPr>
          <a:xfrm>
            <a:off x="1396800" y="2661120"/>
            <a:ext cx="1724040" cy="1018440"/>
          </a:xfrm>
          <a:prstGeom prst="rect">
            <a:avLst/>
          </a:prstGeom>
          <a:solidFill>
            <a:srgbClr val="004d45"/>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trike="noStrike" u="none">
                <a:solidFill>
                  <a:schemeClr val="lt1"/>
                </a:solidFill>
                <a:effectLst/>
                <a:uFillTx/>
                <a:latin typeface="Arial"/>
                <a:ea typeface="Arial"/>
              </a:rPr>
              <a:t>MCP Client</a:t>
            </a:r>
            <a:endParaRPr b="0" lang="en-US" sz="1400" strike="noStrike" u="none">
              <a:solidFill>
                <a:srgbClr val="ffffff"/>
              </a:solidFill>
              <a:effectLst/>
              <a:uFillTx/>
              <a:latin typeface="Arial"/>
            </a:endParaRPr>
          </a:p>
        </p:txBody>
      </p:sp>
      <p:sp>
        <p:nvSpPr>
          <p:cNvPr id="131" name="Rounded Rectangle 7"/>
          <p:cNvSpPr/>
          <p:nvPr/>
        </p:nvSpPr>
        <p:spPr>
          <a:xfrm>
            <a:off x="9851760" y="1756800"/>
            <a:ext cx="1493640" cy="3343680"/>
          </a:xfrm>
          <a:prstGeom prst="roundRect">
            <a:avLst>
              <a:gd name="adj" fmla="val 16667"/>
            </a:avLst>
          </a:prstGeom>
          <a:solidFill>
            <a:schemeClr val="accent4">
              <a:lumMod val="60000"/>
              <a:lumOff val="40000"/>
            </a:schemeClr>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trike="noStrike" u="none">
                <a:solidFill>
                  <a:srgbClr val="000000"/>
                </a:solidFill>
                <a:effectLst/>
                <a:uFillTx/>
                <a:latin typeface="Arial"/>
                <a:ea typeface="Arial"/>
              </a:rPr>
              <a:t>MCP Server</a:t>
            </a:r>
            <a:endParaRPr b="0" lang="en-US" sz="1400" strike="noStrike" u="none">
              <a:solidFill>
                <a:srgbClr val="000000"/>
              </a:solidFill>
              <a:effectLst/>
              <a:uFillTx/>
              <a:latin typeface="Arial"/>
            </a:endParaRPr>
          </a:p>
          <a:p>
            <a:pPr algn="ctr">
              <a:lnSpc>
                <a:spcPct val="100000"/>
              </a:lnSpc>
            </a:pPr>
            <a:r>
              <a:rPr b="0" lang="en-US" sz="1400" strike="noStrike" u="none">
                <a:solidFill>
                  <a:srgbClr val="000000"/>
                </a:solidFill>
                <a:effectLst/>
                <a:uFillTx/>
                <a:latin typeface="Arial"/>
                <a:ea typeface="Arial"/>
              </a:rPr>
              <a:t>localhost:8080</a:t>
            </a: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p:txBody>
      </p:sp>
      <p:sp>
        <p:nvSpPr>
          <p:cNvPr id="132" name="Left Arrow 11"/>
          <p:cNvSpPr/>
          <p:nvPr/>
        </p:nvSpPr>
        <p:spPr>
          <a:xfrm>
            <a:off x="3849480" y="2477880"/>
            <a:ext cx="5397480" cy="587520"/>
          </a:xfrm>
          <a:prstGeom prst="leftArrow">
            <a:avLst>
              <a:gd name="adj1" fmla="val 50000"/>
              <a:gd name="adj2" fmla="val 50000"/>
            </a:avLst>
          </a:prstGeom>
          <a:solidFill>
            <a:schemeClr val="accent4">
              <a:lumMod val="40000"/>
              <a:lumOff val="60000"/>
            </a:schemeClr>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trike="noStrike" u="none">
                <a:solidFill>
                  <a:schemeClr val="dk1"/>
                </a:solidFill>
                <a:effectLst/>
                <a:uFillTx/>
                <a:latin typeface="Arial"/>
                <a:ea typeface="Arial"/>
              </a:rPr>
              <a:t>Connection Left Open</a:t>
            </a:r>
            <a:endParaRPr b="0" lang="en-US" sz="1400" strike="noStrike" u="none">
              <a:solidFill>
                <a:srgbClr val="000000"/>
              </a:solidFill>
              <a:effectLst/>
              <a:uFillTx/>
              <a:latin typeface="Arial"/>
            </a:endParaRPr>
          </a:p>
        </p:txBody>
      </p:sp>
      <p:sp>
        <p:nvSpPr>
          <p:cNvPr id="133" name="TextBox 13"/>
          <p:cNvSpPr/>
          <p:nvPr/>
        </p:nvSpPr>
        <p:spPr>
          <a:xfrm>
            <a:off x="4203360" y="1932120"/>
            <a:ext cx="5803920" cy="307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rgbClr val="000000"/>
                </a:solidFill>
                <a:effectLst/>
                <a:uFillTx/>
                <a:latin typeface="Arial"/>
                <a:ea typeface="Arial"/>
              </a:rPr>
              <a:t>/mcp/message?sessionID=</a:t>
            </a:r>
            <a:r>
              <a:rPr b="0" i="1" lang="en-GB" sz="1400" strike="noStrike" u="none">
                <a:solidFill>
                  <a:srgbClr val="000000"/>
                </a:solidFill>
                <a:effectLst/>
                <a:uFillTx/>
                <a:latin typeface="Arial"/>
                <a:ea typeface="Arial"/>
              </a:rPr>
              <a:t> 5ae352e7-18f9-4efe-a66f-10283f9e94a7</a:t>
            </a:r>
            <a:endParaRPr b="0" lang="en-US" sz="1400" strike="noStrike" u="none">
              <a:solidFill>
                <a:srgbClr val="000000"/>
              </a:solidFill>
              <a:effectLst/>
              <a:uFillTx/>
              <a:latin typeface="Arial"/>
            </a:endParaRPr>
          </a:p>
        </p:txBody>
      </p:sp>
      <p:sp>
        <p:nvSpPr>
          <p:cNvPr id="134" name="Right Arrow 19"/>
          <p:cNvSpPr/>
          <p:nvPr/>
        </p:nvSpPr>
        <p:spPr>
          <a:xfrm>
            <a:off x="3796920" y="2093760"/>
            <a:ext cx="5803920" cy="567000"/>
          </a:xfrm>
          <a:prstGeom prst="rightArrow">
            <a:avLst>
              <a:gd name="adj1" fmla="val 50000"/>
              <a:gd name="adj2" fmla="val 50000"/>
            </a:avLst>
          </a:prstGeom>
          <a:solidFill>
            <a:srgbClr val="004d45"/>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trike="noStrike" u="none">
                <a:solidFill>
                  <a:schemeClr val="lt1"/>
                </a:solidFill>
                <a:effectLst/>
                <a:uFillTx/>
                <a:latin typeface="Arial"/>
                <a:ea typeface="Arial"/>
              </a:rPr>
              <a:t>HTTP GET</a:t>
            </a:r>
            <a:endParaRPr b="0" lang="en-US" sz="1400" strike="noStrike" u="none">
              <a:solidFill>
                <a:srgbClr val="ffffff"/>
              </a:solidFill>
              <a:effectLst/>
              <a:uFillTx/>
              <a:latin typeface="Arial"/>
            </a:endParaRPr>
          </a:p>
        </p:txBody>
      </p:sp>
      <p:sp>
        <p:nvSpPr>
          <p:cNvPr id="135" name="TextBox 2"/>
          <p:cNvSpPr/>
          <p:nvPr/>
        </p:nvSpPr>
        <p:spPr>
          <a:xfrm>
            <a:off x="4501440" y="3354120"/>
            <a:ext cx="4394520" cy="1169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en-GB" sz="1400" strike="noStrike" u="none">
                <a:solidFill>
                  <a:srgbClr val="000000"/>
                </a:solidFill>
                <a:effectLst/>
                <a:uFillTx/>
                <a:latin typeface="Arial"/>
                <a:ea typeface="Arial"/>
              </a:rPr>
              <a:t>id:5ae352e7-18f9-4efe-a66f-10283f9e94a7</a:t>
            </a:r>
            <a:endParaRPr b="0" lang="en-US" sz="1400" strike="noStrike" u="none">
              <a:solidFill>
                <a:srgbClr val="000000"/>
              </a:solidFill>
              <a:effectLst/>
              <a:uFillTx/>
              <a:latin typeface="Arial"/>
            </a:endParaRPr>
          </a:p>
          <a:p>
            <a:pPr>
              <a:lnSpc>
                <a:spcPct val="100000"/>
              </a:lnSpc>
            </a:pPr>
            <a:r>
              <a:rPr b="0" i="1" lang="en-GB" sz="1400" strike="noStrike" u="none">
                <a:solidFill>
                  <a:srgbClr val="000000"/>
                </a:solidFill>
                <a:effectLst/>
                <a:uFillTx/>
                <a:latin typeface="Arial"/>
                <a:ea typeface="Arial"/>
              </a:rPr>
              <a:t>event:endpoint</a:t>
            </a:r>
            <a:endParaRPr b="0" lang="en-US" sz="1400" strike="noStrike" u="none">
              <a:solidFill>
                <a:srgbClr val="000000"/>
              </a:solidFill>
              <a:effectLst/>
              <a:uFillTx/>
              <a:latin typeface="Arial"/>
            </a:endParaRPr>
          </a:p>
          <a:p>
            <a:pPr>
              <a:lnSpc>
                <a:spcPct val="100000"/>
              </a:lnSpc>
            </a:pPr>
            <a:r>
              <a:rPr b="0" i="1" lang="en-GB" sz="1400" strike="noStrike" u="none">
                <a:solidFill>
                  <a:srgbClr val="000000"/>
                </a:solidFill>
                <a:effectLst/>
                <a:uFillTx/>
                <a:latin typeface="Arial"/>
                <a:ea typeface="Arial"/>
              </a:rPr>
              <a:t>data:</a:t>
            </a:r>
            <a:endParaRPr b="0" lang="en-US" sz="1400" strike="noStrike" u="none">
              <a:solidFill>
                <a:srgbClr val="000000"/>
              </a:solidFill>
              <a:effectLst/>
              <a:uFillTx/>
              <a:latin typeface="Arial"/>
            </a:endParaRPr>
          </a:p>
          <a:p>
            <a:pPr>
              <a:lnSpc>
                <a:spcPct val="100000"/>
              </a:lnSpc>
            </a:pPr>
            <a:r>
              <a:rPr b="0" i="1" lang="en-GB" sz="1400" strike="noStrike" u="none">
                <a:solidFill>
                  <a:srgbClr val="000000"/>
                </a:solidFill>
                <a:effectLst/>
                <a:uFillTx/>
                <a:latin typeface="Arial"/>
                <a:ea typeface="Arial"/>
              </a:rPr>
              <a:t>/mcp/message</a:t>
            </a:r>
            <a:endParaRPr b="0" lang="en-US" sz="1400" strike="noStrike" u="none">
              <a:solidFill>
                <a:srgbClr val="000000"/>
              </a:solidFill>
              <a:effectLst/>
              <a:uFillTx/>
              <a:latin typeface="Arial"/>
            </a:endParaRPr>
          </a:p>
          <a:p>
            <a:pPr>
              <a:lnSpc>
                <a:spcPct val="100000"/>
              </a:lnSpc>
            </a:pPr>
            <a:endParaRPr b="0" lang="en-US" sz="1400" strike="noStrike" u="none">
              <a:solidFill>
                <a:srgbClr val="000000"/>
              </a:solidFill>
              <a:effectLst/>
              <a:uFillTx/>
              <a:latin typeface="Arial"/>
            </a:endParaRPr>
          </a:p>
        </p:txBody>
      </p:sp>
      <p:sp>
        <p:nvSpPr>
          <p:cNvPr id="136" name="Right Arrow 3"/>
          <p:cNvSpPr/>
          <p:nvPr/>
        </p:nvSpPr>
        <p:spPr>
          <a:xfrm>
            <a:off x="3796920" y="2072880"/>
            <a:ext cx="5803920" cy="567000"/>
          </a:xfrm>
          <a:prstGeom prst="rightArrow">
            <a:avLst>
              <a:gd name="adj1" fmla="val 50000"/>
              <a:gd name="adj2" fmla="val 50000"/>
            </a:avLst>
          </a:prstGeom>
          <a:solidFill>
            <a:srgbClr val="004d45"/>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trike="noStrike" u="none">
                <a:solidFill>
                  <a:schemeClr val="lt1"/>
                </a:solidFill>
                <a:effectLst/>
                <a:uFillTx/>
                <a:latin typeface="Arial"/>
                <a:ea typeface="Arial"/>
              </a:rPr>
              <a:t>HTTP POST</a:t>
            </a:r>
            <a:endParaRPr b="0" lang="en-US" sz="1400" strike="noStrike" u="none">
              <a:solidFill>
                <a:srgbClr val="ffffff"/>
              </a:solidFill>
              <a:effectLst/>
              <a:uFillTx/>
              <a:latin typeface="Arial"/>
            </a:endParaRPr>
          </a:p>
        </p:txBody>
      </p:sp>
      <p:sp>
        <p:nvSpPr>
          <p:cNvPr id="137" name="TextBox 8"/>
          <p:cNvSpPr/>
          <p:nvPr/>
        </p:nvSpPr>
        <p:spPr>
          <a:xfrm>
            <a:off x="4158720" y="2673720"/>
            <a:ext cx="5261400" cy="3323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en-US" sz="1400" strike="noStrike" u="none">
                <a:solidFill>
                  <a:srgbClr val="000000"/>
                </a:solidFill>
                <a:effectLst/>
                <a:uFillTx/>
                <a:latin typeface="Arial"/>
                <a:ea typeface="Arial"/>
              </a:rPr>
              <a:t>Content-Type: application/json</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"jsonrpc": "2.0",</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"id": 1,</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"method": "tools/</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call",</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 "params":</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 "tool": "write_file",</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 "arguments":</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 "path": "/tmp/file_to_write_to",</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 "content": "this is the content of the file"</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a:t>
            </a:r>
            <a:endParaRPr b="0" lang="en-US" sz="1400" strike="noStrike" u="none">
              <a:solidFill>
                <a:srgbClr val="000000"/>
              </a:solidFill>
              <a:effectLst/>
              <a:uFillTx/>
              <a:latin typeface="Arial"/>
            </a:endParaRPr>
          </a:p>
        </p:txBody>
      </p:sp>
      <p:sp>
        <p:nvSpPr>
          <p:cNvPr id="138" name="TextBox 12"/>
          <p:cNvSpPr/>
          <p:nvPr/>
        </p:nvSpPr>
        <p:spPr>
          <a:xfrm>
            <a:off x="4203360" y="1938240"/>
            <a:ext cx="6105600" cy="307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GB" sz="1400" strike="noStrike" u="none">
                <a:solidFill>
                  <a:srgbClr val="000000"/>
                </a:solidFill>
                <a:effectLst/>
                <a:uFillTx/>
                <a:latin typeface="Arial"/>
                <a:ea typeface="Arial"/>
              </a:rPr>
              <a:t>/sse</a:t>
            </a:r>
            <a:endParaRPr b="0" lang="en-US" sz="1400" strike="noStrike" u="none">
              <a:solidFill>
                <a:srgbClr val="000000"/>
              </a:solidFill>
              <a:effectLst/>
              <a:uFillTx/>
              <a:latin typeface="Arial"/>
            </a:endParaRPr>
          </a:p>
        </p:txBody>
      </p:sp>
      <p:sp>
        <p:nvSpPr>
          <p:cNvPr id="139" name="TextBox 14"/>
          <p:cNvSpPr/>
          <p:nvPr/>
        </p:nvSpPr>
        <p:spPr>
          <a:xfrm>
            <a:off x="4070160" y="3007800"/>
            <a:ext cx="4215960" cy="1815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en-US" sz="1400" strike="noStrike" u="none">
                <a:solidFill>
                  <a:srgbClr val="000000"/>
                </a:solidFill>
                <a:effectLst/>
                <a:uFillTx/>
                <a:latin typeface="Arial"/>
                <a:ea typeface="Arial"/>
              </a:rPr>
              <a:t>{</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"jsonrpc": "2.0",</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"id": 1,</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"method": "tools/</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call",</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r>
              <a:rPr b="0" i="1" lang="en-US" sz="1400" strike="noStrike" u="none">
                <a:solidFill>
                  <a:srgbClr val="000000"/>
                </a:solidFill>
                <a:effectLst/>
                <a:uFillTx/>
                <a:latin typeface="Arial"/>
                <a:ea typeface="Arial"/>
              </a:rPr>
              <a:t>“File Written OK”</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	</a:t>
            </a:r>
            <a:endParaRPr b="0" lang="en-US" sz="1400" strike="noStrike" u="none">
              <a:solidFill>
                <a:srgbClr val="000000"/>
              </a:solidFill>
              <a:effectLst/>
              <a:uFillTx/>
              <a:latin typeface="Arial"/>
            </a:endParaRPr>
          </a:p>
          <a:p>
            <a:pPr>
              <a:lnSpc>
                <a:spcPct val="100000"/>
              </a:lnSpc>
            </a:pPr>
            <a:r>
              <a:rPr b="0" i="1" lang="en-US" sz="1400" strike="noStrike" u="none">
                <a:solidFill>
                  <a:srgbClr val="000000"/>
                </a:solidFill>
                <a:effectLst/>
                <a:uFillTx/>
                <a:latin typeface="Arial"/>
                <a:ea typeface="Arial"/>
              </a:rPr>
              <a:t>}</a:t>
            </a:r>
            <a:endParaRPr b="0" lang="en-US" sz="1400" strike="noStrike" u="none">
              <a:solidFill>
                <a:srgbClr val="000000"/>
              </a:solidFill>
              <a:effectLst/>
              <a:uFillTx/>
              <a:latin typeface="Arial"/>
            </a:endParaRPr>
          </a:p>
        </p:txBody>
      </p:sp>
      <p:pic>
        <p:nvPicPr>
          <p:cNvPr id="140" name="Picture 17" descr="A close-up of a text&#10;&#10;AI-generated content may be incorrect."/>
          <p:cNvPicPr/>
          <p:nvPr/>
        </p:nvPicPr>
        <p:blipFill>
          <a:blip r:embed="rId1"/>
          <a:stretch/>
        </p:blipFill>
        <p:spPr>
          <a:xfrm>
            <a:off x="8366040" y="-372600"/>
            <a:ext cx="3885840" cy="1942920"/>
          </a:xfrm>
          <a:prstGeom prst="rect">
            <a:avLst/>
          </a:prstGeom>
          <a:noFill/>
          <a:ln w="0">
            <a:noFill/>
          </a:ln>
        </p:spPr>
      </p:pic>
    </p:spTree>
  </p:cSld>
  <mc:AlternateContent>
    <mc:Choice Requires="p14">
      <p:transition spd="med" p14:dur="700">
        <p:fade/>
      </p:transition>
    </mc:Choice>
    <mc:Fallback>
      <p:transition spd="med">
        <p:fade/>
      </p:transition>
    </mc:Fallback>
  </mc:AlternateContent>
  <p:timing>
    <p:tnLst>
      <p:par>
        <p:cTn id="41" dur="indefinite" restart="never" nodeType="tmRoot">
          <p:childTnLst>
            <p:seq>
              <p:cTn id="42" dur="indefinite" nodeType="mainSeq">
                <p:childTnLst>
                  <p:par>
                    <p:cTn id="43" fill="hold">
                      <p:stCondLst>
                        <p:cond delay="indefinite"/>
                      </p:stCondLst>
                      <p:childTnLst>
                        <p:par>
                          <p:cTn id="44" fill="hold">
                            <p:stCondLst>
                              <p:cond delay="0"/>
                            </p:stCondLst>
                            <p:childTnLst>
                              <p:par>
                                <p:cTn id="45" nodeType="clickEffect" fill="hold" presetClass="entr" presetID="1">
                                  <p:stCondLst>
                                    <p:cond delay="0"/>
                                  </p:stCondLst>
                                  <p:childTnLst>
                                    <p:set>
                                      <p:cBhvr>
                                        <p:cTn id="46" dur="1" fill="hold">
                                          <p:stCondLst>
                                            <p:cond delay="0"/>
                                          </p:stCondLst>
                                        </p:cTn>
                                        <p:tgtEl>
                                          <p:spTgt spid="138"/>
                                        </p:tgtEl>
                                        <p:attrNameLst>
                                          <p:attrName>style.visibility</p:attrName>
                                        </p:attrNameLst>
                                      </p:cBhvr>
                                      <p:to>
                                        <p:strVal val="visible"/>
                                      </p:to>
                                    </p:set>
                                  </p:childTnLst>
                                </p:cTn>
                              </p:par>
                              <p:par>
                                <p:cTn id="47" nodeType="withEffect" fill="hold" presetClass="entr" presetID="1">
                                  <p:stCondLst>
                                    <p:cond delay="0"/>
                                  </p:stCondLst>
                                  <p:childTnLst>
                                    <p:set>
                                      <p:cBhvr>
                                        <p:cTn id="48" dur="1" fill="hold">
                                          <p:stCondLst>
                                            <p:cond delay="0"/>
                                          </p:stCondLst>
                                        </p:cTn>
                                        <p:tgtEl>
                                          <p:spTgt spid="1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135"/>
                                        </p:tgtEl>
                                        <p:attrNameLst>
                                          <p:attrName>style.visibility</p:attrName>
                                        </p:attrNameLst>
                                      </p:cBhvr>
                                      <p:to>
                                        <p:strVal val="visible"/>
                                      </p:to>
                                    </p:set>
                                  </p:childTnLst>
                                </p:cTn>
                              </p:par>
                              <p:par>
                                <p:cTn id="53" nodeType="withEffect" fill="hold" presetClass="entr" presetID="1">
                                  <p:stCondLst>
                                    <p:cond delay="0"/>
                                  </p:stCondLst>
                                  <p:childTnLst>
                                    <p:set>
                                      <p:cBhvr>
                                        <p:cTn id="54" dur="1" fill="hold">
                                          <p:stCondLst>
                                            <p:cond delay="0"/>
                                          </p:stCondLst>
                                        </p:cTn>
                                        <p:tgtEl>
                                          <p:spTgt spid="1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nodeType="clickEffect" fill="hold" presetClass="exit" presetID="1">
                                  <p:stCondLst>
                                    <p:cond delay="0"/>
                                  </p:stCondLst>
                                  <p:childTnLst>
                                    <p:set>
                                      <p:cBhvr>
                                        <p:cTn id="58" dur="1" fill="hold">
                                          <p:stCondLst>
                                            <p:cond delay="0"/>
                                          </p:stCondLst>
                                        </p:cTn>
                                        <p:tgtEl>
                                          <p:spTgt spid="138"/>
                                        </p:tgtEl>
                                        <p:attrNameLst>
                                          <p:attrName>style.visibility</p:attrName>
                                        </p:attrNameLst>
                                      </p:cBhvr>
                                      <p:to>
                                        <p:strVal val="hidden"/>
                                      </p:to>
                                    </p:set>
                                  </p:childTnLst>
                                </p:cTn>
                              </p:par>
                              <p:par>
                                <p:cTn id="59" nodeType="withEffect" fill="hold" presetClass="exit" presetID="1">
                                  <p:stCondLst>
                                    <p:cond delay="0"/>
                                  </p:stCondLst>
                                  <p:childTnLst>
                                    <p:set>
                                      <p:cBhvr>
                                        <p:cTn id="60" dur="1" fill="hold">
                                          <p:stCondLst>
                                            <p:cond delay="0"/>
                                          </p:stCondLst>
                                        </p:cTn>
                                        <p:tgtEl>
                                          <p:spTgt spid="132"/>
                                        </p:tgtEl>
                                        <p:attrNameLst>
                                          <p:attrName>style.visibility</p:attrName>
                                        </p:attrNameLst>
                                      </p:cBhvr>
                                      <p:to>
                                        <p:strVal val="hidden"/>
                                      </p:to>
                                    </p:set>
                                  </p:childTnLst>
                                </p:cTn>
                              </p:par>
                              <p:par>
                                <p:cTn id="61" nodeType="withEffect" fill="hold" presetClass="exit" presetID="1">
                                  <p:stCondLst>
                                    <p:cond delay="0"/>
                                  </p:stCondLst>
                                  <p:childTnLst>
                                    <p:set>
                                      <p:cBhvr>
                                        <p:cTn id="62" dur="1" fill="hold">
                                          <p:stCondLst>
                                            <p:cond delay="0"/>
                                          </p:stCondLst>
                                        </p:cTn>
                                        <p:tgtEl>
                                          <p:spTgt spid="134"/>
                                        </p:tgtEl>
                                        <p:attrNameLst>
                                          <p:attrName>style.visibility</p:attrName>
                                        </p:attrNameLst>
                                      </p:cBhvr>
                                      <p:to>
                                        <p:strVal val="hidden"/>
                                      </p:to>
                                    </p:set>
                                  </p:childTnLst>
                                </p:cTn>
                              </p:par>
                              <p:par>
                                <p:cTn id="63" nodeType="withEffect" fill="hold" presetClass="exit" presetID="1">
                                  <p:stCondLst>
                                    <p:cond delay="0"/>
                                  </p:stCondLst>
                                  <p:childTnLst>
                                    <p:set>
                                      <p:cBhvr>
                                        <p:cTn id="64" dur="1" fill="hold">
                                          <p:stCondLst>
                                            <p:cond delay="0"/>
                                          </p:stCondLst>
                                        </p:cTn>
                                        <p:tgtEl>
                                          <p:spTgt spid="13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nodeType="clickEffect" fill="hold" presetClass="entr" presetID="1">
                                  <p:stCondLst>
                                    <p:cond delay="0"/>
                                  </p:stCondLst>
                                  <p:childTnLst>
                                    <p:set>
                                      <p:cBhvr>
                                        <p:cTn id="68" dur="1" fill="hold">
                                          <p:stCondLst>
                                            <p:cond delay="0"/>
                                          </p:stCondLst>
                                        </p:cTn>
                                        <p:tgtEl>
                                          <p:spTgt spid="133"/>
                                        </p:tgtEl>
                                        <p:attrNameLst>
                                          <p:attrName>style.visibility</p:attrName>
                                        </p:attrNameLst>
                                      </p:cBhvr>
                                      <p:to>
                                        <p:strVal val="visible"/>
                                      </p:to>
                                    </p:set>
                                  </p:childTnLst>
                                </p:cTn>
                              </p:par>
                              <p:par>
                                <p:cTn id="69" nodeType="withEffect" fill="hold" presetClass="entr" presetID="1">
                                  <p:stCondLst>
                                    <p:cond delay="0"/>
                                  </p:stCondLst>
                                  <p:childTnLst>
                                    <p:set>
                                      <p:cBhvr>
                                        <p:cTn id="70" dur="1" fill="hold">
                                          <p:stCondLst>
                                            <p:cond delay="0"/>
                                          </p:stCondLst>
                                        </p:cTn>
                                        <p:tgtEl>
                                          <p:spTgt spid="1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nodeType="clickEffect" fill="hold" presetClass="entr" presetID="1">
                                  <p:stCondLst>
                                    <p:cond delay="0"/>
                                  </p:stCondLst>
                                  <p:childTnLst>
                                    <p:set>
                                      <p:cBhvr>
                                        <p:cTn id="74" dur="1" fill="hold">
                                          <p:stCondLst>
                                            <p:cond delay="0"/>
                                          </p:stCondLst>
                                        </p:cTn>
                                        <p:tgtEl>
                                          <p:spTgt spid="137"/>
                                        </p:tgtEl>
                                        <p:attrNameLst>
                                          <p:attrName>style.visibility</p:attrName>
                                        </p:attrNameLst>
                                      </p:cBhvr>
                                      <p:to>
                                        <p:strVal val="visible"/>
                                      </p:to>
                                    </p:set>
                                  </p:childTnLst>
                                </p:cTn>
                              </p:par>
                              <p:par>
                                <p:cTn id="75" nodeType="withEffect" fill="hold" presetClass="exit" presetID="1">
                                  <p:stCondLst>
                                    <p:cond delay="0"/>
                                  </p:stCondLst>
                                  <p:childTnLst>
                                    <p:set>
                                      <p:cBhvr>
                                        <p:cTn id="76" dur="1" fill="hold">
                                          <p:stCondLst>
                                            <p:cond delay="0"/>
                                          </p:stCondLst>
                                        </p:cTn>
                                        <p:tgtEl>
                                          <p:spTgt spid="13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nodeType="clickEffect" fill="hold" presetClass="entr" presetID="1">
                                  <p:stCondLst>
                                    <p:cond delay="0"/>
                                  </p:stCondLst>
                                  <p:childTnLst>
                                    <p:set>
                                      <p:cBhvr>
                                        <p:cTn id="80" dur="1" fill="hold">
                                          <p:stCondLst>
                                            <p:cond delay="0"/>
                                          </p:stCondLst>
                                        </p:cTn>
                                        <p:tgtEl>
                                          <p:spTgt spid="13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nodeType="clickEffect" fill="hold" presetClass="exit" presetID="1">
                                  <p:stCondLst>
                                    <p:cond delay="0"/>
                                  </p:stCondLst>
                                  <p:childTnLst>
                                    <p:set>
                                      <p:cBhvr>
                                        <p:cTn id="84" dur="1" fill="hold">
                                          <p:stCondLst>
                                            <p:cond delay="0"/>
                                          </p:stCondLst>
                                        </p:cTn>
                                        <p:tgtEl>
                                          <p:spTgt spid="136"/>
                                        </p:tgtEl>
                                        <p:attrNameLst>
                                          <p:attrName>style.visibility</p:attrName>
                                        </p:attrNameLst>
                                      </p:cBhvr>
                                      <p:to>
                                        <p:strVal val="hidden"/>
                                      </p:to>
                                    </p:set>
                                  </p:childTnLst>
                                </p:cTn>
                              </p:par>
                              <p:par>
                                <p:cTn id="85" nodeType="withEffect" fill="hold" presetClass="exit" presetID="1">
                                  <p:stCondLst>
                                    <p:cond delay="0"/>
                                  </p:stCondLst>
                                  <p:childTnLst>
                                    <p:set>
                                      <p:cBhvr>
                                        <p:cTn id="86" dur="1" fill="hold">
                                          <p:stCondLst>
                                            <p:cond delay="0"/>
                                          </p:stCondLst>
                                        </p:cTn>
                                        <p:tgtEl>
                                          <p:spTgt spid="133"/>
                                        </p:tgtEl>
                                        <p:attrNameLst>
                                          <p:attrName>style.visibility</p:attrName>
                                        </p:attrNameLst>
                                      </p:cBhvr>
                                      <p:to>
                                        <p:strVal val="hidden"/>
                                      </p:to>
                                    </p:set>
                                  </p:childTnLst>
                                </p:cTn>
                              </p:par>
                              <p:par>
                                <p:cTn id="87" nodeType="withEffect" fill="hold" presetClass="exit" presetID="1">
                                  <p:stCondLst>
                                    <p:cond delay="0"/>
                                  </p:stCondLst>
                                  <p:childTnLst>
                                    <p:set>
                                      <p:cBhvr>
                                        <p:cTn id="88" dur="1" fill="hold">
                                          <p:stCondLst>
                                            <p:cond delay="0"/>
                                          </p:stCondLst>
                                        </p:cTn>
                                        <p:tgtEl>
                                          <p:spTgt spid="137"/>
                                        </p:tgtEl>
                                        <p:attrNameLst>
                                          <p:attrName>style.visibility</p:attrName>
                                        </p:attrNameLst>
                                      </p:cBhvr>
                                      <p:to>
                                        <p:strVal val="hidden"/>
                                      </p:to>
                                    </p:set>
                                  </p:childTnLst>
                                </p:cTn>
                              </p:par>
                              <p:par>
                                <p:cTn id="89" nodeType="withEffect" fill="hold" presetClass="entr" presetID="1">
                                  <p:stCondLst>
                                    <p:cond delay="0"/>
                                  </p:stCondLst>
                                  <p:childTnLst>
                                    <p:set>
                                      <p:cBhvr>
                                        <p:cTn id="90" dur="1" fill="hold">
                                          <p:stCondLst>
                                            <p:cond delay="0"/>
                                          </p:stCondLst>
                                        </p:cTn>
                                        <p:tgtEl>
                                          <p:spTgt spid="134"/>
                                        </p:tgtEl>
                                        <p:attrNameLst>
                                          <p:attrName>style.visibility</p:attrName>
                                        </p:attrNameLst>
                                      </p:cBhvr>
                                      <p:to>
                                        <p:strVal val="visible"/>
                                      </p:to>
                                    </p:set>
                                  </p:childTnLst>
                                </p:cTn>
                              </p:par>
                              <p:par>
                                <p:cTn id="91" nodeType="withEffect" fill="hold" presetClass="entr" presetID="1">
                                  <p:stCondLst>
                                    <p:cond delay="0"/>
                                  </p:stCondLst>
                                  <p:childTnLst>
                                    <p:set>
                                      <p:cBhvr>
                                        <p:cTn id="92" dur="1" fill="hold">
                                          <p:stCondLst>
                                            <p:cond delay="0"/>
                                          </p:stCondLst>
                                        </p:cTn>
                                        <p:tgtEl>
                                          <p:spTgt spid="138"/>
                                        </p:tgtEl>
                                        <p:attrNameLst>
                                          <p:attrName>style.visibility</p:attrName>
                                        </p:attrNameLst>
                                      </p:cBhvr>
                                      <p:to>
                                        <p:strVal val="visible"/>
                                      </p:to>
                                    </p:set>
                                  </p:childTnLst>
                                </p:cTn>
                              </p:par>
                              <p:par>
                                <p:cTn id="93" nodeType="withEffect" fill="hold" presetClass="entr" presetID="1">
                                  <p:stCondLst>
                                    <p:cond delay="0"/>
                                  </p:stCondLst>
                                  <p:childTnLst>
                                    <p:set>
                                      <p:cBhvr>
                                        <p:cTn id="94" dur="1" fill="hold">
                                          <p:stCondLst>
                                            <p:cond delay="0"/>
                                          </p:stCondLst>
                                        </p:cTn>
                                        <p:tgtEl>
                                          <p:spTgt spid="132"/>
                                        </p:tgtEl>
                                        <p:attrNameLst>
                                          <p:attrName>style.visibility</p:attrName>
                                        </p:attrNameLst>
                                      </p:cBhvr>
                                      <p:to>
                                        <p:strVal val="visible"/>
                                      </p:to>
                                    </p:set>
                                  </p:childTnLst>
                                </p:cTn>
                              </p:par>
                              <p:par>
                                <p:cTn id="95" nodeType="withEffect" fill="hold" presetClass="entr" presetID="1">
                                  <p:stCondLst>
                                    <p:cond delay="0"/>
                                  </p:stCondLst>
                                  <p:childTnLst>
                                    <p:set>
                                      <p:cBhvr>
                                        <p:cTn id="96"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Box 2"/>
          <p:cNvSpPr/>
          <p:nvPr/>
        </p:nvSpPr>
        <p:spPr>
          <a:xfrm>
            <a:off x="2396520" y="1976040"/>
            <a:ext cx="184320" cy="3074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US" sz="1400" strike="noStrike" u="none">
              <a:solidFill>
                <a:srgbClr val="000000"/>
              </a:solidFill>
              <a:effectLst/>
              <a:uFillTx/>
              <a:latin typeface="Arial"/>
              <a:ea typeface="Arial"/>
            </a:endParaRPr>
          </a:p>
        </p:txBody>
      </p:sp>
      <p:sp>
        <p:nvSpPr>
          <p:cNvPr id="142" name="TextBox 5"/>
          <p:cNvSpPr/>
          <p:nvPr/>
        </p:nvSpPr>
        <p:spPr>
          <a:xfrm>
            <a:off x="0" y="1145880"/>
            <a:ext cx="11973960" cy="26773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lvl="1"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Spring created the Spring-AI-MCP framework in collaboration with Anthropic</a:t>
            </a:r>
            <a:endParaRPr b="0" lang="en-US" sz="2400" strike="noStrike" u="none">
              <a:solidFill>
                <a:srgbClr val="000000"/>
              </a:solidFill>
              <a:effectLst/>
              <a:uFillTx/>
              <a:latin typeface="Arial"/>
            </a:endParaRPr>
          </a:p>
          <a:p>
            <a:pPr lvl="1"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It utilizes Anthropic’s Official Java MCP SDK</a:t>
            </a: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p:txBody>
      </p:sp>
      <p:pic>
        <p:nvPicPr>
          <p:cNvPr id="143" name="Picture 1" descr="A close-up of a text&#10;&#10;AI-generated content may be incorrect."/>
          <p:cNvPicPr/>
          <p:nvPr/>
        </p:nvPicPr>
        <p:blipFill>
          <a:blip r:embed="rId1"/>
          <a:stretch/>
        </p:blipFill>
        <p:spPr>
          <a:xfrm>
            <a:off x="0" y="-588240"/>
            <a:ext cx="5626800" cy="2813040"/>
          </a:xfrm>
          <a:prstGeom prst="rect">
            <a:avLst/>
          </a:prstGeom>
          <a:noFill/>
          <a:ln w="0">
            <a:noFill/>
          </a:ln>
        </p:spPr>
      </p:pic>
      <p:pic>
        <p:nvPicPr>
          <p:cNvPr id="144" name="Picture 4" descr=""/>
          <p:cNvPicPr/>
          <p:nvPr/>
        </p:nvPicPr>
        <p:blipFill>
          <a:blip r:embed="rId2"/>
          <a:stretch/>
        </p:blipFill>
        <p:spPr>
          <a:xfrm>
            <a:off x="6564960" y="75960"/>
            <a:ext cx="4167720" cy="1069560"/>
          </a:xfrm>
          <a:prstGeom prst="rect">
            <a:avLst/>
          </a:prstGeom>
          <a:noFill/>
          <a:ln w="0">
            <a:noFill/>
          </a:ln>
        </p:spPr>
      </p:pic>
      <p:pic>
        <p:nvPicPr>
          <p:cNvPr id="145" name="Picture 7" descr=""/>
          <p:cNvPicPr/>
          <p:nvPr/>
        </p:nvPicPr>
        <p:blipFill>
          <a:blip r:embed="rId3"/>
          <a:stretch/>
        </p:blipFill>
        <p:spPr>
          <a:xfrm>
            <a:off x="151920" y="3959280"/>
            <a:ext cx="11449440" cy="203616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Box 2"/>
          <p:cNvSpPr/>
          <p:nvPr/>
        </p:nvSpPr>
        <p:spPr>
          <a:xfrm>
            <a:off x="2396520" y="1976040"/>
            <a:ext cx="184320" cy="3074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US" sz="1400" strike="noStrike" u="none">
              <a:solidFill>
                <a:srgbClr val="000000"/>
              </a:solidFill>
              <a:effectLst/>
              <a:uFillTx/>
              <a:latin typeface="Arial"/>
              <a:ea typeface="Arial"/>
            </a:endParaRPr>
          </a:p>
        </p:txBody>
      </p:sp>
      <p:pic>
        <p:nvPicPr>
          <p:cNvPr id="147" name="Picture 1" descr="A close-up of a text&#10;&#10;AI-generated content may be incorrect."/>
          <p:cNvPicPr/>
          <p:nvPr/>
        </p:nvPicPr>
        <p:blipFill>
          <a:blip r:embed="rId1"/>
          <a:stretch/>
        </p:blipFill>
        <p:spPr>
          <a:xfrm>
            <a:off x="0" y="-588240"/>
            <a:ext cx="5626800" cy="2813040"/>
          </a:xfrm>
          <a:prstGeom prst="rect">
            <a:avLst/>
          </a:prstGeom>
          <a:noFill/>
          <a:ln w="0">
            <a:noFill/>
          </a:ln>
        </p:spPr>
      </p:pic>
      <p:pic>
        <p:nvPicPr>
          <p:cNvPr id="148" name="Picture 4" descr=""/>
          <p:cNvPicPr/>
          <p:nvPr/>
        </p:nvPicPr>
        <p:blipFill>
          <a:blip r:embed="rId2"/>
          <a:stretch/>
        </p:blipFill>
        <p:spPr>
          <a:xfrm>
            <a:off x="6564960" y="75960"/>
            <a:ext cx="4167720" cy="1069560"/>
          </a:xfrm>
          <a:prstGeom prst="rect">
            <a:avLst/>
          </a:prstGeom>
          <a:noFill/>
          <a:ln w="0">
            <a:noFill/>
          </a:ln>
        </p:spPr>
      </p:pic>
      <p:sp>
        <p:nvSpPr>
          <p:cNvPr id="149" name="TextBox 3"/>
          <p:cNvSpPr/>
          <p:nvPr/>
        </p:nvSpPr>
        <p:spPr>
          <a:xfrm>
            <a:off x="4704840" y="2669400"/>
            <a:ext cx="4011120" cy="584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3200" strike="noStrike" u="none">
                <a:solidFill>
                  <a:srgbClr val="000000"/>
                </a:solidFill>
                <a:effectLst/>
                <a:uFillTx/>
                <a:latin typeface="Arial"/>
                <a:ea typeface="Arial"/>
              </a:rPr>
              <a:t>DEMO</a:t>
            </a:r>
            <a:endParaRPr b="0" lang="en-US" sz="32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Arial"/>
                <a:ea typeface="Georgia"/>
              </a:rPr>
              <a:t>An attack with a limited shelf life</a:t>
            </a:r>
            <a:endParaRPr b="0" lang="en-US" sz="4400" strike="noStrike" u="none">
              <a:solidFill>
                <a:srgbClr val="000000"/>
              </a:solidFill>
              <a:effectLst/>
              <a:uFillTx/>
              <a:latin typeface="Arial"/>
            </a:endParaRPr>
          </a:p>
        </p:txBody>
      </p:sp>
      <p:sp>
        <p:nvSpPr>
          <p:cNvPr id="151" name="TextBox 3"/>
          <p:cNvSpPr/>
          <p:nvPr/>
        </p:nvSpPr>
        <p:spPr>
          <a:xfrm>
            <a:off x="869400" y="1332000"/>
            <a:ext cx="9877320" cy="338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GB" sz="1600" strike="noStrike" u="none">
                <a:solidFill>
                  <a:srgbClr val="000000"/>
                </a:solidFill>
                <a:effectLst/>
                <a:uFillTx/>
                <a:latin typeface="Arial"/>
                <a:ea typeface="Arial"/>
              </a:rPr>
              <a:t>Private Network Access ( CORS-RFC1918 )</a:t>
            </a:r>
            <a:endParaRPr b="0" lang="en-US" sz="1600" strike="noStrike" u="none">
              <a:solidFill>
                <a:srgbClr val="000000"/>
              </a:solidFill>
              <a:effectLst/>
              <a:uFillTx/>
              <a:latin typeface="Arial"/>
            </a:endParaRPr>
          </a:p>
        </p:txBody>
      </p:sp>
      <p:sp>
        <p:nvSpPr>
          <p:cNvPr id="152" name="TextBox 4"/>
          <p:cNvSpPr/>
          <p:nvPr/>
        </p:nvSpPr>
        <p:spPr>
          <a:xfrm>
            <a:off x="756360" y="1806120"/>
            <a:ext cx="8251920" cy="191916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Original attempt to fix this was W3C Spec on controlling access to Private Networks from Browsers</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Designed to block access to internal or private IP ranges by resources loaded from the Internet</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Will be implemented in Chrome </a:t>
            </a:r>
            <a:r>
              <a:rPr b="0" lang="en-US" sz="2400" strike="sngStrike" u="none">
                <a:solidFill>
                  <a:srgbClr val="000000"/>
                </a:solidFill>
                <a:effectLst/>
                <a:uFillTx/>
                <a:latin typeface="Arial"/>
                <a:ea typeface="Arial"/>
              </a:rPr>
              <a:t>101, 109, 114, 117</a:t>
            </a:r>
            <a:r>
              <a:rPr b="0" lang="en-US" sz="2400" strike="noStrike" u="none">
                <a:solidFill>
                  <a:srgbClr val="000000"/>
                </a:solidFill>
                <a:effectLst/>
                <a:uFillTx/>
                <a:latin typeface="Arial"/>
                <a:ea typeface="Arial"/>
              </a:rPr>
              <a:t>, ?</a:t>
            </a:r>
            <a:endParaRPr b="0" lang="en-US"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Arial"/>
                <a:ea typeface="Georgia"/>
              </a:rPr>
              <a:t>Private Network Access</a:t>
            </a:r>
            <a:endParaRPr b="0" lang="en-US" sz="4400" strike="noStrike" u="none">
              <a:solidFill>
                <a:srgbClr val="000000"/>
              </a:solidFill>
              <a:effectLst/>
              <a:uFillTx/>
              <a:latin typeface="Arial"/>
            </a:endParaRPr>
          </a:p>
        </p:txBody>
      </p:sp>
      <p:sp>
        <p:nvSpPr>
          <p:cNvPr id="154" name="Rounded Rectangle 1"/>
          <p:cNvSpPr/>
          <p:nvPr/>
        </p:nvSpPr>
        <p:spPr>
          <a:xfrm>
            <a:off x="953640" y="1756800"/>
            <a:ext cx="2586240" cy="3343680"/>
          </a:xfrm>
          <a:prstGeom prst="roundRect">
            <a:avLst>
              <a:gd name="adj" fmla="val 16667"/>
            </a:avLst>
          </a:prstGeom>
          <a:solidFill>
            <a:schemeClr val="bg2">
              <a:lumMod val="10000"/>
              <a:lumOff val="90000"/>
            </a:schemeClr>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400" strike="noStrike" u="none">
              <a:solidFill>
                <a:schemeClr val="lt1"/>
              </a:solidFill>
              <a:effectLst/>
              <a:uFillTx/>
              <a:latin typeface="Arial"/>
              <a:ea typeface="Arial"/>
            </a:endParaRPr>
          </a:p>
        </p:txBody>
      </p:sp>
      <p:pic>
        <p:nvPicPr>
          <p:cNvPr id="155" name="Picture 4" descr="A picture containing text, clipart&#10;&#10;Description automatically generated"/>
          <p:cNvPicPr/>
          <p:nvPr/>
        </p:nvPicPr>
        <p:blipFill>
          <a:blip r:embed="rId1"/>
          <a:stretch/>
        </p:blipFill>
        <p:spPr>
          <a:xfrm>
            <a:off x="1910160" y="1797120"/>
            <a:ext cx="673200" cy="673200"/>
          </a:xfrm>
          <a:prstGeom prst="rect">
            <a:avLst/>
          </a:prstGeom>
          <a:noFill/>
          <a:ln w="0">
            <a:noFill/>
          </a:ln>
        </p:spPr>
      </p:pic>
      <p:sp>
        <p:nvSpPr>
          <p:cNvPr id="156" name="Rectangle 5"/>
          <p:cNvSpPr/>
          <p:nvPr/>
        </p:nvSpPr>
        <p:spPr>
          <a:xfrm>
            <a:off x="1384560" y="2528640"/>
            <a:ext cx="1724040" cy="1018440"/>
          </a:xfrm>
          <a:prstGeom prst="rect">
            <a:avLst/>
          </a:prstGeom>
          <a:solidFill>
            <a:srgbClr val="004d45"/>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trike="noStrike" u="none">
                <a:solidFill>
                  <a:schemeClr val="lt1"/>
                </a:solidFill>
                <a:effectLst/>
                <a:uFillTx/>
                <a:latin typeface="Arial"/>
                <a:ea typeface="Arial"/>
              </a:rPr>
              <a:t>evil.example.com </a:t>
            </a:r>
            <a:endParaRPr b="0" lang="en-US" sz="1400" strike="noStrike" u="none">
              <a:solidFill>
                <a:srgbClr val="ffffff"/>
              </a:solidFill>
              <a:effectLst/>
              <a:uFillTx/>
              <a:latin typeface="Arial"/>
            </a:endParaRPr>
          </a:p>
          <a:p>
            <a:pPr algn="ctr">
              <a:lnSpc>
                <a:spcPct val="100000"/>
              </a:lnSpc>
            </a:pPr>
            <a:r>
              <a:rPr b="0" lang="en-US" sz="1400" strike="noStrike" u="none">
                <a:solidFill>
                  <a:schemeClr val="lt1"/>
                </a:solidFill>
                <a:effectLst/>
                <a:uFillTx/>
                <a:latin typeface="Arial"/>
                <a:ea typeface="Arial"/>
              </a:rPr>
              <a:t>JS</a:t>
            </a:r>
            <a:endParaRPr b="0" lang="en-US" sz="1400" strike="noStrike" u="none">
              <a:solidFill>
                <a:srgbClr val="ffffff"/>
              </a:solidFill>
              <a:effectLst/>
              <a:uFillTx/>
              <a:latin typeface="Arial"/>
            </a:endParaRPr>
          </a:p>
        </p:txBody>
      </p:sp>
      <p:sp>
        <p:nvSpPr>
          <p:cNvPr id="157" name="Rounded Rectangle 7"/>
          <p:cNvSpPr/>
          <p:nvPr/>
        </p:nvSpPr>
        <p:spPr>
          <a:xfrm>
            <a:off x="8759520" y="1756800"/>
            <a:ext cx="2586240" cy="3343680"/>
          </a:xfrm>
          <a:prstGeom prst="roundRect">
            <a:avLst>
              <a:gd name="adj" fmla="val 16667"/>
            </a:avLst>
          </a:prstGeom>
          <a:solidFill>
            <a:schemeClr val="accent4">
              <a:lumMod val="60000"/>
              <a:lumOff val="40000"/>
            </a:schemeClr>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trike="noStrike" u="none">
                <a:solidFill>
                  <a:srgbClr val="000000"/>
                </a:solidFill>
                <a:effectLst/>
                <a:uFillTx/>
                <a:latin typeface="Arial"/>
                <a:ea typeface="Arial"/>
              </a:rPr>
              <a:t>Togglz Server</a:t>
            </a:r>
            <a:endParaRPr b="0" lang="en-US" sz="1400" strike="noStrike" u="none">
              <a:solidFill>
                <a:srgbClr val="000000"/>
              </a:solidFill>
              <a:effectLst/>
              <a:uFillTx/>
              <a:latin typeface="Arial"/>
            </a:endParaRPr>
          </a:p>
          <a:p>
            <a:pPr algn="ctr">
              <a:lnSpc>
                <a:spcPct val="100000"/>
              </a:lnSpc>
            </a:pPr>
            <a:r>
              <a:rPr b="0" lang="en-US" sz="1400" strike="noStrike" u="none">
                <a:solidFill>
                  <a:srgbClr val="000000"/>
                </a:solidFill>
                <a:effectLst/>
                <a:uFillTx/>
                <a:latin typeface="Arial"/>
                <a:ea typeface="Arial"/>
              </a:rPr>
              <a:t>localhost:8080</a:t>
            </a: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p:txBody>
      </p:sp>
      <p:sp>
        <p:nvSpPr>
          <p:cNvPr id="158" name="Right Arrow 9"/>
          <p:cNvSpPr/>
          <p:nvPr/>
        </p:nvSpPr>
        <p:spPr>
          <a:xfrm>
            <a:off x="3941280" y="2100240"/>
            <a:ext cx="4597920" cy="824400"/>
          </a:xfrm>
          <a:prstGeom prst="rightArrow">
            <a:avLst>
              <a:gd name="adj1" fmla="val 50000"/>
              <a:gd name="adj2" fmla="val 50000"/>
            </a:avLst>
          </a:prstGeom>
          <a:solidFill>
            <a:srgbClr val="004d45"/>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trike="noStrike" u="none">
                <a:solidFill>
                  <a:schemeClr val="lt1"/>
                </a:solidFill>
                <a:effectLst/>
                <a:uFillTx/>
                <a:latin typeface="Arial"/>
                <a:ea typeface="Arial"/>
              </a:rPr>
              <a:t>HTTP OPTIONS</a:t>
            </a:r>
            <a:endParaRPr b="0" lang="en-US" sz="1400" strike="noStrike" u="none">
              <a:solidFill>
                <a:srgbClr val="ffffff"/>
              </a:solidFill>
              <a:effectLst/>
              <a:uFillTx/>
              <a:latin typeface="Arial"/>
            </a:endParaRPr>
          </a:p>
          <a:p>
            <a:pPr algn="ctr">
              <a:lnSpc>
                <a:spcPct val="100000"/>
              </a:lnSpc>
            </a:pPr>
            <a:r>
              <a:rPr b="0" lang="en-GB" sz="1400" strike="noStrike" u="none">
                <a:solidFill>
                  <a:schemeClr val="lt1"/>
                </a:solidFill>
                <a:effectLst/>
                <a:uFillTx/>
                <a:latin typeface="Arial"/>
                <a:ea typeface="Arial"/>
              </a:rPr>
              <a:t>Access-Control-Request-Private-Network: true</a:t>
            </a:r>
            <a:endParaRPr b="0" lang="en-US" sz="1400" strike="noStrike" u="none">
              <a:solidFill>
                <a:srgbClr val="ffffff"/>
              </a:solidFill>
              <a:effectLst/>
              <a:uFillTx/>
              <a:latin typeface="Arial"/>
            </a:endParaRPr>
          </a:p>
        </p:txBody>
      </p:sp>
      <p:sp>
        <p:nvSpPr>
          <p:cNvPr id="159" name="Left Arrow 11"/>
          <p:cNvSpPr/>
          <p:nvPr/>
        </p:nvSpPr>
        <p:spPr>
          <a:xfrm>
            <a:off x="3704400" y="2890080"/>
            <a:ext cx="4415040" cy="824400"/>
          </a:xfrm>
          <a:prstGeom prst="leftArrow">
            <a:avLst>
              <a:gd name="adj1" fmla="val 50000"/>
              <a:gd name="adj2" fmla="val 50000"/>
            </a:avLst>
          </a:prstGeom>
          <a:solidFill>
            <a:schemeClr val="accent4">
              <a:lumMod val="40000"/>
              <a:lumOff val="60000"/>
            </a:schemeClr>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trike="noStrike" u="none">
                <a:solidFill>
                  <a:schemeClr val="dk1"/>
                </a:solidFill>
                <a:effectLst/>
                <a:uFillTx/>
                <a:latin typeface="Arial"/>
                <a:ea typeface="Arial"/>
              </a:rPr>
              <a:t>HEADER :  </a:t>
            </a:r>
            <a:r>
              <a:rPr b="0" lang="en-GB" sz="1400" strike="noStrike" u="none">
                <a:solidFill>
                  <a:schemeClr val="dk1"/>
                </a:solidFill>
                <a:effectLst/>
                <a:uFillTx/>
                <a:latin typeface="Arial"/>
                <a:ea typeface="Arial"/>
              </a:rPr>
              <a:t> </a:t>
            </a:r>
            <a:r>
              <a:rPr b="1" i="1" lang="en-GB" sz="1400" strike="noStrike" u="none">
                <a:solidFill>
                  <a:schemeClr val="dk1"/>
                </a:solidFill>
                <a:effectLst/>
                <a:uFillTx/>
                <a:latin typeface="Arial"/>
                <a:ea typeface="Arial"/>
              </a:rPr>
              <a:t>Access-Control-Allow-Private-Network</a:t>
            </a:r>
            <a:r>
              <a:rPr b="0" lang="en-GB" sz="1400" strike="noStrike" u="none">
                <a:solidFill>
                  <a:schemeClr val="dk1"/>
                </a:solidFill>
                <a:effectLst/>
                <a:uFillTx/>
                <a:latin typeface="Arial"/>
                <a:ea typeface="Arial"/>
              </a:rPr>
              <a:t>: true</a:t>
            </a:r>
            <a:endParaRPr b="0" lang="en-US" sz="1400" strike="noStrike" u="none">
              <a:solidFill>
                <a:srgbClr val="000000"/>
              </a:solidFill>
              <a:effectLst/>
              <a:uFillTx/>
              <a:latin typeface="Arial"/>
            </a:endParaRPr>
          </a:p>
        </p:txBody>
      </p:sp>
      <p:sp>
        <p:nvSpPr>
          <p:cNvPr id="160" name="TextBox 13"/>
          <p:cNvSpPr/>
          <p:nvPr/>
        </p:nvSpPr>
        <p:spPr>
          <a:xfrm>
            <a:off x="4312800" y="1946520"/>
            <a:ext cx="3565800" cy="307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rgbClr val="000000"/>
                </a:solidFill>
                <a:effectLst/>
                <a:uFillTx/>
                <a:latin typeface="Arial"/>
                <a:ea typeface="Arial"/>
              </a:rPr>
              <a:t>localhost:8080/togglz-console/edit</a:t>
            </a:r>
            <a:endParaRPr b="0" lang="en-US" sz="1400" strike="noStrike" u="none">
              <a:solidFill>
                <a:srgbClr val="000000"/>
              </a:solidFill>
              <a:effectLst/>
              <a:uFillTx/>
              <a:latin typeface="Arial"/>
            </a:endParaRPr>
          </a:p>
        </p:txBody>
      </p:sp>
      <p:sp>
        <p:nvSpPr>
          <p:cNvPr id="161" name="Right Arrow 15"/>
          <p:cNvSpPr/>
          <p:nvPr/>
        </p:nvSpPr>
        <p:spPr>
          <a:xfrm>
            <a:off x="3941280" y="3902760"/>
            <a:ext cx="4597920" cy="567000"/>
          </a:xfrm>
          <a:prstGeom prst="rightArrow">
            <a:avLst>
              <a:gd name="adj1" fmla="val 50000"/>
              <a:gd name="adj2" fmla="val 50000"/>
            </a:avLst>
          </a:prstGeom>
          <a:solidFill>
            <a:srgbClr val="004d45"/>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trike="noStrike" u="none">
                <a:solidFill>
                  <a:schemeClr val="lt1"/>
                </a:solidFill>
                <a:effectLst/>
                <a:uFillTx/>
                <a:latin typeface="Arial"/>
                <a:ea typeface="Arial"/>
              </a:rPr>
              <a:t>HTTP POST</a:t>
            </a:r>
            <a:endParaRPr b="0" lang="en-US" sz="1400" strike="noStrike" u="none">
              <a:solidFill>
                <a:srgbClr val="ffffff"/>
              </a:solidFill>
              <a:effectLst/>
              <a:uFillTx/>
              <a:latin typeface="Arial"/>
            </a:endParaRPr>
          </a:p>
        </p:txBody>
      </p:sp>
      <p:sp>
        <p:nvSpPr>
          <p:cNvPr id="162" name="TextBox 16"/>
          <p:cNvSpPr/>
          <p:nvPr/>
        </p:nvSpPr>
        <p:spPr>
          <a:xfrm>
            <a:off x="4386600" y="3679920"/>
            <a:ext cx="3565800" cy="307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rgbClr val="000000"/>
                </a:solidFill>
                <a:effectLst/>
                <a:uFillTx/>
                <a:latin typeface="Arial"/>
                <a:ea typeface="Arial"/>
              </a:rPr>
              <a:t>localhost:8080/togglz-console/edit</a:t>
            </a:r>
            <a:endParaRPr b="0" lang="en-US" sz="1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97" dur="indefinite" restart="never" nodeType="tmRoot">
          <p:childTnLst>
            <p:seq>
              <p:cTn id="98" dur="indefinite" nodeType="mainSeq">
                <p:childTnLst>
                  <p:par>
                    <p:cTn id="99" fill="hold">
                      <p:stCondLst>
                        <p:cond delay="indefinite"/>
                      </p:stCondLst>
                      <p:childTnLst>
                        <p:par>
                          <p:cTn id="100" fill="hold">
                            <p:stCondLst>
                              <p:cond delay="0"/>
                            </p:stCondLst>
                            <p:childTnLst>
                              <p:par>
                                <p:cTn id="101" nodeType="clickEffect" fill="hold" presetClass="entr" presetID="1">
                                  <p:stCondLst>
                                    <p:cond delay="0"/>
                                  </p:stCondLst>
                                  <p:childTnLst>
                                    <p:set>
                                      <p:cBhvr>
                                        <p:cTn id="102" dur="1" fill="hold">
                                          <p:stCondLst>
                                            <p:cond delay="0"/>
                                          </p:stCondLst>
                                        </p:cTn>
                                        <p:tgtEl>
                                          <p:spTgt spid="160"/>
                                        </p:tgtEl>
                                        <p:attrNameLst>
                                          <p:attrName>style.visibility</p:attrName>
                                        </p:attrNameLst>
                                      </p:cBhvr>
                                      <p:to>
                                        <p:strVal val="visible"/>
                                      </p:to>
                                    </p:set>
                                  </p:childTnLst>
                                </p:cTn>
                              </p:par>
                              <p:par>
                                <p:cTn id="103" nodeType="withEffect" fill="hold" presetClass="entr" presetID="1">
                                  <p:stCondLst>
                                    <p:cond delay="0"/>
                                  </p:stCondLst>
                                  <p:childTnLst>
                                    <p:set>
                                      <p:cBhvr>
                                        <p:cTn id="104" dur="1" fill="hold">
                                          <p:stCondLst>
                                            <p:cond delay="0"/>
                                          </p:stCondLst>
                                        </p:cTn>
                                        <p:tgtEl>
                                          <p:spTgt spid="15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nodeType="clickEffect" fill="hold" presetClass="entr" presetID="1">
                                  <p:stCondLst>
                                    <p:cond delay="0"/>
                                  </p:stCondLst>
                                  <p:childTnLst>
                                    <p:set>
                                      <p:cBhvr>
                                        <p:cTn id="108" dur="1" fill="hold">
                                          <p:stCondLst>
                                            <p:cond delay="0"/>
                                          </p:stCondLst>
                                        </p:cTn>
                                        <p:tgtEl>
                                          <p:spTgt spid="15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nodeType="clickEffect" fill="hold" presetClass="entr" presetID="1">
                                  <p:stCondLst>
                                    <p:cond delay="0"/>
                                  </p:stCondLst>
                                  <p:childTnLst>
                                    <p:set>
                                      <p:cBhvr>
                                        <p:cTn id="112" dur="1" fill="hold">
                                          <p:stCondLst>
                                            <p:cond delay="0"/>
                                          </p:stCondLst>
                                        </p:cTn>
                                        <p:tgtEl>
                                          <p:spTgt spid="162"/>
                                        </p:tgtEl>
                                        <p:attrNameLst>
                                          <p:attrName>style.visibility</p:attrName>
                                        </p:attrNameLst>
                                      </p:cBhvr>
                                      <p:to>
                                        <p:strVal val="visible"/>
                                      </p:to>
                                    </p:set>
                                  </p:childTnLst>
                                </p:cTn>
                              </p:par>
                              <p:par>
                                <p:cTn id="113" nodeType="withEffect" fill="hold" presetClass="entr" presetID="1">
                                  <p:stCondLst>
                                    <p:cond delay="0"/>
                                  </p:stCondLst>
                                  <p:childTnLst>
                                    <p:set>
                                      <p:cBhvr>
                                        <p:cTn id="114" dur="1" fill="hold">
                                          <p:stCondLst>
                                            <p:cond delay="0"/>
                                          </p:stCondLst>
                                        </p:cTn>
                                        <p:tgtEl>
                                          <p:spTgt spid="16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nodeType="clickEffect" fill="hold" presetClass="exit" presetID="1">
                                  <p:stCondLst>
                                    <p:cond delay="0"/>
                                  </p:stCondLst>
                                  <p:childTnLst>
                                    <p:set>
                                      <p:cBhvr>
                                        <p:cTn id="118" dur="1" fill="hold">
                                          <p:stCondLst>
                                            <p:cond delay="0"/>
                                          </p:stCondLst>
                                        </p:cTn>
                                        <p:tgtEl>
                                          <p:spTgt spid="158"/>
                                        </p:tgtEl>
                                        <p:attrNameLst>
                                          <p:attrName>style.visibility</p:attrName>
                                        </p:attrNameLst>
                                      </p:cBhvr>
                                      <p:to>
                                        <p:strVal val="hidden"/>
                                      </p:to>
                                    </p:set>
                                  </p:childTnLst>
                                </p:cTn>
                              </p:par>
                              <p:par>
                                <p:cTn id="119" nodeType="withEffect" fill="hold" presetClass="exit" presetID="1">
                                  <p:stCondLst>
                                    <p:cond delay="0"/>
                                  </p:stCondLst>
                                  <p:childTnLst>
                                    <p:set>
                                      <p:cBhvr>
                                        <p:cTn id="120" dur="1" fill="hold">
                                          <p:stCondLst>
                                            <p:cond delay="0"/>
                                          </p:stCondLst>
                                        </p:cTn>
                                        <p:tgtEl>
                                          <p:spTgt spid="159"/>
                                        </p:tgtEl>
                                        <p:attrNameLst>
                                          <p:attrName>style.visibility</p:attrName>
                                        </p:attrNameLst>
                                      </p:cBhvr>
                                      <p:to>
                                        <p:strVal val="hidden"/>
                                      </p:to>
                                    </p:set>
                                  </p:childTnLst>
                                </p:cTn>
                              </p:par>
                              <p:par>
                                <p:cTn id="121" nodeType="withEffect" fill="hold" presetClass="exit" presetID="1">
                                  <p:stCondLst>
                                    <p:cond delay="0"/>
                                  </p:stCondLst>
                                  <p:childTnLst>
                                    <p:set>
                                      <p:cBhvr>
                                        <p:cTn id="122" dur="1" fill="hold">
                                          <p:stCondLst>
                                            <p:cond delay="0"/>
                                          </p:stCondLst>
                                        </p:cTn>
                                        <p:tgtEl>
                                          <p:spTgt spid="160"/>
                                        </p:tgtEl>
                                        <p:attrNameLst>
                                          <p:attrName>style.visibility</p:attrName>
                                        </p:attrNameLst>
                                      </p:cBhvr>
                                      <p:to>
                                        <p:strVal val="hidden"/>
                                      </p:to>
                                    </p:set>
                                  </p:childTnLst>
                                </p:cTn>
                              </p:par>
                              <p:par>
                                <p:cTn id="123" nodeType="withEffect" fill="hold" presetClass="exit" presetID="1">
                                  <p:stCondLst>
                                    <p:cond delay="0"/>
                                  </p:stCondLst>
                                  <p:childTnLst>
                                    <p:set>
                                      <p:cBhvr>
                                        <p:cTn id="124" dur="1" fill="hold">
                                          <p:stCondLst>
                                            <p:cond delay="0"/>
                                          </p:stCondLst>
                                        </p:cTn>
                                        <p:tgtEl>
                                          <p:spTgt spid="161"/>
                                        </p:tgtEl>
                                        <p:attrNameLst>
                                          <p:attrName>style.visibility</p:attrName>
                                        </p:attrNameLst>
                                      </p:cBhvr>
                                      <p:to>
                                        <p:strVal val="hidden"/>
                                      </p:to>
                                    </p:set>
                                  </p:childTnLst>
                                </p:cTn>
                              </p:par>
                              <p:par>
                                <p:cTn id="125" nodeType="withEffect" fill="hold" presetClass="exit" presetID="1">
                                  <p:stCondLst>
                                    <p:cond delay="0"/>
                                  </p:stCondLst>
                                  <p:childTnLst>
                                    <p:set>
                                      <p:cBhvr>
                                        <p:cTn id="126" dur="1" fill="hold">
                                          <p:stCondLst>
                                            <p:cond delay="0"/>
                                          </p:stCondLst>
                                        </p:cTn>
                                        <p:tgtEl>
                                          <p:spTgt spid="1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720000" y="540000"/>
            <a:ext cx="8483760" cy="6094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Arial"/>
                <a:ea typeface="Georgia"/>
              </a:rPr>
              <a:t>An attack with a limited shelf life</a:t>
            </a:r>
            <a:endParaRPr b="0" lang="en-US" sz="4400" strike="noStrike" u="none">
              <a:solidFill>
                <a:srgbClr val="000000"/>
              </a:solidFill>
              <a:effectLst/>
              <a:uFillTx/>
              <a:latin typeface="Arial"/>
            </a:endParaRPr>
          </a:p>
        </p:txBody>
      </p:sp>
      <p:sp>
        <p:nvSpPr>
          <p:cNvPr id="164" name="TextBox 6"/>
          <p:cNvSpPr/>
          <p:nvPr/>
        </p:nvSpPr>
        <p:spPr>
          <a:xfrm>
            <a:off x="869400" y="1332000"/>
            <a:ext cx="9877320" cy="334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GB" sz="1600" strike="noStrike" u="none">
                <a:solidFill>
                  <a:srgbClr val="000000"/>
                </a:solidFill>
                <a:effectLst/>
                <a:uFillTx/>
                <a:latin typeface="Arial"/>
                <a:ea typeface="Arial"/>
              </a:rPr>
              <a:t>Local Network Access</a:t>
            </a:r>
            <a:endParaRPr b="0" lang="en-US" sz="1600" strike="noStrike" u="none">
              <a:solidFill>
                <a:srgbClr val="000000"/>
              </a:solidFill>
              <a:effectLst/>
              <a:uFillTx/>
              <a:latin typeface="Arial"/>
            </a:endParaRPr>
          </a:p>
        </p:txBody>
      </p:sp>
      <p:sp>
        <p:nvSpPr>
          <p:cNvPr id="165" name="TextBox 7"/>
          <p:cNvSpPr/>
          <p:nvPr/>
        </p:nvSpPr>
        <p:spPr>
          <a:xfrm>
            <a:off x="756360" y="1806120"/>
            <a:ext cx="8251920" cy="15526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Much simpler</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Notifies the user when an </a:t>
            </a:r>
            <a:r>
              <a:rPr b="0" lang="en-US" sz="2400" strike="noStrike" u="none">
                <a:solidFill>
                  <a:srgbClr val="000000"/>
                </a:solidFill>
                <a:effectLst/>
                <a:uFillTx/>
                <a:latin typeface="Arial"/>
                <a:ea typeface="Arial"/>
              </a:rPr>
              <a:t>attempt to access local </a:t>
            </a:r>
            <a:r>
              <a:rPr b="0" lang="en-US" sz="2400" strike="noStrike" u="none">
                <a:solidFill>
                  <a:srgbClr val="000000"/>
                </a:solidFill>
                <a:effectLst/>
                <a:uFillTx/>
                <a:latin typeface="Arial"/>
                <a:ea typeface="Arial"/>
              </a:rPr>
              <a:t>resources</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endParaRPr b="0" lang="en-US" sz="2400" strike="noStrike" u="none">
              <a:solidFill>
                <a:srgbClr val="000000"/>
              </a:solidFill>
              <a:effectLst/>
              <a:uFillTx/>
              <a:latin typeface="Arial"/>
            </a:endParaRPr>
          </a:p>
        </p:txBody>
      </p:sp>
      <p:pic>
        <p:nvPicPr>
          <p:cNvPr id="166" name="" descr=""/>
          <p:cNvPicPr/>
          <p:nvPr/>
        </p:nvPicPr>
        <p:blipFill>
          <a:blip r:embed="rId1"/>
          <a:stretch/>
        </p:blipFill>
        <p:spPr>
          <a:xfrm>
            <a:off x="4563000" y="2743200"/>
            <a:ext cx="4809600" cy="293328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Arial"/>
                <a:ea typeface="Georgia"/>
              </a:rPr>
              <a:t>Browser Status</a:t>
            </a:r>
            <a:endParaRPr b="0" lang="en-US" sz="4400" strike="noStrike" u="none">
              <a:solidFill>
                <a:srgbClr val="000000"/>
              </a:solidFill>
              <a:effectLst/>
              <a:uFillTx/>
              <a:latin typeface="Arial"/>
            </a:endParaRPr>
          </a:p>
        </p:txBody>
      </p:sp>
      <p:pic>
        <p:nvPicPr>
          <p:cNvPr id="168" name="Picture 2" descr="A picture containing text, clipart&#10;&#10;Description automatically generated"/>
          <p:cNvPicPr/>
          <p:nvPr/>
        </p:nvPicPr>
        <p:blipFill>
          <a:blip r:embed="rId1"/>
          <a:stretch/>
        </p:blipFill>
        <p:spPr>
          <a:xfrm>
            <a:off x="798120" y="1663560"/>
            <a:ext cx="765720" cy="765720"/>
          </a:xfrm>
          <a:prstGeom prst="rect">
            <a:avLst/>
          </a:prstGeom>
          <a:noFill/>
          <a:ln w="0">
            <a:noFill/>
          </a:ln>
        </p:spPr>
      </p:pic>
      <p:pic>
        <p:nvPicPr>
          <p:cNvPr id="169" name="Picture 4" descr="A logo of a fox and a firefox&#10;&#10;Description automatically generated with low confidence"/>
          <p:cNvPicPr/>
          <p:nvPr/>
        </p:nvPicPr>
        <p:blipFill>
          <a:blip r:embed="rId2"/>
          <a:stretch/>
        </p:blipFill>
        <p:spPr>
          <a:xfrm flipH="1">
            <a:off x="798480" y="3429000"/>
            <a:ext cx="858600" cy="886680"/>
          </a:xfrm>
          <a:prstGeom prst="rect">
            <a:avLst/>
          </a:prstGeom>
          <a:noFill/>
          <a:ln w="0">
            <a:noFill/>
          </a:ln>
        </p:spPr>
      </p:pic>
      <p:pic>
        <p:nvPicPr>
          <p:cNvPr id="170" name="Picture 6" descr="A blue and green swirly logo&#10;&#10;Description automatically generated with low confidence"/>
          <p:cNvPicPr/>
          <p:nvPr/>
        </p:nvPicPr>
        <p:blipFill>
          <a:blip r:embed="rId3"/>
          <a:stretch/>
        </p:blipFill>
        <p:spPr>
          <a:xfrm>
            <a:off x="798120" y="2561040"/>
            <a:ext cx="765720" cy="765720"/>
          </a:xfrm>
          <a:prstGeom prst="rect">
            <a:avLst/>
          </a:prstGeom>
          <a:noFill/>
          <a:ln w="0">
            <a:noFill/>
          </a:ln>
        </p:spPr>
      </p:pic>
      <p:pic>
        <p:nvPicPr>
          <p:cNvPr id="171" name="Picture 8" descr="A picture containing graphics, clipart, symbol, graphic design&#10;&#10;Description automatically generated"/>
          <p:cNvPicPr/>
          <p:nvPr/>
        </p:nvPicPr>
        <p:blipFill>
          <a:blip r:embed="rId4"/>
          <a:stretch/>
        </p:blipFill>
        <p:spPr>
          <a:xfrm>
            <a:off x="743040" y="4407480"/>
            <a:ext cx="913320" cy="897120"/>
          </a:xfrm>
          <a:prstGeom prst="rect">
            <a:avLst/>
          </a:prstGeom>
          <a:noFill/>
          <a:ln w="0">
            <a:noFill/>
          </a:ln>
        </p:spPr>
      </p:pic>
      <p:pic>
        <p:nvPicPr>
          <p:cNvPr id="172" name="Picture 10" descr="A blue compass with a red point&#10;&#10;Description automatically generated with medium confidence"/>
          <p:cNvPicPr/>
          <p:nvPr/>
        </p:nvPicPr>
        <p:blipFill>
          <a:blip r:embed="rId5"/>
          <a:stretch/>
        </p:blipFill>
        <p:spPr>
          <a:xfrm>
            <a:off x="717480" y="5368320"/>
            <a:ext cx="1019520" cy="1015200"/>
          </a:xfrm>
          <a:prstGeom prst="rect">
            <a:avLst/>
          </a:prstGeom>
          <a:noFill/>
          <a:ln w="0">
            <a:noFill/>
          </a:ln>
        </p:spPr>
      </p:pic>
      <p:sp>
        <p:nvSpPr>
          <p:cNvPr id="173" name="TextBox 11"/>
          <p:cNvSpPr/>
          <p:nvPr/>
        </p:nvSpPr>
        <p:spPr>
          <a:xfrm>
            <a:off x="1725120" y="1782000"/>
            <a:ext cx="936720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400" strike="noStrike" u="none">
                <a:solidFill>
                  <a:srgbClr val="000000"/>
                </a:solidFill>
                <a:effectLst/>
                <a:uFillTx/>
                <a:latin typeface="Arial"/>
                <a:ea typeface="Arial"/>
              </a:rPr>
              <a:t>Local Network Access should be enabled by default at some point in the future</a:t>
            </a:r>
            <a:endParaRPr b="0" lang="en-US" sz="2400" strike="noStrike" u="none">
              <a:solidFill>
                <a:srgbClr val="000000"/>
              </a:solidFill>
              <a:effectLst/>
              <a:uFillTx/>
              <a:latin typeface="Arial"/>
            </a:endParaRPr>
          </a:p>
        </p:txBody>
      </p:sp>
      <p:sp>
        <p:nvSpPr>
          <p:cNvPr id="174" name="TextBox 12"/>
          <p:cNvSpPr/>
          <p:nvPr/>
        </p:nvSpPr>
        <p:spPr>
          <a:xfrm>
            <a:off x="1832040" y="2561040"/>
            <a:ext cx="7371720" cy="46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400" strike="noStrike" u="none">
                <a:solidFill>
                  <a:srgbClr val="000000"/>
                </a:solidFill>
                <a:effectLst/>
                <a:uFillTx/>
                <a:latin typeface="Arial"/>
                <a:ea typeface="Arial"/>
              </a:rPr>
              <a:t>Downstream of Chromium, should get fix soon after.</a:t>
            </a:r>
            <a:endParaRPr b="0" lang="en-US" sz="2400" strike="noStrike" u="none">
              <a:solidFill>
                <a:srgbClr val="000000"/>
              </a:solidFill>
              <a:effectLst/>
              <a:uFillTx/>
              <a:latin typeface="Arial"/>
            </a:endParaRPr>
          </a:p>
        </p:txBody>
      </p:sp>
      <p:sp>
        <p:nvSpPr>
          <p:cNvPr id="175" name="TextBox 13"/>
          <p:cNvSpPr/>
          <p:nvPr/>
        </p:nvSpPr>
        <p:spPr>
          <a:xfrm>
            <a:off x="1832040" y="3589200"/>
            <a:ext cx="737172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400" strike="noStrike" u="none">
                <a:solidFill>
                  <a:srgbClr val="000000"/>
                </a:solidFill>
                <a:effectLst/>
                <a:uFillTx/>
                <a:latin typeface="Arial"/>
                <a:ea typeface="Arial"/>
              </a:rPr>
              <a:t>Will implement at some point</a:t>
            </a:r>
            <a:endParaRPr b="0" lang="en-US" sz="2400" strike="noStrike" u="none">
              <a:solidFill>
                <a:srgbClr val="000000"/>
              </a:solidFill>
              <a:effectLst/>
              <a:uFillTx/>
              <a:latin typeface="Arial"/>
            </a:endParaRPr>
          </a:p>
        </p:txBody>
      </p:sp>
      <p:sp>
        <p:nvSpPr>
          <p:cNvPr id="176" name="TextBox 14"/>
          <p:cNvSpPr/>
          <p:nvPr/>
        </p:nvSpPr>
        <p:spPr>
          <a:xfrm>
            <a:off x="1832040" y="4473720"/>
            <a:ext cx="7371720" cy="830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400" strike="noStrike" u="none">
                <a:solidFill>
                  <a:srgbClr val="000000"/>
                </a:solidFill>
                <a:effectLst/>
                <a:uFillTx/>
                <a:latin typeface="Arial"/>
                <a:ea typeface="Arial"/>
              </a:rPr>
              <a:t>No longer supported, never going to be implemented.</a:t>
            </a:r>
            <a:endParaRPr b="0" lang="en-US" sz="2400" strike="noStrike" u="none">
              <a:solidFill>
                <a:srgbClr val="000000"/>
              </a:solidFill>
              <a:effectLst/>
              <a:uFillTx/>
              <a:latin typeface="Arial"/>
            </a:endParaRPr>
          </a:p>
        </p:txBody>
      </p:sp>
      <p:sp>
        <p:nvSpPr>
          <p:cNvPr id="177" name="TextBox 15"/>
          <p:cNvSpPr/>
          <p:nvPr/>
        </p:nvSpPr>
        <p:spPr>
          <a:xfrm>
            <a:off x="1832040" y="5645160"/>
            <a:ext cx="7371720" cy="46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400" strike="noStrike" u="none">
                <a:solidFill>
                  <a:srgbClr val="000000"/>
                </a:solidFill>
                <a:effectLst/>
                <a:uFillTx/>
                <a:latin typeface="Arial"/>
                <a:ea typeface="Arial"/>
              </a:rPr>
              <a:t>Simple Requests to localhost never worked.</a:t>
            </a:r>
            <a:endParaRPr b="0" lang="en-US"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Togglz</a:t>
            </a:r>
            <a:endParaRPr b="0" lang="en-US" sz="4400" strike="noStrike" u="none">
              <a:solidFill>
                <a:srgbClr val="000000"/>
              </a:solidFill>
              <a:effectLst/>
              <a:uFillTx/>
              <a:latin typeface="Arial"/>
            </a:endParaRPr>
          </a:p>
        </p:txBody>
      </p:sp>
      <p:sp>
        <p:nvSpPr>
          <p:cNvPr id="29" name="TextBox 3"/>
          <p:cNvSpPr/>
          <p:nvPr/>
        </p:nvSpPr>
        <p:spPr>
          <a:xfrm>
            <a:off x="858240" y="1533240"/>
            <a:ext cx="6655680" cy="193860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But how to exploit in the real world?</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CSRF is interesting, but would need to know location of the Togglz web console.</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As well as the Enum name of the toggle.</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So realistically hard to do.</a:t>
            </a:r>
            <a:endParaRPr b="0" lang="en-US"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Arial"/>
                <a:ea typeface="Georgia"/>
              </a:rPr>
              <a:t>Conclusion</a:t>
            </a:r>
            <a:endParaRPr b="0" lang="en-US" sz="4400" strike="noStrike" u="none">
              <a:solidFill>
                <a:srgbClr val="000000"/>
              </a:solidFill>
              <a:effectLst/>
              <a:uFillTx/>
              <a:latin typeface="Arial"/>
            </a:endParaRPr>
          </a:p>
        </p:txBody>
      </p:sp>
      <p:sp>
        <p:nvSpPr>
          <p:cNvPr id="179" name="TextBox 1"/>
          <p:cNvSpPr/>
          <p:nvPr/>
        </p:nvSpPr>
        <p:spPr>
          <a:xfrm>
            <a:off x="851040" y="1397160"/>
            <a:ext cx="9550080" cy="415476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Frameworks and the Developers that use them assume services bound to localhost are safe</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This is not a correct assumption ( yet )</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I’m sure there are many more frameworks and services common in the developer environment that are vulnerable to this kind of attack</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I’ve looked at some frameworks but there are many more out there…</a:t>
            </a: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a:p>
            <a:pPr>
              <a:lnSpc>
                <a:spcPct val="100000"/>
              </a:lnSpc>
            </a:pPr>
            <a:r>
              <a:rPr b="0" lang="en-US" sz="2400" strike="noStrike" u="none">
                <a:solidFill>
                  <a:srgbClr val="000000"/>
                </a:solidFill>
                <a:effectLst/>
                <a:uFillTx/>
                <a:latin typeface="Arial"/>
                <a:ea typeface="Arial"/>
              </a:rPr>
              <a:t>Demos available at joebeeton.github.io</a:t>
            </a:r>
            <a:endParaRPr b="0" lang="en-US" sz="2400" strike="noStrike" u="none">
              <a:solidFill>
                <a:srgbClr val="000000"/>
              </a:solidFill>
              <a:effectLst/>
              <a:uFillTx/>
              <a:latin typeface="Arial"/>
            </a:endParaRPr>
          </a:p>
          <a:p>
            <a:pPr>
              <a:lnSpc>
                <a:spcPct val="100000"/>
              </a:lnSpc>
            </a:pPr>
            <a:endParaRPr b="0" lang="en-US"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Togglz</a:t>
            </a:r>
            <a:endParaRPr b="0" lang="en-US" sz="4400" strike="noStrike" u="none">
              <a:solidFill>
                <a:srgbClr val="000000"/>
              </a:solidFill>
              <a:effectLst/>
              <a:uFillTx/>
              <a:latin typeface="Arial"/>
            </a:endParaRPr>
          </a:p>
        </p:txBody>
      </p:sp>
      <p:sp>
        <p:nvSpPr>
          <p:cNvPr id="31" name="TextBox 3"/>
          <p:cNvSpPr/>
          <p:nvPr/>
        </p:nvSpPr>
        <p:spPr>
          <a:xfrm>
            <a:off x="858240" y="1533240"/>
            <a:ext cx="6655680" cy="83052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Worked with the Togglz team to fix. </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But it kept bugging me.</a:t>
            </a:r>
            <a:endParaRPr b="0" lang="en-US"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Accessing Localhost</a:t>
            </a:r>
            <a:endParaRPr b="0" lang="en-US" sz="4400" strike="noStrike" u="none">
              <a:solidFill>
                <a:srgbClr val="000000"/>
              </a:solidFill>
              <a:effectLst/>
              <a:uFillTx/>
              <a:latin typeface="Arial"/>
            </a:endParaRPr>
          </a:p>
        </p:txBody>
      </p:sp>
      <p:sp>
        <p:nvSpPr>
          <p:cNvPr id="33" name="TextBox 3"/>
          <p:cNvSpPr/>
          <p:nvPr/>
        </p:nvSpPr>
        <p:spPr>
          <a:xfrm>
            <a:off x="858240" y="1533240"/>
            <a:ext cx="6655680" cy="34160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About the same time there was a paper on port scanning localhost and the internal network from Simple Requests using JS in the browser</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As the result of the request could not be read by the JS. Open port detection was done by timing the response</a:t>
            </a:r>
            <a:endParaRPr b="0" lang="en-US" sz="24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2400" strike="noStrike" u="none">
                <a:solidFill>
                  <a:srgbClr val="000000"/>
                </a:solidFill>
                <a:effectLst/>
                <a:uFillTx/>
                <a:latin typeface="Arial"/>
                <a:ea typeface="Arial"/>
              </a:rPr>
              <a:t>Commonly used for fingerprinting users. ( eBay uses/used it )</a:t>
            </a:r>
            <a:endParaRPr b="0" lang="en-US"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Limitations of Simple Requests</a:t>
            </a:r>
            <a:endParaRPr b="0" lang="en-US" sz="4400" strike="noStrike" u="none">
              <a:solidFill>
                <a:srgbClr val="000000"/>
              </a:solidFill>
              <a:effectLst/>
              <a:uFillTx/>
              <a:latin typeface="Arial"/>
            </a:endParaRPr>
          </a:p>
        </p:txBody>
      </p:sp>
      <p:sp>
        <p:nvSpPr>
          <p:cNvPr id="35" name="TextBox 1"/>
          <p:cNvSpPr/>
          <p:nvPr/>
        </p:nvSpPr>
        <p:spPr>
          <a:xfrm>
            <a:off x="720000" y="1271880"/>
            <a:ext cx="10000080" cy="470880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2000" strike="noStrike" u="none">
                <a:solidFill>
                  <a:srgbClr val="000000"/>
                </a:solidFill>
                <a:effectLst/>
                <a:uFillTx/>
                <a:latin typeface="Arial"/>
                <a:ea typeface="Arial"/>
              </a:rPr>
              <a:t>Can only be of type</a:t>
            </a:r>
            <a:endParaRPr b="0" lang="en-US" sz="2000" strike="noStrike" u="none">
              <a:solidFill>
                <a:srgbClr val="000000"/>
              </a:solidFill>
              <a:effectLst/>
              <a:uFillTx/>
              <a:latin typeface="Arial"/>
            </a:endParaRPr>
          </a:p>
          <a:p>
            <a:pPr lvl="7" marL="285840" indent="-285840">
              <a:lnSpc>
                <a:spcPct val="100000"/>
              </a:lnSpc>
              <a:buClr>
                <a:srgbClr val="000000"/>
              </a:buClr>
              <a:buFont typeface="Courier New"/>
              <a:buChar char="o"/>
            </a:pPr>
            <a:r>
              <a:rPr b="0" lang="en-US" sz="2000" strike="noStrike" u="none">
                <a:solidFill>
                  <a:srgbClr val="000000"/>
                </a:solidFill>
                <a:effectLst/>
                <a:uFillTx/>
                <a:latin typeface="Arial"/>
                <a:ea typeface="Arial"/>
              </a:rPr>
              <a:t>    HEAD</a:t>
            </a:r>
            <a:endParaRPr b="0" lang="en-US" sz="2000" strike="noStrike" u="none">
              <a:solidFill>
                <a:srgbClr val="000000"/>
              </a:solidFill>
              <a:effectLst/>
              <a:uFillTx/>
              <a:latin typeface="Arial"/>
            </a:endParaRPr>
          </a:p>
          <a:p>
            <a:pPr lvl="7" marL="285840" indent="-285840">
              <a:lnSpc>
                <a:spcPct val="100000"/>
              </a:lnSpc>
              <a:buClr>
                <a:srgbClr val="000000"/>
              </a:buClr>
              <a:buFont typeface="Courier New"/>
              <a:buChar char="o"/>
            </a:pPr>
            <a:r>
              <a:rPr b="0" lang="en-US" sz="2000" strike="noStrike" u="none">
                <a:solidFill>
                  <a:srgbClr val="000000"/>
                </a:solidFill>
                <a:effectLst/>
                <a:uFillTx/>
                <a:latin typeface="Arial"/>
                <a:ea typeface="Arial"/>
              </a:rPr>
              <a:t>    POST</a:t>
            </a:r>
            <a:endParaRPr b="0" lang="en-US" sz="2000" strike="noStrike" u="none">
              <a:solidFill>
                <a:srgbClr val="000000"/>
              </a:solidFill>
              <a:effectLst/>
              <a:uFillTx/>
              <a:latin typeface="Arial"/>
            </a:endParaRPr>
          </a:p>
          <a:p>
            <a:pPr lvl="7" marL="285840" indent="-285840">
              <a:lnSpc>
                <a:spcPct val="100000"/>
              </a:lnSpc>
              <a:buClr>
                <a:srgbClr val="000000"/>
              </a:buClr>
              <a:buFont typeface="Courier New"/>
              <a:buChar char="o"/>
            </a:pPr>
            <a:r>
              <a:rPr b="0" lang="en-US" sz="2000" strike="noStrike" u="none">
                <a:solidFill>
                  <a:srgbClr val="000000"/>
                </a:solidFill>
                <a:effectLst/>
                <a:uFillTx/>
                <a:latin typeface="Arial"/>
                <a:ea typeface="Arial"/>
              </a:rPr>
              <a:t>    GET</a:t>
            </a:r>
            <a:endParaRPr b="0" lang="en-US" sz="2000" strike="noStrike" u="none">
              <a:solidFill>
                <a:srgbClr val="000000"/>
              </a:solidFill>
              <a:effectLst/>
              <a:uFillTx/>
              <a:latin typeface="Arial"/>
            </a:endParaRPr>
          </a:p>
          <a:p>
            <a:pPr lvl="4" marL="285840" indent="-285840">
              <a:lnSpc>
                <a:spcPct val="100000"/>
              </a:lnSpc>
              <a:buClr>
                <a:srgbClr val="000000"/>
              </a:buClr>
              <a:buFont typeface="Arial"/>
              <a:buChar char="•"/>
            </a:pPr>
            <a:r>
              <a:rPr b="0" lang="en-US" sz="2000" strike="noStrike" u="none">
                <a:solidFill>
                  <a:srgbClr val="000000"/>
                </a:solidFill>
                <a:effectLst/>
                <a:uFillTx/>
                <a:latin typeface="Arial"/>
                <a:ea typeface="Arial"/>
              </a:rPr>
              <a:t>Content Type</a:t>
            </a:r>
            <a:endParaRPr b="0" lang="en-US" sz="2000" strike="noStrike" u="none">
              <a:solidFill>
                <a:srgbClr val="000000"/>
              </a:solidFill>
              <a:effectLst/>
              <a:uFillTx/>
              <a:latin typeface="Arial"/>
            </a:endParaRPr>
          </a:p>
          <a:p>
            <a:pPr lvl="5" marL="285840" indent="-285840">
              <a:lnSpc>
                <a:spcPct val="100000"/>
              </a:lnSpc>
              <a:buClr>
                <a:srgbClr val="000000"/>
              </a:buClr>
              <a:buFont typeface="Courier New"/>
              <a:buChar char="o"/>
            </a:pPr>
            <a:r>
              <a:rPr b="0" lang="en-US" sz="2000" strike="noStrike" u="none">
                <a:solidFill>
                  <a:srgbClr val="000000"/>
                </a:solidFill>
                <a:effectLst/>
                <a:uFillTx/>
                <a:latin typeface="Arial"/>
                <a:ea typeface="Arial"/>
              </a:rPr>
              <a:t>    application/x-www-form-urlencoded</a:t>
            </a:r>
            <a:endParaRPr b="0" lang="en-US" sz="2000" strike="noStrike" u="none">
              <a:solidFill>
                <a:srgbClr val="000000"/>
              </a:solidFill>
              <a:effectLst/>
              <a:uFillTx/>
              <a:latin typeface="Arial"/>
            </a:endParaRPr>
          </a:p>
          <a:p>
            <a:pPr lvl="5" marL="285840" indent="-285840">
              <a:lnSpc>
                <a:spcPct val="100000"/>
              </a:lnSpc>
              <a:buClr>
                <a:srgbClr val="000000"/>
              </a:buClr>
              <a:buFont typeface="Courier New"/>
              <a:buChar char="o"/>
            </a:pPr>
            <a:r>
              <a:rPr b="0" lang="en-US" sz="2000" strike="noStrike" u="none">
                <a:solidFill>
                  <a:srgbClr val="000000"/>
                </a:solidFill>
                <a:effectLst/>
                <a:uFillTx/>
                <a:latin typeface="Arial"/>
                <a:ea typeface="Arial"/>
              </a:rPr>
              <a:t>    multipart/form-data</a:t>
            </a:r>
            <a:endParaRPr b="0" lang="en-US" sz="2000" strike="noStrike" u="none">
              <a:solidFill>
                <a:srgbClr val="000000"/>
              </a:solidFill>
              <a:effectLst/>
              <a:uFillTx/>
              <a:latin typeface="Arial"/>
            </a:endParaRPr>
          </a:p>
          <a:p>
            <a:pPr lvl="5" marL="285840" indent="-285840">
              <a:lnSpc>
                <a:spcPct val="100000"/>
              </a:lnSpc>
              <a:buClr>
                <a:srgbClr val="000000"/>
              </a:buClr>
              <a:buFont typeface="Courier New"/>
              <a:buChar char="o"/>
            </a:pPr>
            <a:r>
              <a:rPr b="0" lang="en-US" sz="2000" strike="noStrike" u="none">
                <a:solidFill>
                  <a:srgbClr val="000000"/>
                </a:solidFill>
                <a:effectLst/>
                <a:uFillTx/>
                <a:latin typeface="Arial"/>
                <a:ea typeface="Arial"/>
              </a:rPr>
              <a:t>    text/plain</a:t>
            </a:r>
            <a:endParaRPr b="0" lang="en-US" sz="2000" strike="noStrike" u="none">
              <a:solidFill>
                <a:srgbClr val="000000"/>
              </a:solidFill>
              <a:effectLst/>
              <a:uFillTx/>
              <a:latin typeface="Arial"/>
            </a:endParaRPr>
          </a:p>
          <a:p>
            <a:pPr lvl="5" marL="285840" indent="-285840">
              <a:lnSpc>
                <a:spcPct val="100000"/>
              </a:lnSpc>
              <a:buClr>
                <a:srgbClr val="000000"/>
              </a:buClr>
              <a:buFont typeface="Courier New"/>
              <a:buChar char="o"/>
            </a:pPr>
            <a:r>
              <a:rPr b="0" lang="en-US" sz="2000" strike="noStrike" u="none">
                <a:solidFill>
                  <a:srgbClr val="000000"/>
                </a:solidFill>
                <a:effectLst/>
                <a:uFillTx/>
                <a:latin typeface="Arial"/>
                <a:ea typeface="Arial"/>
              </a:rPr>
              <a:t>    Null</a:t>
            </a:r>
            <a:endParaRPr b="0" lang="en-US" sz="2000" strike="noStrike" u="none">
              <a:solidFill>
                <a:srgbClr val="000000"/>
              </a:solidFill>
              <a:effectLst/>
              <a:uFillTx/>
              <a:latin typeface="Arial"/>
            </a:endParaRPr>
          </a:p>
          <a:p>
            <a:pPr lvl="5" marL="343080" indent="-343080">
              <a:lnSpc>
                <a:spcPct val="100000"/>
              </a:lnSpc>
              <a:buClr>
                <a:srgbClr val="000000"/>
              </a:buClr>
              <a:buFont typeface="Arial"/>
              <a:buChar char="•"/>
            </a:pPr>
            <a:r>
              <a:rPr b="0" lang="en-US" sz="2000" strike="noStrike" u="none">
                <a:solidFill>
                  <a:srgbClr val="000000"/>
                </a:solidFill>
                <a:effectLst/>
                <a:uFillTx/>
                <a:latin typeface="Arial"/>
                <a:ea typeface="Arial"/>
              </a:rPr>
              <a:t>Other allowed headers</a:t>
            </a:r>
            <a:endParaRPr b="0" lang="en-US" sz="2000" strike="noStrike" u="none">
              <a:solidFill>
                <a:srgbClr val="000000"/>
              </a:solidFill>
              <a:effectLst/>
              <a:uFillTx/>
              <a:latin typeface="Arial"/>
            </a:endParaRPr>
          </a:p>
          <a:p>
            <a:pPr lvl="5" marL="343080" indent="-343080">
              <a:lnSpc>
                <a:spcPct val="100000"/>
              </a:lnSpc>
              <a:buClr>
                <a:srgbClr val="000000"/>
              </a:buClr>
              <a:buFont typeface="Courier New"/>
              <a:buChar char="o"/>
            </a:pPr>
            <a:r>
              <a:rPr b="0" lang="en-US" sz="2000" strike="noStrike" u="none">
                <a:solidFill>
                  <a:srgbClr val="000000"/>
                </a:solidFill>
                <a:effectLst/>
                <a:uFillTx/>
                <a:latin typeface="Arial"/>
                <a:ea typeface="Arial"/>
              </a:rPr>
              <a:t>    Accept</a:t>
            </a:r>
            <a:endParaRPr b="0" lang="en-US" sz="2000" strike="noStrike" u="none">
              <a:solidFill>
                <a:srgbClr val="000000"/>
              </a:solidFill>
              <a:effectLst/>
              <a:uFillTx/>
              <a:latin typeface="Arial"/>
            </a:endParaRPr>
          </a:p>
          <a:p>
            <a:pPr lvl="5" marL="343080" indent="-343080">
              <a:lnSpc>
                <a:spcPct val="100000"/>
              </a:lnSpc>
              <a:buClr>
                <a:srgbClr val="000000"/>
              </a:buClr>
              <a:buFont typeface="Courier New"/>
              <a:buChar char="o"/>
            </a:pPr>
            <a:r>
              <a:rPr b="0" lang="en-US" sz="2000" strike="noStrike" u="none">
                <a:solidFill>
                  <a:srgbClr val="000000"/>
                </a:solidFill>
                <a:effectLst/>
                <a:uFillTx/>
                <a:latin typeface="Arial"/>
                <a:ea typeface="Arial"/>
              </a:rPr>
              <a:t>    Accept-language</a:t>
            </a:r>
            <a:endParaRPr b="0" lang="en-US" sz="2000" strike="noStrike" u="none">
              <a:solidFill>
                <a:srgbClr val="000000"/>
              </a:solidFill>
              <a:effectLst/>
              <a:uFillTx/>
              <a:latin typeface="Arial"/>
            </a:endParaRPr>
          </a:p>
          <a:p>
            <a:pPr lvl="5" marL="343080" indent="-343080">
              <a:lnSpc>
                <a:spcPct val="100000"/>
              </a:lnSpc>
              <a:buClr>
                <a:srgbClr val="000000"/>
              </a:buClr>
              <a:buFont typeface="Courier New"/>
              <a:buChar char="o"/>
            </a:pPr>
            <a:r>
              <a:rPr b="0" lang="en-US" sz="2000" strike="noStrike" u="none">
                <a:solidFill>
                  <a:srgbClr val="000000"/>
                </a:solidFill>
                <a:effectLst/>
                <a:uFillTx/>
                <a:latin typeface="Arial"/>
                <a:ea typeface="Arial"/>
              </a:rPr>
              <a:t>    Content-Language</a:t>
            </a:r>
            <a:endParaRPr b="0" lang="en-US" sz="2000" strike="noStrike" u="none">
              <a:solidFill>
                <a:srgbClr val="000000"/>
              </a:solidFill>
              <a:effectLst/>
              <a:uFillTx/>
              <a:latin typeface="Arial"/>
            </a:endParaRPr>
          </a:p>
          <a:p>
            <a:pPr lvl="5" marL="343080" indent="-343080">
              <a:lnSpc>
                <a:spcPct val="100000"/>
              </a:lnSpc>
              <a:buClr>
                <a:srgbClr val="000000"/>
              </a:buClr>
              <a:buFont typeface="Courier New"/>
              <a:buChar char="o"/>
            </a:pPr>
            <a:r>
              <a:rPr b="0" lang="en-US" sz="2000" strike="noStrike" u="none">
                <a:solidFill>
                  <a:srgbClr val="000000"/>
                </a:solidFill>
                <a:effectLst/>
                <a:uFillTx/>
                <a:latin typeface="Arial"/>
                <a:ea typeface="Arial"/>
              </a:rPr>
              <a:t>    Range</a:t>
            </a:r>
            <a:endParaRPr b="0" lang="en-US" sz="2000" strike="noStrike" u="none">
              <a:solidFill>
                <a:srgbClr val="000000"/>
              </a:solidFill>
              <a:effectLst/>
              <a:uFillTx/>
              <a:latin typeface="Arial"/>
            </a:endParaRPr>
          </a:p>
          <a:p>
            <a:pPr lvl="5" marL="285840" indent="-285840">
              <a:lnSpc>
                <a:spcPct val="100000"/>
              </a:lnSpc>
              <a:buClr>
                <a:srgbClr val="000000"/>
              </a:buClr>
              <a:buFont typeface="Arial"/>
              <a:buChar char="•"/>
            </a:pPr>
            <a:r>
              <a:rPr b="0" lang="en-US" sz="2000" strike="noStrike" u="none">
                <a:solidFill>
                  <a:srgbClr val="000000"/>
                </a:solidFill>
                <a:effectLst/>
                <a:uFillTx/>
                <a:latin typeface="Arial"/>
                <a:ea typeface="Arial"/>
              </a:rPr>
              <a:t>No returned data or HTTP Status Code</a:t>
            </a:r>
            <a:endParaRPr b="0" lang="en-US" sz="20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Limitations of Simple Requests</a:t>
            </a:r>
            <a:endParaRPr b="0" lang="en-US" sz="4400" strike="noStrike" u="none">
              <a:solidFill>
                <a:srgbClr val="000000"/>
              </a:solidFill>
              <a:effectLst/>
              <a:uFillTx/>
              <a:latin typeface="Arial"/>
            </a:endParaRPr>
          </a:p>
        </p:txBody>
      </p:sp>
      <p:pic>
        <p:nvPicPr>
          <p:cNvPr id="37" name="Picture 3" descr="A screenshot of a computer&#10;&#10;Description automatically generated"/>
          <p:cNvPicPr/>
          <p:nvPr/>
        </p:nvPicPr>
        <p:blipFill>
          <a:blip r:embed="rId1"/>
          <a:stretch/>
        </p:blipFill>
        <p:spPr>
          <a:xfrm>
            <a:off x="0" y="1271880"/>
            <a:ext cx="12191760" cy="532584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720000" y="540000"/>
            <a:ext cx="8483760" cy="670680"/>
          </a:xfrm>
          <a:prstGeom prst="rect">
            <a:avLst/>
          </a:prstGeom>
          <a:noFill/>
          <a:ln w="0">
            <a:noFill/>
          </a:ln>
        </p:spPr>
        <p:txBody>
          <a:bodyPr lIns="0" rIns="0" tIns="0" bIns="0" anchor="t">
            <a:spAutoFit/>
          </a:bodyPr>
          <a:p>
            <a:pPr indent="0">
              <a:lnSpc>
                <a:spcPct val="90000"/>
              </a:lnSpc>
              <a:buNone/>
              <a:tabLst>
                <a:tab algn="l" pos="0"/>
              </a:tabLst>
            </a:pPr>
            <a:r>
              <a:rPr b="0" lang="en-GB" sz="4400" strike="noStrike" u="none">
                <a:solidFill>
                  <a:schemeClr val="dk2"/>
                </a:solidFill>
                <a:effectLst/>
                <a:uFillTx/>
                <a:latin typeface="Georgia"/>
                <a:ea typeface="Georgia"/>
              </a:rPr>
              <a:t>Accessing Localhost</a:t>
            </a:r>
            <a:endParaRPr b="0" lang="en-US" sz="4400" strike="noStrike" u="none">
              <a:solidFill>
                <a:srgbClr val="000000"/>
              </a:solidFill>
              <a:effectLst/>
              <a:uFillTx/>
              <a:latin typeface="Arial"/>
            </a:endParaRPr>
          </a:p>
        </p:txBody>
      </p:sp>
      <p:sp>
        <p:nvSpPr>
          <p:cNvPr id="39" name="Rounded Rectangle 1"/>
          <p:cNvSpPr/>
          <p:nvPr/>
        </p:nvSpPr>
        <p:spPr>
          <a:xfrm>
            <a:off x="953640" y="1756800"/>
            <a:ext cx="2586240" cy="3343680"/>
          </a:xfrm>
          <a:prstGeom prst="roundRect">
            <a:avLst>
              <a:gd name="adj" fmla="val 16667"/>
            </a:avLst>
          </a:prstGeom>
          <a:solidFill>
            <a:schemeClr val="bg2">
              <a:lumMod val="10000"/>
              <a:lumOff val="90000"/>
            </a:schemeClr>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400" strike="noStrike" u="none">
              <a:solidFill>
                <a:schemeClr val="lt1"/>
              </a:solidFill>
              <a:effectLst/>
              <a:uFillTx/>
              <a:latin typeface="Arial"/>
              <a:ea typeface="Arial"/>
            </a:endParaRPr>
          </a:p>
        </p:txBody>
      </p:sp>
      <p:pic>
        <p:nvPicPr>
          <p:cNvPr id="40" name="Picture 4" descr="A picture containing text, clipart&#10;&#10;Description automatically generated"/>
          <p:cNvPicPr/>
          <p:nvPr/>
        </p:nvPicPr>
        <p:blipFill>
          <a:blip r:embed="rId1"/>
          <a:stretch/>
        </p:blipFill>
        <p:spPr>
          <a:xfrm>
            <a:off x="1910160" y="1797120"/>
            <a:ext cx="673200" cy="673200"/>
          </a:xfrm>
          <a:prstGeom prst="rect">
            <a:avLst/>
          </a:prstGeom>
          <a:noFill/>
          <a:ln w="0">
            <a:noFill/>
          </a:ln>
        </p:spPr>
      </p:pic>
      <p:sp>
        <p:nvSpPr>
          <p:cNvPr id="41" name="Rectangle 5"/>
          <p:cNvSpPr/>
          <p:nvPr/>
        </p:nvSpPr>
        <p:spPr>
          <a:xfrm>
            <a:off x="1384560" y="2528640"/>
            <a:ext cx="1724040" cy="1018440"/>
          </a:xfrm>
          <a:prstGeom prst="rect">
            <a:avLst/>
          </a:prstGeom>
          <a:solidFill>
            <a:srgbClr val="004d45"/>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trike="noStrike" u="none">
                <a:solidFill>
                  <a:schemeClr val="lt1"/>
                </a:solidFill>
                <a:effectLst/>
                <a:uFillTx/>
                <a:latin typeface="Arial"/>
                <a:ea typeface="Arial"/>
              </a:rPr>
              <a:t>evil.example.com </a:t>
            </a:r>
            <a:endParaRPr b="0" lang="en-US" sz="1400" strike="noStrike" u="none">
              <a:solidFill>
                <a:srgbClr val="ffffff"/>
              </a:solidFill>
              <a:effectLst/>
              <a:uFillTx/>
              <a:latin typeface="Arial"/>
            </a:endParaRPr>
          </a:p>
          <a:p>
            <a:pPr algn="ctr">
              <a:lnSpc>
                <a:spcPct val="100000"/>
              </a:lnSpc>
            </a:pPr>
            <a:r>
              <a:rPr b="0" lang="en-US" sz="1400" strike="noStrike" u="none">
                <a:solidFill>
                  <a:schemeClr val="lt1"/>
                </a:solidFill>
                <a:effectLst/>
                <a:uFillTx/>
                <a:latin typeface="Arial"/>
                <a:ea typeface="Arial"/>
              </a:rPr>
              <a:t>JS</a:t>
            </a:r>
            <a:endParaRPr b="0" lang="en-US" sz="1400" strike="noStrike" u="none">
              <a:solidFill>
                <a:srgbClr val="ffffff"/>
              </a:solidFill>
              <a:effectLst/>
              <a:uFillTx/>
              <a:latin typeface="Arial"/>
            </a:endParaRPr>
          </a:p>
        </p:txBody>
      </p:sp>
      <p:sp>
        <p:nvSpPr>
          <p:cNvPr id="42" name="Rounded Rectangle 7"/>
          <p:cNvSpPr/>
          <p:nvPr/>
        </p:nvSpPr>
        <p:spPr>
          <a:xfrm>
            <a:off x="8759520" y="1756800"/>
            <a:ext cx="2586240" cy="3343680"/>
          </a:xfrm>
          <a:prstGeom prst="roundRect">
            <a:avLst>
              <a:gd name="adj" fmla="val 16667"/>
            </a:avLst>
          </a:prstGeom>
          <a:solidFill>
            <a:schemeClr val="accent4">
              <a:lumMod val="60000"/>
              <a:lumOff val="40000"/>
            </a:schemeClr>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trike="noStrike" u="none">
                <a:solidFill>
                  <a:srgbClr val="000000"/>
                </a:solidFill>
                <a:effectLst/>
                <a:uFillTx/>
                <a:latin typeface="Arial"/>
                <a:ea typeface="Arial"/>
              </a:rPr>
              <a:t>Togglz Server</a:t>
            </a:r>
            <a:endParaRPr b="0" lang="en-US" sz="1400" strike="noStrike" u="none">
              <a:solidFill>
                <a:srgbClr val="000000"/>
              </a:solidFill>
              <a:effectLst/>
              <a:uFillTx/>
              <a:latin typeface="Arial"/>
            </a:endParaRPr>
          </a:p>
          <a:p>
            <a:pPr algn="ctr">
              <a:lnSpc>
                <a:spcPct val="100000"/>
              </a:lnSpc>
            </a:pPr>
            <a:r>
              <a:rPr b="0" lang="en-US" sz="1400" strike="noStrike" u="none">
                <a:solidFill>
                  <a:srgbClr val="000000"/>
                </a:solidFill>
                <a:effectLst/>
                <a:uFillTx/>
                <a:latin typeface="Arial"/>
                <a:ea typeface="Arial"/>
              </a:rPr>
              <a:t>localhost:8080</a:t>
            </a: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a:p>
            <a:pPr algn="ctr">
              <a:lnSpc>
                <a:spcPct val="100000"/>
              </a:lnSpc>
            </a:pPr>
            <a:endParaRPr b="0" lang="en-US" sz="1400" strike="noStrike" u="none">
              <a:solidFill>
                <a:srgbClr val="000000"/>
              </a:solidFill>
              <a:effectLst/>
              <a:uFillTx/>
              <a:latin typeface="Arial"/>
            </a:endParaRPr>
          </a:p>
        </p:txBody>
      </p:sp>
      <p:sp>
        <p:nvSpPr>
          <p:cNvPr id="43" name="Right Arrow 9"/>
          <p:cNvSpPr/>
          <p:nvPr/>
        </p:nvSpPr>
        <p:spPr>
          <a:xfrm>
            <a:off x="3647520" y="2244960"/>
            <a:ext cx="4597920" cy="567000"/>
          </a:xfrm>
          <a:prstGeom prst="rightArrow">
            <a:avLst>
              <a:gd name="adj1" fmla="val 50000"/>
              <a:gd name="adj2" fmla="val 50000"/>
            </a:avLst>
          </a:prstGeom>
          <a:solidFill>
            <a:srgbClr val="004d45"/>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trike="noStrike" u="none">
                <a:solidFill>
                  <a:schemeClr val="lt1"/>
                </a:solidFill>
                <a:effectLst/>
                <a:uFillTx/>
                <a:latin typeface="Arial"/>
                <a:ea typeface="Arial"/>
              </a:rPr>
              <a:t>HTTP OPTIONS</a:t>
            </a:r>
            <a:endParaRPr b="0" lang="en-US" sz="1400" strike="noStrike" u="none">
              <a:solidFill>
                <a:srgbClr val="ffffff"/>
              </a:solidFill>
              <a:effectLst/>
              <a:uFillTx/>
              <a:latin typeface="Arial"/>
            </a:endParaRPr>
          </a:p>
        </p:txBody>
      </p:sp>
      <p:sp>
        <p:nvSpPr>
          <p:cNvPr id="44" name="Left Arrow 11"/>
          <p:cNvSpPr/>
          <p:nvPr/>
        </p:nvSpPr>
        <p:spPr>
          <a:xfrm>
            <a:off x="3647520" y="2959560"/>
            <a:ext cx="4415040" cy="587520"/>
          </a:xfrm>
          <a:prstGeom prst="leftArrow">
            <a:avLst>
              <a:gd name="adj1" fmla="val 50000"/>
              <a:gd name="adj2" fmla="val 50000"/>
            </a:avLst>
          </a:prstGeom>
          <a:solidFill>
            <a:schemeClr val="accent4">
              <a:lumMod val="40000"/>
              <a:lumOff val="60000"/>
            </a:schemeClr>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trike="noStrike" u="none">
                <a:solidFill>
                  <a:schemeClr val="dk1"/>
                </a:solidFill>
                <a:effectLst/>
                <a:uFillTx/>
                <a:latin typeface="Arial"/>
                <a:ea typeface="Arial"/>
              </a:rPr>
              <a:t>HEADER :  </a:t>
            </a:r>
            <a:r>
              <a:rPr b="0" lang="en-GB" sz="1400" strike="noStrike" u="none">
                <a:solidFill>
                  <a:schemeClr val="dk1"/>
                </a:solidFill>
                <a:effectLst/>
                <a:uFillTx/>
                <a:latin typeface="Arial"/>
                <a:ea typeface="Arial"/>
              </a:rPr>
              <a:t>Access-Control-Allow-Origin: *</a:t>
            </a:r>
            <a:endParaRPr b="0" lang="en-US" sz="1400" strike="noStrike" u="none">
              <a:solidFill>
                <a:srgbClr val="000000"/>
              </a:solidFill>
              <a:effectLst/>
              <a:uFillTx/>
              <a:latin typeface="Arial"/>
            </a:endParaRPr>
          </a:p>
        </p:txBody>
      </p:sp>
      <p:sp>
        <p:nvSpPr>
          <p:cNvPr id="45" name="TextBox 13"/>
          <p:cNvSpPr/>
          <p:nvPr/>
        </p:nvSpPr>
        <p:spPr>
          <a:xfrm>
            <a:off x="4312800" y="2017440"/>
            <a:ext cx="3565800" cy="307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rgbClr val="000000"/>
                </a:solidFill>
                <a:effectLst/>
                <a:uFillTx/>
                <a:latin typeface="Arial"/>
                <a:ea typeface="Arial"/>
              </a:rPr>
              <a:t>localhost:8080/togglz-console/edit</a:t>
            </a:r>
            <a:endParaRPr b="0" lang="en-US" sz="1400" strike="noStrike" u="none">
              <a:solidFill>
                <a:srgbClr val="000000"/>
              </a:solidFill>
              <a:effectLst/>
              <a:uFillTx/>
              <a:latin typeface="Arial"/>
            </a:endParaRPr>
          </a:p>
        </p:txBody>
      </p:sp>
      <p:sp>
        <p:nvSpPr>
          <p:cNvPr id="46" name="Right Arrow 15"/>
          <p:cNvSpPr/>
          <p:nvPr/>
        </p:nvSpPr>
        <p:spPr>
          <a:xfrm>
            <a:off x="3720960" y="3907800"/>
            <a:ext cx="4597920" cy="567000"/>
          </a:xfrm>
          <a:prstGeom prst="rightArrow">
            <a:avLst>
              <a:gd name="adj1" fmla="val 50000"/>
              <a:gd name="adj2" fmla="val 50000"/>
            </a:avLst>
          </a:prstGeom>
          <a:solidFill>
            <a:srgbClr val="004d45"/>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trike="noStrike" u="none">
                <a:solidFill>
                  <a:schemeClr val="lt1"/>
                </a:solidFill>
                <a:effectLst/>
                <a:uFillTx/>
                <a:latin typeface="Arial"/>
                <a:ea typeface="Arial"/>
              </a:rPr>
              <a:t>HTTP POST</a:t>
            </a:r>
            <a:endParaRPr b="0" lang="en-US" sz="1400" strike="noStrike" u="none">
              <a:solidFill>
                <a:srgbClr val="ffffff"/>
              </a:solidFill>
              <a:effectLst/>
              <a:uFillTx/>
              <a:latin typeface="Arial"/>
            </a:endParaRPr>
          </a:p>
        </p:txBody>
      </p:sp>
      <p:sp>
        <p:nvSpPr>
          <p:cNvPr id="47" name="TextBox 16"/>
          <p:cNvSpPr/>
          <p:nvPr/>
        </p:nvSpPr>
        <p:spPr>
          <a:xfrm>
            <a:off x="4386600" y="3679920"/>
            <a:ext cx="3565800" cy="307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rgbClr val="000000"/>
                </a:solidFill>
                <a:effectLst/>
                <a:uFillTx/>
                <a:latin typeface="Arial"/>
                <a:ea typeface="Arial"/>
              </a:rPr>
              <a:t>localhost:8080/togglz-console/edit</a:t>
            </a:r>
            <a:endParaRPr b="0" lang="en-US" sz="1400" strike="noStrike" u="none">
              <a:solidFill>
                <a:srgbClr val="000000"/>
              </a:solidFill>
              <a:effectLst/>
              <a:uFillTx/>
              <a:latin typeface="Arial"/>
            </a:endParaRPr>
          </a:p>
        </p:txBody>
      </p:sp>
      <p:sp>
        <p:nvSpPr>
          <p:cNvPr id="48" name="Right Arrow 19"/>
          <p:cNvSpPr/>
          <p:nvPr/>
        </p:nvSpPr>
        <p:spPr>
          <a:xfrm>
            <a:off x="3647520" y="2259720"/>
            <a:ext cx="4597920" cy="567000"/>
          </a:xfrm>
          <a:prstGeom prst="rightArrow">
            <a:avLst>
              <a:gd name="adj1" fmla="val 50000"/>
              <a:gd name="adj2" fmla="val 50000"/>
            </a:avLst>
          </a:prstGeom>
          <a:solidFill>
            <a:srgbClr val="004d45"/>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trike="noStrike" u="none">
                <a:solidFill>
                  <a:schemeClr val="lt1"/>
                </a:solidFill>
                <a:effectLst/>
                <a:uFillTx/>
                <a:latin typeface="Arial"/>
                <a:ea typeface="Arial"/>
              </a:rPr>
              <a:t>HTTP POST</a:t>
            </a:r>
            <a:endParaRPr b="0" lang="en-US" sz="1400" strike="noStrike" u="none">
              <a:solidFill>
                <a:srgbClr val="ffffff"/>
              </a:solidFill>
              <a:effectLst/>
              <a:uFillTx/>
              <a:latin typeface="Arial"/>
            </a:endParaRPr>
          </a:p>
        </p:txBody>
      </p:sp>
      <p:sp>
        <p:nvSpPr>
          <p:cNvPr id="49" name="TextBox 20"/>
          <p:cNvSpPr/>
          <p:nvPr/>
        </p:nvSpPr>
        <p:spPr>
          <a:xfrm>
            <a:off x="4312800" y="2032200"/>
            <a:ext cx="3565800" cy="307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rgbClr val="000000"/>
                </a:solidFill>
                <a:effectLst/>
                <a:uFillTx/>
                <a:latin typeface="Arial"/>
                <a:ea typeface="Arial"/>
              </a:rPr>
              <a:t>localhost:8080/togglz-console/edit</a:t>
            </a:r>
            <a:endParaRPr b="0" lang="en-US" sz="1400" strike="noStrike" u="none">
              <a:solidFill>
                <a:srgbClr val="000000"/>
              </a:solidFill>
              <a:effectLst/>
              <a:uFillTx/>
              <a:latin typeface="Arial"/>
            </a:endParaRPr>
          </a:p>
        </p:txBody>
      </p:sp>
      <p:sp>
        <p:nvSpPr>
          <p:cNvPr id="50" name="Left Arrow 30"/>
          <p:cNvSpPr/>
          <p:nvPr/>
        </p:nvSpPr>
        <p:spPr>
          <a:xfrm>
            <a:off x="3575520" y="2972880"/>
            <a:ext cx="4415040" cy="587520"/>
          </a:xfrm>
          <a:prstGeom prst="leftArrow">
            <a:avLst>
              <a:gd name="adj1" fmla="val 50000"/>
              <a:gd name="adj2" fmla="val 50000"/>
            </a:avLst>
          </a:prstGeom>
          <a:solidFill>
            <a:schemeClr val="accent4">
              <a:lumMod val="40000"/>
              <a:lumOff val="60000"/>
            </a:schemeClr>
          </a:solidFill>
          <a:ln>
            <a:solidFill>
              <a:srgbClr val="00383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GB" sz="1400" strike="noStrike" u="none">
                <a:solidFill>
                  <a:srgbClr val="000000"/>
                </a:solidFill>
                <a:effectLst/>
                <a:uFillTx/>
                <a:latin typeface="Arial"/>
                <a:ea typeface="Arial"/>
              </a:rPr>
              <a:t>Response not readable by JS</a:t>
            </a:r>
            <a:endParaRPr b="0" lang="en-US" sz="1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nodeType="withEffect" fill="hold" presetClass="entr" presetID="1">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1">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nodeType="withEffect" fill="hold" presetClass="entr" presetID="1">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fill="hold" presetClass="exit" presetID="1">
                                  <p:stCondLst>
                                    <p:cond delay="0"/>
                                  </p:stCondLst>
                                  <p:childTnLst>
                                    <p:set>
                                      <p:cBhvr>
                                        <p:cTn id="22" dur="1" fill="hold">
                                          <p:stCondLst>
                                            <p:cond delay="0"/>
                                          </p:stCondLst>
                                        </p:cTn>
                                        <p:tgtEl>
                                          <p:spTgt spid="43"/>
                                        </p:tgtEl>
                                        <p:attrNameLst>
                                          <p:attrName>style.visibility</p:attrName>
                                        </p:attrNameLst>
                                      </p:cBhvr>
                                      <p:to>
                                        <p:strVal val="hidden"/>
                                      </p:to>
                                    </p:set>
                                  </p:childTnLst>
                                </p:cTn>
                              </p:par>
                              <p:par>
                                <p:cTn id="23" nodeType="withEffect" fill="hold" presetClass="exit" presetID="1">
                                  <p:stCondLst>
                                    <p:cond delay="0"/>
                                  </p:stCondLst>
                                  <p:childTnLst>
                                    <p:set>
                                      <p:cBhvr>
                                        <p:cTn id="24" dur="1" fill="hold">
                                          <p:stCondLst>
                                            <p:cond delay="0"/>
                                          </p:stCondLst>
                                        </p:cTn>
                                        <p:tgtEl>
                                          <p:spTgt spid="44"/>
                                        </p:tgtEl>
                                        <p:attrNameLst>
                                          <p:attrName>style.visibility</p:attrName>
                                        </p:attrNameLst>
                                      </p:cBhvr>
                                      <p:to>
                                        <p:strVal val="hidden"/>
                                      </p:to>
                                    </p:set>
                                  </p:childTnLst>
                                </p:cTn>
                              </p:par>
                              <p:par>
                                <p:cTn id="25" nodeType="withEffect" fill="hold" presetClass="exit" presetID="1">
                                  <p:stCondLst>
                                    <p:cond delay="0"/>
                                  </p:stCondLst>
                                  <p:childTnLst>
                                    <p:set>
                                      <p:cBhvr>
                                        <p:cTn id="26" dur="1" fill="hold">
                                          <p:stCondLst>
                                            <p:cond delay="0"/>
                                          </p:stCondLst>
                                        </p:cTn>
                                        <p:tgtEl>
                                          <p:spTgt spid="45"/>
                                        </p:tgtEl>
                                        <p:attrNameLst>
                                          <p:attrName>style.visibility</p:attrName>
                                        </p:attrNameLst>
                                      </p:cBhvr>
                                      <p:to>
                                        <p:strVal val="hidden"/>
                                      </p:to>
                                    </p:set>
                                  </p:childTnLst>
                                </p:cTn>
                              </p:par>
                              <p:par>
                                <p:cTn id="27" nodeType="withEffect" fill="hold" presetClass="exit" presetID="1">
                                  <p:stCondLst>
                                    <p:cond delay="0"/>
                                  </p:stCondLst>
                                  <p:childTnLst>
                                    <p:set>
                                      <p:cBhvr>
                                        <p:cTn id="28" dur="1" fill="hold">
                                          <p:stCondLst>
                                            <p:cond delay="0"/>
                                          </p:stCondLst>
                                        </p:cTn>
                                        <p:tgtEl>
                                          <p:spTgt spid="46"/>
                                        </p:tgtEl>
                                        <p:attrNameLst>
                                          <p:attrName>style.visibility</p:attrName>
                                        </p:attrNameLst>
                                      </p:cBhvr>
                                      <p:to>
                                        <p:strVal val="hidden"/>
                                      </p:to>
                                    </p:set>
                                  </p:childTnLst>
                                </p:cTn>
                              </p:par>
                              <p:par>
                                <p:cTn id="29" nodeType="withEffect" fill="hold" presetClass="exit" presetID="1">
                                  <p:stCondLst>
                                    <p:cond delay="0"/>
                                  </p:stCondLst>
                                  <p:childTnLst>
                                    <p:set>
                                      <p:cBhvr>
                                        <p:cTn id="30" dur="1" fill="hold">
                                          <p:stCondLst>
                                            <p:cond delay="0"/>
                                          </p:stCondLst>
                                        </p:cTn>
                                        <p:tgtEl>
                                          <p:spTgt spid="4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nodeType="withEffect" fill="hold" presetClass="entr" presetID="1">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fill="hold" presetClass="entr" presetID="1">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Design">
  <a:themeElements>
    <a:clrScheme name="Contrast Security">
      <a:dk1>
        <a:srgbClr val="000000"/>
      </a:dk1>
      <a:lt1>
        <a:srgbClr val="ffffff"/>
      </a:lt1>
      <a:dk2>
        <a:srgbClr val="0a004f"/>
      </a:dk2>
      <a:lt2>
        <a:srgbClr val="9da5b3"/>
      </a:lt2>
      <a:accent1>
        <a:srgbClr val="004d45"/>
      </a:accent1>
      <a:accent2>
        <a:srgbClr val="0e9e53"/>
      </a:accent2>
      <a:accent3>
        <a:srgbClr val="40d273"/>
      </a:accent3>
      <a:accent4>
        <a:srgbClr val="ff6861"/>
      </a:accent4>
      <a:accent5>
        <a:srgbClr val="804cf5"/>
      </a:accent5>
      <a:accent6>
        <a:srgbClr val="00cffe"/>
      </a:accent6>
      <a:hlink>
        <a:srgbClr val="00cffe"/>
      </a:hlink>
      <a:folHlink>
        <a:srgbClr val="9da5b3"/>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Metadata/LabelInfo.xml><?xml version="1.0" encoding="utf-8"?>
<clbl:labelList xmlns:clbl="http://schemas.microsoft.com/office/2020/mipLabelMetadata">
  <clbl:label id="{44f7ade5-c1e8-4570-8b1b-1d87a9d365d3}" enabled="1" method="Standard" siteId="{d0fc7318-c81c-4df8-a52f-3d574af24557}" contentBits="2" removed="0"/>
</clbl:labelList>
</file>

<file path=docProps/app.xml><?xml version="1.0" encoding="utf-8"?>
<Properties xmlns="http://schemas.openxmlformats.org/officeDocument/2006/extended-properties" xmlns:vt="http://schemas.openxmlformats.org/officeDocument/2006/docPropsVTypes">
  <Template/>
  <TotalTime>69002</TotalTime>
  <Application>LibreOffice/25.8.2.2$Linux_X86_64 LibreOffice_project/580$Build-2</Application>
  <AppVersion>15.0000</AppVersion>
  <Words>3218</Words>
  <Paragraphs>496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2025-10-23T08:08:52Z</dcterms:modified>
  <cp:revision>74</cp:revision>
  <dc:subject/>
  <dc:title>How to Prevent the Next Zero Day</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Custom Design:3</vt:lpwstr>
  </property>
  <property fmtid="{D5CDD505-2E9C-101B-9397-08002B2CF9AE}" pid="3" name="ClassificationContentMarkingFooterText">
    <vt:lpwstr>Jaja Finance Internal Use</vt:lpwstr>
  </property>
  <property fmtid="{D5CDD505-2E9C-101B-9397-08002B2CF9AE}" pid="4" name="Notes">
    <vt:i4>39</vt:i4>
  </property>
  <property fmtid="{D5CDD505-2E9C-101B-9397-08002B2CF9AE}" pid="5" name="PresentationFormat">
    <vt:lpwstr>Widescreen</vt:lpwstr>
  </property>
  <property fmtid="{D5CDD505-2E9C-101B-9397-08002B2CF9AE}" pid="6" name="Slides">
    <vt:i4>39</vt:i4>
  </property>
</Properties>
</file>