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134806178" r:id="rId5"/>
    <p:sldId id="258" r:id="rId6"/>
    <p:sldId id="2134806188" r:id="rId7"/>
    <p:sldId id="2134806167" r:id="rId8"/>
    <p:sldId id="2134806166" r:id="rId9"/>
    <p:sldId id="2134806180" r:id="rId10"/>
    <p:sldId id="2134806182" r:id="rId11"/>
    <p:sldId id="2134806184" r:id="rId12"/>
    <p:sldId id="2134806168" r:id="rId13"/>
    <p:sldId id="2134806170" r:id="rId14"/>
    <p:sldId id="2134806171" r:id="rId15"/>
    <p:sldId id="2134806186" r:id="rId16"/>
    <p:sldId id="2134806172" r:id="rId17"/>
    <p:sldId id="2134806189" r:id="rId18"/>
    <p:sldId id="2134806191" r:id="rId19"/>
    <p:sldId id="2134806193" r:id="rId20"/>
    <p:sldId id="2134806192" r:id="rId21"/>
    <p:sldId id="2134806195" r:id="rId22"/>
    <p:sldId id="2134806194" r:id="rId23"/>
    <p:sldId id="2134806196" r:id="rId24"/>
    <p:sldId id="2134806187" r:id="rId25"/>
    <p:sldId id="213480616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60BE7-D002-7040-821A-4EF16CCAB9A1}" v="5" dt="2025-10-31T09:4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6"/>
    <p:restoredTop sz="75915"/>
  </p:normalViewPr>
  <p:slideViewPr>
    <p:cSldViewPr snapToGrid="0">
      <p:cViewPr varScale="1">
        <p:scale>
          <a:sx n="92" d="100"/>
          <a:sy n="92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Escourbiac" userId="2ffde857-086a-4554-b547-0725cff10e3f" providerId="ADAL" clId="{F1DE9138-8AEB-51AE-8AB6-BEB600D60DC4}"/>
    <pc:docChg chg="undo addSld delSld modSld">
      <pc:chgData name="Maxime Escourbiac" userId="2ffde857-086a-4554-b547-0725cff10e3f" providerId="ADAL" clId="{F1DE9138-8AEB-51AE-8AB6-BEB600D60DC4}" dt="2025-10-31T09:49:01.630" v="10" actId="478"/>
      <pc:docMkLst>
        <pc:docMk/>
      </pc:docMkLst>
      <pc:sldChg chg="modNotesTx">
        <pc:chgData name="Maxime Escourbiac" userId="2ffde857-086a-4554-b547-0725cff10e3f" providerId="ADAL" clId="{F1DE9138-8AEB-51AE-8AB6-BEB600D60DC4}" dt="2025-10-31T09:40:05.671" v="0" actId="20577"/>
        <pc:sldMkLst>
          <pc:docMk/>
          <pc:sldMk cId="3584886753" sldId="2134806171"/>
        </pc:sldMkLst>
      </pc:sldChg>
      <pc:sldChg chg="modNotesTx">
        <pc:chgData name="Maxime Escourbiac" userId="2ffde857-086a-4554-b547-0725cff10e3f" providerId="ADAL" clId="{F1DE9138-8AEB-51AE-8AB6-BEB600D60DC4}" dt="2025-10-31T09:40:14.724" v="1" actId="20577"/>
        <pc:sldMkLst>
          <pc:docMk/>
          <pc:sldMk cId="4028333065" sldId="2134806172"/>
        </pc:sldMkLst>
      </pc:sldChg>
      <pc:sldChg chg="del">
        <pc:chgData name="Maxime Escourbiac" userId="2ffde857-086a-4554-b547-0725cff10e3f" providerId="ADAL" clId="{F1DE9138-8AEB-51AE-8AB6-BEB600D60DC4}" dt="2025-10-31T09:48:22.924" v="6" actId="2696"/>
        <pc:sldMkLst>
          <pc:docMk/>
          <pc:sldMk cId="160123413" sldId="2134806177"/>
        </pc:sldMkLst>
      </pc:sldChg>
      <pc:sldChg chg="addSp delSp">
        <pc:chgData name="Maxime Escourbiac" userId="2ffde857-086a-4554-b547-0725cff10e3f" providerId="ADAL" clId="{F1DE9138-8AEB-51AE-8AB6-BEB600D60DC4}" dt="2025-10-31T09:49:01.630" v="10" actId="478"/>
        <pc:sldMkLst>
          <pc:docMk/>
          <pc:sldMk cId="787173446" sldId="2134806178"/>
        </pc:sldMkLst>
        <pc:picChg chg="add del">
          <ac:chgData name="Maxime Escourbiac" userId="2ffde857-086a-4554-b547-0725cff10e3f" providerId="ADAL" clId="{F1DE9138-8AEB-51AE-8AB6-BEB600D60DC4}" dt="2025-10-31T09:49:01.630" v="10" actId="478"/>
          <ac:picMkLst>
            <pc:docMk/>
            <pc:sldMk cId="787173446" sldId="2134806178"/>
            <ac:picMk id="2052" creationId="{BB13EFC5-ACA5-6070-B3B2-E13FE792DAAE}"/>
          </ac:picMkLst>
        </pc:picChg>
      </pc:sldChg>
      <pc:sldChg chg="addSp delSp add del">
        <pc:chgData name="Maxime Escourbiac" userId="2ffde857-086a-4554-b547-0725cff10e3f" providerId="ADAL" clId="{F1DE9138-8AEB-51AE-8AB6-BEB600D60DC4}" dt="2025-10-31T09:48:50.556" v="9" actId="2696"/>
        <pc:sldMkLst>
          <pc:docMk/>
          <pc:sldMk cId="28603138" sldId="2134806181"/>
        </pc:sldMkLst>
        <pc:picChg chg="add del">
          <ac:chgData name="Maxime Escourbiac" userId="2ffde857-086a-4554-b547-0725cff10e3f" providerId="ADAL" clId="{F1DE9138-8AEB-51AE-8AB6-BEB600D60DC4}" dt="2025-10-31T09:48:09.480" v="3" actId="478"/>
          <ac:picMkLst>
            <pc:docMk/>
            <pc:sldMk cId="28603138" sldId="2134806181"/>
            <ac:picMk id="8194" creationId="{F1B95A04-0015-437D-AFE8-1B04A3BE8E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1A06-34C5-3248-8EA9-283C8435DE15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D48-FF22-6E4B-88BB-2BAE1836D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5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1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2F78E-43B4-5E35-953D-B3D7F37D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0D9799-7739-3452-25E8-785922696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8CFEA6-2725-C93E-1EBE-674A85738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724886-42BC-10B8-B590-BC5870EDA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17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C48EF-9487-BEDB-C612-0651F7BC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015228-389A-A071-FBB5-E446B1150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53D153-1E1E-444C-D7CA-EAC4CC336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614BB9-4754-B4C9-1492-65EB73FAB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9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776D-A93B-670A-CE03-FBEF7E22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B82100-79D0-2406-7595-99D3EB59F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3043D3-2FD4-994F-FBB4-63E8B0AB9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5B96D6-BEAE-6F80-6601-5CCD32749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83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9EFB-D79B-31EC-3CB4-D935FDB7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14EEEA-51DE-FE36-9BCE-E4D3CE8E7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B96915-DD9C-77CF-A115-B1883FC6F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482081-2D53-76E4-980B-5C138BF51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5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2DD97-06E2-DB54-E255-60A58F62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65D66A-A998-C4F3-2C5F-9CA551862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8EFFCE-8769-C512-5EA5-A5D2832CF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B707F5-75B1-8B78-0A25-AC8F3D9C9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68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3DF20-F1DC-4F1A-0D86-9EB9FA3E0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1B5A37-AE65-3E43-C366-2CA951AC3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D4D6D2-F88E-9789-9053-BB01F0AF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7D775D-764A-5E2F-BB5E-4E1FC6798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6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DD59-9583-8B3B-F50E-C8170393D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2C6403-1264-865E-BD44-07CB3A7A8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8168E7-AAE4-7672-B84B-2097778A8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044DB3-AB5D-A494-4C0D-CCA0B0E9D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18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07BEA-F9B8-A62E-7C13-3B3D6636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9CD372-E43C-ED02-5E9D-2E287A985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297ACF-0A4D-7726-0B7A-7F6518019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7B234-7ADC-4685-BE08-3A5BB697E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7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795EE-3ED2-2C1B-A7EC-FDF11C5D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9D4F50-A7AA-12A0-532F-DDC650573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7D6B5E-F75D-58F9-72F8-F95A686A1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FBC371-9ACF-9B8B-C2CE-66EED2DDD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01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ECCC-5B0A-A955-044B-741133F4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995E23-A607-C604-EF20-AEFB1CE54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AD8E17-D7A5-71FE-6A28-7FB7EC5C4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D8DAA8-719C-520C-9620-E2D82B214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89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39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E4D0-D66C-43DB-70B6-BD4276BF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69B987-353E-8247-B72A-5B6AC4E6A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01F7A9-63C9-2FBB-8D74-6774E686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1320AC-6E87-12F0-DCE7-EB3505969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7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E9E92-378B-110A-95C6-0954310DB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F95741-D2C7-8032-A098-DFF0CC674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285ABD-CE5F-26FD-9E4B-1303D4597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1DEF7F-D2B2-1630-D8A5-F5E357B8D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95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3B128-50D6-A6F4-9B62-13C8DE3C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40693F-6FCB-E701-3E68-893A6EE0E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5DB4B3D-1E29-0501-7072-9ECF8163E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D168CF-8360-B704-B3A5-6587437FA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1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36A20-F615-619B-C1CF-D1A5DA9C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C4C488-0950-2FA9-3FA7-703692548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E55EF7-F718-2D2A-5F5F-EC087156C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9AA26-66AB-6E05-8DB9-0E1D5688E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25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DE8B-475A-AB99-7AD2-B7C6FDCA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6E29EC-C84D-1A2D-58D6-0AD2771E1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08268F-51A1-D5FA-F489-39DF444DD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CD8D51-76F3-1B28-101A-FC8F2F502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52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4C7B-CF55-E550-2485-14FF1EC53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CB1C02-B717-556B-AA11-797E4B9AE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B471BB-6224-F474-EE99-F88C38AF7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BCF8D7-20D4-42DC-334A-98C6EE16D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7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A80FE-8739-4079-084B-C4407A9C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0807FFA-1DCE-CE35-CC39-5EE1AA02B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8B2685-75E9-2940-16F0-3F61DA87A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04B93-51CD-CC1C-8C30-42F56BEA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12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A1751-9825-4A82-F7C2-60B15019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B2D4B0-9A4E-DB2C-58C7-B59296A91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EE21BC-FB97-0C8F-615F-6EDFB0E73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9B9D89-B418-B4F1-1276-A3F42B51B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84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C9F2-9187-0ECA-1E18-B7A895C75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939D4A-FD95-C736-EF27-117E74EF6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F82B6B-F7E9-3F38-DE89-D7005C61F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6CF5C1-79FF-3607-EECA-455EB3C4A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97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7552D-47AA-A4FD-8460-36E1D3A95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D7A813-8B0D-662A-EDFB-FE624EE2E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A79487-AF08-E653-995B-FF454D076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E824FF-88FE-84A6-0B04-E649732B9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2BD48-FF22-6E4B-88BB-2BAE1836DF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7996D-5081-9977-04C7-42D0AAAE7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EAEBED-A55C-8493-6930-0BC6AF68E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431CA-A4C8-DB80-8B39-EE7514B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768F4-D589-330F-699A-0F0089EF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36E80-AC4B-53FC-2E01-298F349F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1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F318-C8B6-E5AB-C71D-42E99DFA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7E517F-CEDE-B7BB-0596-3999F06B7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9AC6E-5702-1C64-1597-F780D586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A965BB-D092-9184-9A57-8A2B32B1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454EF-2A65-004B-4671-CA40C901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C19337-95D9-EE27-5E27-2FC77590F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337786-DCCB-CC25-398B-15EBB0A1E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6C0FB-8092-BBD6-185F-C7C58DFF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83CBE-4B09-A33D-D81C-117A6939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14F66-0051-015A-02E3-A2BC8EC7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5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32C3B-0A27-B3E6-3163-A81DCC8AA8FE}"/>
              </a:ext>
            </a:extLst>
          </p:cNvPr>
          <p:cNvSpPr/>
          <p:nvPr userDrawn="1"/>
        </p:nvSpPr>
        <p:spPr>
          <a:xfrm rot="16200000">
            <a:off x="-598799" y="773813"/>
            <a:ext cx="1579057" cy="381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FDAB66CB-1489-0854-D649-67CDCC8B80A2}"/>
              </a:ext>
            </a:extLst>
          </p:cNvPr>
          <p:cNvCxnSpPr>
            <a:cxnSpLocks/>
          </p:cNvCxnSpPr>
          <p:nvPr userDrawn="1"/>
        </p:nvCxnSpPr>
        <p:spPr>
          <a:xfrm>
            <a:off x="29184" y="547446"/>
            <a:ext cx="31128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9">
            <a:extLst>
              <a:ext uri="{FF2B5EF4-FFF2-40B4-BE49-F238E27FC236}">
                <a16:creationId xmlns:a16="http://schemas.microsoft.com/office/drawing/2014/main" id="{26F785A2-4A8C-06CB-101E-D87AFED6C35B}"/>
              </a:ext>
            </a:extLst>
          </p:cNvPr>
          <p:cNvSpPr txBox="1"/>
          <p:nvPr userDrawn="1"/>
        </p:nvSpPr>
        <p:spPr>
          <a:xfrm rot="16200000">
            <a:off x="-434911" y="1016268"/>
            <a:ext cx="1254610" cy="208070"/>
          </a:xfrm>
          <a:prstGeom prst="rect">
            <a:avLst/>
          </a:prstGeom>
          <a:noFill/>
        </p:spPr>
        <p:txBody>
          <a:bodyPr wrap="square" lIns="72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Hack.lu</a:t>
            </a:r>
            <a:r>
              <a:rPr kumimoji="0" lang="en-US" sz="1000" b="0" i="0" u="none" strike="noStrike" kern="1200" cap="none" spc="-2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D2CBD867-8CDB-C4BE-A0F4-F6F6EC83EB77}"/>
              </a:ext>
            </a:extLst>
          </p:cNvPr>
          <p:cNvSpPr txBox="1">
            <a:spLocks/>
          </p:cNvSpPr>
          <p:nvPr userDrawn="1"/>
        </p:nvSpPr>
        <p:spPr>
          <a:xfrm>
            <a:off x="-121110" y="168553"/>
            <a:ext cx="611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8C996-7714-4577-92EC-C262A16C22DF}" type="slidenum">
              <a:rPr lang="fr-FR" sz="1800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itre 38">
            <a:extLst>
              <a:ext uri="{FF2B5EF4-FFF2-40B4-BE49-F238E27FC236}">
                <a16:creationId xmlns:a16="http://schemas.microsoft.com/office/drawing/2014/main" id="{2685A439-9A5C-3A94-69DE-85EB75247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50" y="346075"/>
            <a:ext cx="7212775" cy="243577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A21984-FF33-5479-0BEA-6C56440413B6}"/>
              </a:ext>
            </a:extLst>
          </p:cNvPr>
          <p:cNvSpPr txBox="1"/>
          <p:nvPr userDrawn="1"/>
        </p:nvSpPr>
        <p:spPr>
          <a:xfrm>
            <a:off x="11011067" y="6394693"/>
            <a:ext cx="988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TLP:Green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7314ED-2811-8127-98F4-221DF16E24B1}"/>
              </a:ext>
            </a:extLst>
          </p:cNvPr>
          <p:cNvSpPr txBox="1"/>
          <p:nvPr userDrawn="1"/>
        </p:nvSpPr>
        <p:spPr>
          <a:xfrm>
            <a:off x="4739677" y="6394694"/>
            <a:ext cx="271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Hack.lu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6B93B-D20F-0C3C-3A25-65F8A9BD35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11" y="155530"/>
            <a:ext cx="1051796" cy="10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C437B-5493-4CBB-7F6D-7D8F3427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37C50-1E3F-3F3E-ED29-8CE1E687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B721C-216F-4C16-2F00-A3BF87BF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FA63CB-01EB-F4BC-F68F-F3578D40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628D6-5B70-C0DE-9AAB-6770477C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5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EE2F2-F904-6D48-AFCE-54389C2C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4E60AB-FC90-4067-40C9-F38DDC9C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5DE67-7521-5104-E784-795F65C7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F09B7-DCC3-4BA2-706B-97A6FFDE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755447-ACCC-3C3E-D782-D404E7D9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6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642F0-B3B6-85C3-C5C3-0A33B8E1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37EBAE-A78B-BCD3-01DF-BF78ED8F5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F696CB-9A62-30AB-A9B2-15DBF7D37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F8A12-9064-9BE1-C161-A1A20841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772560-1489-5A7C-4B1A-14CD2270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CD354D-4C7B-37DE-ED73-88BEB85C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F58A2-10A5-3F53-4C5C-F339BA5E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1A979C-D725-6630-A8A3-C60B5266E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2F6053-BBB0-6E41-4DB5-F32DE2AF9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453CAB-38B3-B101-7E63-CBE63649E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3CF5BA-F5DE-8299-0779-F9AA9127E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A3A326-F865-94A3-07AC-CDF67613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4783B1-E985-B99F-1F63-2C3C3309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8FD5B2-C26B-FF9A-DBC9-E00294D4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68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40970-9DFA-4492-FC68-A94733C4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B24F89-C71A-291C-6475-8D58C8F3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E9EF6E-E1C5-C18D-C830-B4D17686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5BC0B4-EE5E-1321-0D92-61356F20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1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291567-B079-F449-E5E9-486D3CC9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AD49BC-C833-85B4-8620-1946C6F6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9E9B7-2BE4-0EB5-9747-7B585469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8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50111-A7E7-674F-BCAF-BEEE65E0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262D88-EB71-5BB9-03D5-BAAE8DC4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0C9693-3C14-CC94-E472-721CE319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5F08E2-2F2D-750B-4507-D7F7C761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4A79E5-B392-7325-1D24-59087F47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1D9B47-D3EB-0E09-91BA-84694D92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B65CF-D95C-0546-ADFC-02749360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DAE046-53A8-FBC9-22F6-49BA68C87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6971F-A7EE-515E-581A-B2A6CB137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BBC892-B209-3B47-AAF3-BE1A9D01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ABCD41-7E70-7289-938E-47E09B7A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5FAACF-DC46-4F25-3A85-E324F0E1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7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9C7C0F-A894-1E7C-FEED-B3162830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6D0117-019A-6ADC-E516-3FDFB252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58B9B-D609-ED22-0DEA-56FF5F2DC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F3A7FA-4553-41DA-DEC0-DF36DA2CA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15040-7CEB-FCE4-AE52-E2C2C4208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95B62-15AC-4544-A75C-A5A54E2D4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file:////Users/f292392/Library/Group%20Containers/UBF8T346G9.ms/WebArchiveCopyPasteTempFiles/com.microsoft.Word/14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/Users/f292392/Library/Group%20Containers/UBF8T346G9.ms/WebArchiveCopyPasteTempFiles/com.microsoft.Word/1466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file:////Users/f292392/Library/Group%20Containers/UBF8T346G9.ms/WebArchiveCopyPasteTempFiles/com.microsoft.Word/14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AE4253-D3E9-31F3-C532-6D06A515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100" dirty="0">
                <a:solidFill>
                  <a:schemeClr val="bg1"/>
                </a:solidFill>
              </a:rPr>
              <a:t>Deep Dive in  Palo Alto Networks Global Protect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>
                <a:solidFill>
                  <a:schemeClr val="bg1"/>
                </a:solidFill>
              </a:rPr>
              <a:t>CVE-2024-5921</a:t>
            </a: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>
                <a:solidFill>
                  <a:schemeClr val="bg1"/>
                </a:solidFill>
              </a:rPr>
              <a:t>CVE-2025-0118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0D9AF5-8BC7-C9F7-BE20-074AA824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6" y="139940"/>
            <a:ext cx="1028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4B29-B04B-3D65-2F13-21C9C3DD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1D6BF-FD13-86FA-1E6C-5BFD914D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Untrusted DNS Usage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D5144E-AACE-78F2-2FA7-5A16C4443961}"/>
              </a:ext>
            </a:extLst>
          </p:cNvPr>
          <p:cNvSpPr txBox="1"/>
          <p:nvPr/>
        </p:nvSpPr>
        <p:spPr>
          <a:xfrm>
            <a:off x="1228298" y="1316808"/>
            <a:ext cx="1200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3200" dirty="0"/>
              <a:t>VPN Clients allows configuration of trusted DNS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3200" dirty="0"/>
          </a:p>
        </p:txBody>
      </p:sp>
      <p:pic>
        <p:nvPicPr>
          <p:cNvPr id="6" name="Image 5" descr="Une image contenant texte, capture d’écran, logiciel, Site web&#10;&#10;Le contenu généré par l’IA peut être incorrect.">
            <a:extLst>
              <a:ext uri="{FF2B5EF4-FFF2-40B4-BE49-F238E27FC236}">
                <a16:creationId xmlns:a16="http://schemas.microsoft.com/office/drawing/2014/main" id="{EF974596-C81B-2C89-0F69-321AB621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2" y="2380579"/>
            <a:ext cx="10806856" cy="2433486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C62F22B-1707-C40B-8317-7275277E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41" y="2111188"/>
            <a:ext cx="4008718" cy="40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71EF23-6BC4-FC48-21DA-6F48AB08B8E6}"/>
              </a:ext>
            </a:extLst>
          </p:cNvPr>
          <p:cNvSpPr txBox="1"/>
          <p:nvPr/>
        </p:nvSpPr>
        <p:spPr>
          <a:xfrm>
            <a:off x="9947766" y="1303361"/>
            <a:ext cx="936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(normally)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59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8ED73-88FA-5B26-48FF-23DCC7A63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98A95-287E-6F5D-5387-975F2395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Certificate Verification Bypass</a:t>
            </a:r>
          </a:p>
        </p:txBody>
      </p:sp>
      <p:pic>
        <p:nvPicPr>
          <p:cNvPr id="6146" name="Picture 2" descr="Palo Alto Global Protect Not Working For 4 Of Our 10 VPN Users - Networking  - Spiceworks Community">
            <a:extLst>
              <a:ext uri="{FF2B5EF4-FFF2-40B4-BE49-F238E27FC236}">
                <a16:creationId xmlns:a16="http://schemas.microsoft.com/office/drawing/2014/main" id="{F8191174-746B-636F-7877-7F5C3CAD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416050"/>
            <a:ext cx="35179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379B149-44FA-B838-A12A-5FC069BB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331" y="1202361"/>
            <a:ext cx="7115337" cy="5024748"/>
          </a:xfrm>
          <a:prstGeom prst="rect">
            <a:avLst/>
          </a:prstGeom>
        </p:spPr>
      </p:pic>
      <p:pic>
        <p:nvPicPr>
          <p:cNvPr id="5" name="Image 4" descr="Une image contenant texte, capture d’écran, nombre, diagramme&#10;&#10;Description générée automatiquement">
            <a:extLst>
              <a:ext uri="{FF2B5EF4-FFF2-40B4-BE49-F238E27FC236}">
                <a16:creationId xmlns:a16="http://schemas.microsoft.com/office/drawing/2014/main" id="{F6A453FE-2203-23C2-CA37-781FF9C26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31" y="1035425"/>
            <a:ext cx="7467374" cy="5300924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570ECC2-CD42-3D08-B34A-A63EF669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764" y="4208189"/>
            <a:ext cx="1684197" cy="19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6F90C-ADDE-14BC-69CC-F66E0FBD8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3CAF41-D6AA-8BD4-B33C-51143024E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80" y="-7586"/>
            <a:ext cx="6992839" cy="68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0ACE4-C7B8-9019-FD09-933B85DD3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6011E-86A9-9C48-DA40-4DBA4283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Evil Root CA Injection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70464A-8560-7171-EDF0-94F719E45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7169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C5ECFE1-2482-78E3-6722-8F7B0418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1"/>
          <a:stretch>
            <a:fillRect/>
          </a:stretch>
        </p:blipFill>
        <p:spPr bwMode="auto">
          <a:xfrm>
            <a:off x="4021547" y="1161247"/>
            <a:ext cx="4148905" cy="50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A2B3748-448A-D0A8-C25D-33FA9D79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420" y="1279016"/>
            <a:ext cx="170442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EC46BE-549A-8A8D-68C7-FF9032761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90" y="1324735"/>
            <a:ext cx="10621219" cy="46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23D29-0387-2CDE-2E1F-92906393C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3F746-9F33-B529-58BE-25FADC18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Weak IPC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0D44FDB-5289-CD9C-F5EA-303D8C77AE0D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0515600" cy="472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4382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047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Article from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RotaryDrone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was not yet released. (sic)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GP uses local TCP communications over the locally exposed port 4767.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AES-256-CBC with a null IV, and a static 128 bit key, repeated twice.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Captain Laziness : Extract key instead of reversing the whole process.</a:t>
            </a:r>
          </a:p>
          <a:p>
            <a:pPr algn="l"/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7509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F7B228-EC7E-2001-D645-EA91C567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63" y="3911111"/>
            <a:ext cx="5981700" cy="19304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6FF0166-5A2F-BA21-EFE1-89D455E22F1D}"/>
              </a:ext>
            </a:extLst>
          </p:cNvPr>
          <p:cNvGrpSpPr/>
          <p:nvPr/>
        </p:nvGrpSpPr>
        <p:grpSpPr>
          <a:xfrm>
            <a:off x="2326063" y="3235036"/>
            <a:ext cx="7277100" cy="2894622"/>
            <a:chOff x="2326063" y="3235036"/>
            <a:chExt cx="7277100" cy="289462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455AC65-EB2C-C5B1-914D-F210B7F308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8"/>
            <a:stretch>
              <a:fillRect/>
            </a:stretch>
          </p:blipFill>
          <p:spPr bwMode="auto">
            <a:xfrm>
              <a:off x="2326063" y="3235036"/>
              <a:ext cx="7277100" cy="289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855B3602-CFA2-8374-4DDE-ED106659039B}"/>
                </a:ext>
              </a:extLst>
            </p:cNvPr>
            <p:cNvSpPr/>
            <p:nvPr/>
          </p:nvSpPr>
          <p:spPr>
            <a:xfrm>
              <a:off x="5858045" y="4248700"/>
              <a:ext cx="1427019" cy="387927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571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A08F-9D55-6540-5C0D-D51B5EB84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651FC-6D9A-9C6D-833E-3D6E99EF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Bypass network restriction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C39141C-ED93-B806-9CB8-89F7F2D104C0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1168270" cy="472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4382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047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PanGPS block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tcp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traffic from other applications.</a:t>
            </a:r>
          </a:p>
          <a:p>
            <a:pPr marL="342900" indent="-342900" algn="l">
              <a:buFontTx/>
              <a:buChar char="-"/>
            </a:pP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ShadowMove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rescued us !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Abuse </a:t>
            </a:r>
            <a:r>
              <a:rPr lang="en-GB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WSADuplicateSocketW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to duplicate the socket used by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PanGPA.exe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rgbClr val="00B050"/>
                </a:solidFill>
                <a:latin typeface="+mn-lt"/>
                <a:cs typeface="+mn-cs"/>
              </a:rPr>
              <a:t>😈 Succeed to send arbitrary messages.</a:t>
            </a:r>
          </a:p>
          <a:p>
            <a:pPr algn="l"/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7509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Image 4" descr="Une image contenant texte, capture d’écran, nombre, diagramme&#10;&#10;Le contenu généré par l’IA peut être incorrect.">
            <a:extLst>
              <a:ext uri="{FF2B5EF4-FFF2-40B4-BE49-F238E27FC236}">
                <a16:creationId xmlns:a16="http://schemas.microsoft.com/office/drawing/2014/main" id="{8ACB4409-2FBA-127D-88DD-D7FE8DE5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2858605"/>
            <a:ext cx="6121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27A5D-D83C-788E-04E9-89C8CE923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02893-8AEF-E248-FA64-F08227A1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9028737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Soft failure on impersonation mechanism</a:t>
            </a:r>
          </a:p>
        </p:txBody>
      </p:sp>
      <p:pic>
        <p:nvPicPr>
          <p:cNvPr id="4" name="Image 3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17640FE5-1DBD-8E2D-427C-4B10C6AA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766" y="1085560"/>
            <a:ext cx="3376468" cy="51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2481C-0484-7870-FE34-CB4D8E6B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56670-66B6-5461-6D13-91A98737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 mechanism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EBE817-3AAA-339C-8D61-4851EBB2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 descr="Une image contenant texte, capture d’écran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A8CA540B-6346-1624-D9AD-306DD2552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09" y="1070788"/>
            <a:ext cx="6700982" cy="57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3C2B-4DF1-718E-E82A-0D7E33B0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CC122-A639-483F-91EB-3A6CE432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817999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LPE using file deletion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F6BF00A-D701-E4C3-3E31-5F4CF971589E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0515600" cy="472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4382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047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Famous trick discovered by Abdelhamid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Naceri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(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halov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).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Based on James Forshaw works (again).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Arbitrary file delete as SYSTEM led to LPE.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https://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www.zerodayinitiative.com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/blog/2022/3/16/abusing-arbitrary-file-deletes-to-escalate-privilege-and-other-great-tricks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7509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Deleting Your Way Into SYSTEM: Why Arbitrary File Deletion Vulnerabilities  Matter | Mandiant | Google Cloud Blog">
            <a:extLst>
              <a:ext uri="{FF2B5EF4-FFF2-40B4-BE49-F238E27FC236}">
                <a16:creationId xmlns:a16="http://schemas.microsoft.com/office/drawing/2014/main" id="{6872F6B0-0CC3-3046-2CB0-B474AAC3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548064"/>
            <a:ext cx="9093200" cy="27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0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2E08-5804-B40A-8A10-739090EC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26780-284E-88B5-0CBD-68E4BE5E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LPE Full Exploit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3958F87-6A25-5665-A7D1-66CAB35DA373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0515600" cy="472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4382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047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7509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1D38BD-9FD0-3F89-9585-0D200D22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5F72C75-6BF2-DC7F-BF8A-72D55218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346075"/>
            <a:ext cx="6032500" cy="59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B3AF-833D-4350-4E56-716D90850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602BF-FA30-63F3-09D5-3305DB0E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DC179-8109-A389-AC02-6AA7A333A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4"/>
            <a:ext cx="394214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Maxime Escourbiac</a:t>
            </a:r>
          </a:p>
          <a:p>
            <a:pPr marL="0" indent="0" algn="ctr">
              <a:buNone/>
            </a:pPr>
            <a:r>
              <a:rPr lang="en-GB" b="1" dirty="0"/>
              <a:t>Red Team Leader</a:t>
            </a:r>
          </a:p>
          <a:p>
            <a:pPr marL="0" indent="0" algn="ctr">
              <a:buNone/>
            </a:pPr>
            <a:r>
              <a:rPr lang="en-GB" b="1" dirty="0"/>
              <a:t>@Michelin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563593F-9EFD-5920-EB12-9840A58B3C5D}"/>
              </a:ext>
            </a:extLst>
          </p:cNvPr>
          <p:cNvSpPr txBox="1">
            <a:spLocks/>
          </p:cNvSpPr>
          <p:nvPr/>
        </p:nvSpPr>
        <p:spPr>
          <a:xfrm>
            <a:off x="5921413" y="1556684"/>
            <a:ext cx="54323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Yassine </a:t>
            </a:r>
            <a:r>
              <a:rPr lang="en-GB" dirty="0" err="1"/>
              <a:t>Bengana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/>
              <a:t>Pentester</a:t>
            </a:r>
            <a:endParaRPr lang="en-GB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@</a:t>
            </a:r>
            <a:r>
              <a:rPr lang="en-GB" b="1" dirty="0" err="1"/>
              <a:t>Abicom</a:t>
            </a:r>
            <a:endParaRPr lang="en-GB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E5068C-97EE-0707-2830-C1C484EF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3" r="63"/>
          <a:stretch/>
        </p:blipFill>
        <p:spPr bwMode="auto">
          <a:xfrm>
            <a:off x="1258264" y="3058193"/>
            <a:ext cx="3102016" cy="31059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75C2E6-39C6-D527-99E5-35F2AE25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1886" r="21886"/>
          <a:stretch/>
        </p:blipFill>
        <p:spPr bwMode="auto">
          <a:xfrm>
            <a:off x="7085244" y="3058194"/>
            <a:ext cx="3104724" cy="31059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FF0EA7-8F2B-30F0-FFFB-ED55E355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5B62-15AC-4544-A75C-A5A54E2D4C8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36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A975-35EF-8EA5-4B73-E880FA28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19E06-F95E-9E01-F9FC-1FABAB6E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Not the only one LPE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6B0B409-81ED-4D4A-A181-FFDAC0241826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0515600" cy="472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anose="05040102010807070707" pitchFamily="18" charset="2"/>
              <a:buNone/>
              <a:defRPr lang="fr-FR" sz="24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609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7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4382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047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7509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310D54-4FB5-87D9-27D1-E6384647C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6E5368-42B1-97A9-3C4B-CC6FCA01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45" y="1115383"/>
            <a:ext cx="6504709" cy="19085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72689D-6FDB-D526-1443-BF25FE45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46" y="1783234"/>
            <a:ext cx="6330373" cy="20291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D88095-CB03-9EC8-814B-915CAEEB2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076" y="2336118"/>
            <a:ext cx="6187843" cy="17775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728A02-51DF-4877-F2AB-59BB8D01D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268" y="3087493"/>
            <a:ext cx="6669457" cy="19361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A944DB-60ED-D6C7-0CA4-7878CB498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91" y="4052231"/>
            <a:ext cx="7772400" cy="2459694"/>
          </a:xfrm>
          <a:prstGeom prst="rect">
            <a:avLst/>
          </a:prstGeom>
        </p:spPr>
      </p:pic>
      <p:pic>
        <p:nvPicPr>
          <p:cNvPr id="1026" name="Picture 2" descr="Donald Trump Says meme">
            <a:extLst>
              <a:ext uri="{FF2B5EF4-FFF2-40B4-BE49-F238E27FC236}">
                <a16:creationId xmlns:a16="http://schemas.microsoft.com/office/drawing/2014/main" id="{8979CF1D-F04B-9EB4-037F-1CA5509D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7456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DECB-E75B-02DB-607C-DA73539C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FF4F3-330F-2049-7AFB-FE5BA551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Timeline &amp;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8AC30-15A2-B3FA-652F-93DF1678EDE3}"/>
              </a:ext>
            </a:extLst>
          </p:cNvPr>
          <p:cNvSpPr txBox="1"/>
          <p:nvPr/>
        </p:nvSpPr>
        <p:spPr>
          <a:xfrm>
            <a:off x="1981199" y="4350774"/>
            <a:ext cx="82296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noProof="0" dirty="0"/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🔐 Anyone who can act as man-in-the-middle could fully compromise the system ! </a:t>
            </a:r>
          </a:p>
          <a:p>
            <a:pPr>
              <a:defRPr sz="1600">
                <a:latin typeface="Calibri"/>
              </a:defRPr>
            </a:pPr>
            <a:endParaRPr lang="en-GB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🧠 The current patch breaks our attack scenario with recommended configuration‼️</a:t>
            </a:r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endParaRPr lang="en-GB" noProof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☣️ Lot of LPE scenarios still present.</a:t>
            </a:r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endParaRPr lang="en-GB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E5E1F3-88AA-79E2-B2BE-5FF021BD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5" r="1556"/>
          <a:stretch>
            <a:fillRect/>
          </a:stretch>
        </p:blipFill>
        <p:spPr>
          <a:xfrm>
            <a:off x="290944" y="1842654"/>
            <a:ext cx="11610109" cy="23833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5C0BD7-30D8-D563-95C5-8898CE7E2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2451929"/>
            <a:ext cx="2019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713B8-0200-7CEE-7A6E-8D15A65E0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C8DB2BD-ABF8-7B45-0E4E-3594A7D0640C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01559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5A16-E018-75A3-C56F-52FC94319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diagramme, capture d’écran, Plan&#10;&#10;Le contenu généré par l’IA peut être incorrect.">
            <a:extLst>
              <a:ext uri="{FF2B5EF4-FFF2-40B4-BE49-F238E27FC236}">
                <a16:creationId xmlns:a16="http://schemas.microsoft.com/office/drawing/2014/main" id="{49704381-A751-5EC6-ACFD-C3F24BD6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40" y="231774"/>
            <a:ext cx="5602272" cy="61309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856192-B475-1F9E-94C7-89EA1E38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Global Protect</a:t>
            </a:r>
          </a:p>
        </p:txBody>
      </p:sp>
    </p:spTree>
    <p:extLst>
      <p:ext uri="{BB962C8B-B14F-4D97-AF65-F5344CB8AC3E}">
        <p14:creationId xmlns:p14="http://schemas.microsoft.com/office/powerpoint/2010/main" val="108197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0EF14-6C29-7672-C55A-05EA9A39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3EE3B-FC27-F664-1854-327CAC09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Attack Scenario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F2A84D-6D9E-F838-3131-9C9C824C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51737" y="455425"/>
            <a:ext cx="3677546" cy="594714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88405F8-7118-046E-29C9-D53AE83003F0}"/>
              </a:ext>
            </a:extLst>
          </p:cNvPr>
          <p:cNvSpPr/>
          <p:nvPr/>
        </p:nvSpPr>
        <p:spPr>
          <a:xfrm>
            <a:off x="5372100" y="2476500"/>
            <a:ext cx="1447800" cy="20193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602FAE-9ED3-D1E3-B5AC-7F79FAAC0EE9}"/>
              </a:ext>
            </a:extLst>
          </p:cNvPr>
          <p:cNvSpPr/>
          <p:nvPr/>
        </p:nvSpPr>
        <p:spPr>
          <a:xfrm>
            <a:off x="4205438" y="5175574"/>
            <a:ext cx="1310863" cy="7366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6C487C6-EAE3-0D37-7EAE-4B86A5AD33C5}"/>
              </a:ext>
            </a:extLst>
          </p:cNvPr>
          <p:cNvSpPr txBox="1"/>
          <p:nvPr/>
        </p:nvSpPr>
        <p:spPr>
          <a:xfrm>
            <a:off x="7185864" y="3198167"/>
            <a:ext cx="22625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sz="2400" dirty="0"/>
              <a:t>RCE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1B066D-ACD1-E348-2528-CF0AD3185306}"/>
              </a:ext>
            </a:extLst>
          </p:cNvPr>
          <p:cNvSpPr/>
          <p:nvPr/>
        </p:nvSpPr>
        <p:spPr>
          <a:xfrm>
            <a:off x="5543562" y="5131244"/>
            <a:ext cx="2385721" cy="7809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C125877-B55F-AC8E-7390-E614542FF3D5}"/>
              </a:ext>
            </a:extLst>
          </p:cNvPr>
          <p:cNvSpPr txBox="1"/>
          <p:nvPr/>
        </p:nvSpPr>
        <p:spPr>
          <a:xfrm>
            <a:off x="8434604" y="5290876"/>
            <a:ext cx="226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sz="2400" dirty="0"/>
              <a:t>LPE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2C650C-298E-DAC9-8863-74FE13E5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28" y="3235586"/>
            <a:ext cx="352893" cy="3868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9A26CA-5BCB-1F29-D25E-2A27D4F93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777" y="5340733"/>
            <a:ext cx="374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D7B2C-8ADF-089E-6AA8-7463DB25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89BE0-1F8F-253E-30D6-DB253659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CVE-2024-5921by </a:t>
            </a:r>
            <a:r>
              <a:rPr lang="en-GB" dirty="0" err="1"/>
              <a:t>Amberwolf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3528FE-88CA-BB7A-1A3C-72F3FC07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43749"/>
            <a:ext cx="7772400" cy="4570502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7E640F-A51A-22D4-128D-FC080EDAF5EC}"/>
              </a:ext>
            </a:extLst>
          </p:cNvPr>
          <p:cNvSpPr/>
          <p:nvPr/>
        </p:nvSpPr>
        <p:spPr>
          <a:xfrm>
            <a:off x="2802194" y="5014452"/>
            <a:ext cx="6341806" cy="69979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0E3558DB-D123-4567-8A50-963A9DA6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394" y="4385188"/>
            <a:ext cx="1923844" cy="19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8F506-2DE6-BDC7-C705-2821657D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AC1D7-0396-7031-5DDF-CD6BA21F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Embedded Browser Ecosystem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3512C9-358F-C074-9794-4A908240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70" y="1371425"/>
            <a:ext cx="8494059" cy="464419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5641B17-EAD1-647E-1621-D36930A1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75" y="1126403"/>
            <a:ext cx="6845648" cy="51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D62D7-A3A4-DABC-4961-056A5F6FE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6FD7A-91CF-583B-9D06-775AE256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Embedded Browser 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E868C-687E-B423-9E58-018E0DF3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476" y="1384299"/>
            <a:ext cx="24231161" cy="5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2800D20E-A5BC-BEC6-725D-C0B8D669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8" y="1357462"/>
            <a:ext cx="6877050" cy="47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05DCD65-1AEE-0932-79C2-568DD8AE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27" y="1483708"/>
            <a:ext cx="3317371" cy="45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Image 7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77664564-2F70-E7A7-78FD-7397ED76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88" y="1283148"/>
            <a:ext cx="9713224" cy="48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4B4A18-99F6-ACE6-9712-0A21C345DB8C}"/>
              </a:ext>
            </a:extLst>
          </p:cNvPr>
          <p:cNvSpPr txBox="1"/>
          <p:nvPr/>
        </p:nvSpPr>
        <p:spPr>
          <a:xfrm>
            <a:off x="2754202" y="5473701"/>
            <a:ext cx="608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Not a big deal when you can insert Root CA</a:t>
            </a:r>
          </a:p>
        </p:txBody>
      </p:sp>
    </p:spTree>
    <p:extLst>
      <p:ext uri="{BB962C8B-B14F-4D97-AF65-F5344CB8AC3E}">
        <p14:creationId xmlns:p14="http://schemas.microsoft.com/office/powerpoint/2010/main" val="35659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4921D-4B1E-6314-DD22-0AEA1EBC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11660-1C48-C281-AC4A-5F3EDAB0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Embedded Browser 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356939-F793-E5E3-CC9A-E22DD8FD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476" y="1384299"/>
            <a:ext cx="24231161" cy="5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2B6E682-A58A-4351-7F6D-55597BC6BFF7}"/>
              </a:ext>
            </a:extLst>
          </p:cNvPr>
          <p:cNvSpPr txBox="1"/>
          <p:nvPr/>
        </p:nvSpPr>
        <p:spPr>
          <a:xfrm>
            <a:off x="2791724" y="1289953"/>
            <a:ext cx="865097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🔍 What is an HTA file?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Extension: .</a:t>
            </a:r>
            <a:r>
              <a:rPr lang="en-GB" dirty="0" err="1"/>
              <a:t>hta</a:t>
            </a:r>
            <a:endParaRPr lang="en-GB" dirty="0"/>
          </a:p>
          <a:p>
            <a:pPr lvl="1">
              <a:defRPr sz="1600">
                <a:latin typeface="Calibri"/>
              </a:defRPr>
            </a:pPr>
            <a:r>
              <a:rPr lang="en-GB" dirty="0"/>
              <a:t>- Technology: HTML + scripting (VBScript/JS) executed via </a:t>
            </a:r>
            <a:r>
              <a:rPr lang="en-GB" dirty="0" err="1"/>
              <a:t>mshta.exe</a:t>
            </a:r>
            <a:endParaRPr lang="en-GB" dirty="0"/>
          </a:p>
          <a:p>
            <a:pPr lvl="1">
              <a:defRPr sz="1600">
                <a:latin typeface="Calibri"/>
              </a:defRPr>
            </a:pPr>
            <a:r>
              <a:rPr lang="en-GB" dirty="0"/>
              <a:t>- </a:t>
            </a:r>
            <a:r>
              <a:rPr lang="en-GB" dirty="0" err="1"/>
              <a:t>Behavior</a:t>
            </a:r>
            <a:r>
              <a:rPr lang="en-GB" dirty="0"/>
              <a:t>: Runs as a native Windows application (not sandboxed like a browser)</a:t>
            </a:r>
          </a:p>
          <a:p>
            <a:pPr>
              <a:defRPr sz="1600">
                <a:latin typeface="Calibri"/>
              </a:defRPr>
            </a:pPr>
            <a:endParaRPr lang="en-GB" dirty="0"/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sz="2400" dirty="0"/>
              <a:t>🚩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is it dangerous?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No web security restrictions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Can read/write to disk, access registry, run system commands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Used as a dropper or loader in many malware campaigns</a:t>
            </a:r>
          </a:p>
          <a:p>
            <a:pPr>
              <a:defRPr sz="1600">
                <a:latin typeface="Calibri"/>
              </a:defRPr>
            </a:pPr>
            <a:endParaRPr lang="en-GB" dirty="0"/>
          </a:p>
          <a:p>
            <a:pPr>
              <a:defRPr sz="1800" b="1">
                <a:solidFill>
                  <a:srgbClr val="004B87"/>
                </a:solidFill>
                <a:latin typeface="Calibri"/>
              </a:defRPr>
            </a:pPr>
            <a:r>
              <a:rPr lang="en-GB" sz="2400" dirty="0"/>
              <a:t>💥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Offensive use cases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Delivered via embedded browser (IE/Edge)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Exploitable in trusted zone or overly permissive configurations</a:t>
            </a:r>
          </a:p>
          <a:p>
            <a:pPr lvl="1">
              <a:defRPr sz="1600">
                <a:latin typeface="Calibri"/>
              </a:defRPr>
            </a:pPr>
            <a:r>
              <a:rPr lang="en-GB" dirty="0"/>
              <a:t>- Commonly combined with forged certificates or malicious Root CAs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14DD36-2030-1505-7E94-A67BAC26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799" y="1652837"/>
            <a:ext cx="29682106" cy="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7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B092436-B4FD-194E-6E3B-A15017D1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52837"/>
            <a:ext cx="7391530" cy="40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3B8748B-1500-C516-E578-2CB3B5EEE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6" y="1384299"/>
            <a:ext cx="8650976" cy="448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5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0ED6-D903-4E76-62F3-2497A1AD0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032BC-248D-509C-F8B9-2086BE88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50" y="346075"/>
            <a:ext cx="7212775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Untrusted DNS Usage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2A135D-C4F1-C09D-FB8C-0C30C75ABF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753"/>
          <a:stretch/>
        </p:blipFill>
        <p:spPr>
          <a:xfrm>
            <a:off x="3910129" y="2129180"/>
            <a:ext cx="4371741" cy="30101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423F0E-673B-2329-0A11-755649D8569C}"/>
              </a:ext>
            </a:extLst>
          </p:cNvPr>
          <p:cNvSpPr txBox="1"/>
          <p:nvPr/>
        </p:nvSpPr>
        <p:spPr>
          <a:xfrm>
            <a:off x="1228299" y="1316808"/>
            <a:ext cx="846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3200" dirty="0"/>
              <a:t>DNS could be assigned using a DHCP Server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D89B56-4003-1125-C22E-FA27D95C9D92}"/>
              </a:ext>
            </a:extLst>
          </p:cNvPr>
          <p:cNvSpPr txBox="1"/>
          <p:nvPr/>
        </p:nvSpPr>
        <p:spPr>
          <a:xfrm>
            <a:off x="3054789" y="5435159"/>
            <a:ext cx="608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Not a big risk for HTTPS traffic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CC51B8-BC6C-2AAF-19B8-7E87FBAE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76" y="2102936"/>
            <a:ext cx="5175843" cy="30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a123cc-0698-47f7-83c3-29ad4bcb5b0e">
      <Terms xmlns="http://schemas.microsoft.com/office/infopath/2007/PartnerControls"/>
    </lcf76f155ced4ddcb4097134ff3c332f>
    <TaxCatchAll xmlns="deb798ad-d4be-4ddd-a4cc-4105dabf33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E275B694A224EA9EA2B4253583B5B" ma:contentTypeVersion="13" ma:contentTypeDescription="Crée un document." ma:contentTypeScope="" ma:versionID="eb6ab4821af845a56a2c768e092bac3f">
  <xsd:schema xmlns:xsd="http://www.w3.org/2001/XMLSchema" xmlns:xs="http://www.w3.org/2001/XMLSchema" xmlns:p="http://schemas.microsoft.com/office/2006/metadata/properties" xmlns:ns2="3ba123cc-0698-47f7-83c3-29ad4bcb5b0e" xmlns:ns3="9e79f1c0-e9a3-4271-933d-b7d5717d3003" xmlns:ns4="deb798ad-d4be-4ddd-a4cc-4105dabf3345" targetNamespace="http://schemas.microsoft.com/office/2006/metadata/properties" ma:root="true" ma:fieldsID="f939fe47b2a3dcda27fda2e7afbafc51" ns2:_="" ns3:_="" ns4:_="">
    <xsd:import namespace="3ba123cc-0698-47f7-83c3-29ad4bcb5b0e"/>
    <xsd:import namespace="9e79f1c0-e9a3-4271-933d-b7d5717d3003"/>
    <xsd:import namespace="deb798ad-d4be-4ddd-a4cc-4105dabf3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123cc-0698-47f7-83c3-29ad4bcb5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baec4aeb-d159-410d-8e29-7b8081bc29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9f1c0-e9a3-4271-933d-b7d5717d30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798ad-d4be-4ddd-a4cc-4105dabf334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d7e070e-523e-46e0-8bfe-79dad5cffe7c}" ma:internalName="TaxCatchAll" ma:showField="CatchAllData" ma:web="9e79f1c0-e9a3-4271-933d-b7d5717d30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7A29A3-D121-4827-83A8-B8B21828C2D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deb798ad-d4be-4ddd-a4cc-4105dabf3345"/>
    <ds:schemaRef ds:uri="9e79f1c0-e9a3-4271-933d-b7d5717d3003"/>
    <ds:schemaRef ds:uri="http://www.w3.org/XML/1998/namespace"/>
    <ds:schemaRef ds:uri="3ba123cc-0698-47f7-83c3-29ad4bcb5b0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48FFF6-8282-4857-97F1-540D9D4F3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a123cc-0698-47f7-83c3-29ad4bcb5b0e"/>
    <ds:schemaRef ds:uri="9e79f1c0-e9a3-4271-933d-b7d5717d3003"/>
    <ds:schemaRef ds:uri="deb798ad-d4be-4ddd-a4cc-4105dabf3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89A9D1-472B-4F2E-A3E0-CA0D08796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411</Words>
  <Application>Microsoft Macintosh PowerPoint</Application>
  <PresentationFormat>Grand écran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Wingdings</vt:lpstr>
      <vt:lpstr>Thème Office</vt:lpstr>
      <vt:lpstr>Deep Dive in  Palo Alto Networks Global Protect CVE-2024-5921 CVE-2025-0118</vt:lpstr>
      <vt:lpstr>Who Are We</vt:lpstr>
      <vt:lpstr>Global Protect</vt:lpstr>
      <vt:lpstr>Attack Scenario</vt:lpstr>
      <vt:lpstr>CVE-2024-5921by Amberwolf</vt:lpstr>
      <vt:lpstr>Embedded Browser Ecosystem</vt:lpstr>
      <vt:lpstr>Embedded Browser Ecosystem</vt:lpstr>
      <vt:lpstr>Embedded Browser Ecosystem</vt:lpstr>
      <vt:lpstr>Untrusted DNS Usage</vt:lpstr>
      <vt:lpstr>Untrusted DNS Usage</vt:lpstr>
      <vt:lpstr>Certificate Verification Bypass</vt:lpstr>
      <vt:lpstr>Présentation PowerPoint</vt:lpstr>
      <vt:lpstr>Evil Root CA Injection</vt:lpstr>
      <vt:lpstr>Weak IPC</vt:lpstr>
      <vt:lpstr>Bypass network restriction </vt:lpstr>
      <vt:lpstr>Soft failure on impersonation mechanism</vt:lpstr>
      <vt:lpstr>Update mechanism</vt:lpstr>
      <vt:lpstr>LPE using file deletion</vt:lpstr>
      <vt:lpstr>LPE Full Exploit</vt:lpstr>
      <vt:lpstr>Not the only one LPE</vt:lpstr>
      <vt:lpstr>Timeline &amp; 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Raufast</dc:creator>
  <cp:lastModifiedBy>Maxime Escourbiac</cp:lastModifiedBy>
  <cp:revision>40</cp:revision>
  <dcterms:created xsi:type="dcterms:W3CDTF">2024-11-19T16:00:51Z</dcterms:created>
  <dcterms:modified xsi:type="dcterms:W3CDTF">2025-10-31T09:49:11Z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e9a456-2778-4ca9-be06-1190b1e1118a_Enabled">
    <vt:lpwstr>true</vt:lpwstr>
  </property>
  <property fmtid="{D5CDD505-2E9C-101B-9397-08002B2CF9AE}" pid="3" name="MSIP_Label_09e9a456-2778-4ca9-be06-1190b1e1118a_SetDate">
    <vt:lpwstr>2024-11-26T10:21:08Z</vt:lpwstr>
  </property>
  <property fmtid="{D5CDD505-2E9C-101B-9397-08002B2CF9AE}" pid="4" name="MSIP_Label_09e9a456-2778-4ca9-be06-1190b1e1118a_Method">
    <vt:lpwstr>Standard</vt:lpwstr>
  </property>
  <property fmtid="{D5CDD505-2E9C-101B-9397-08002B2CF9AE}" pid="5" name="MSIP_Label_09e9a456-2778-4ca9-be06-1190b1e1118a_Name">
    <vt:lpwstr>D3</vt:lpwstr>
  </property>
  <property fmtid="{D5CDD505-2E9C-101B-9397-08002B2CF9AE}" pid="6" name="MSIP_Label_09e9a456-2778-4ca9-be06-1190b1e1118a_SiteId">
    <vt:lpwstr>658ba197-6c73-4fea-91bd-1c7d8de6bf2c</vt:lpwstr>
  </property>
  <property fmtid="{D5CDD505-2E9C-101B-9397-08002B2CF9AE}" pid="7" name="MSIP_Label_09e9a456-2778-4ca9-be06-1190b1e1118a_ActionId">
    <vt:lpwstr>1be83ecf-7631-4ac2-8c74-2e9a9a20a7ca</vt:lpwstr>
  </property>
  <property fmtid="{D5CDD505-2E9C-101B-9397-08002B2CF9AE}" pid="8" name="MSIP_Label_09e9a456-2778-4ca9-be06-1190b1e1118a_ContentBits">
    <vt:lpwstr>0</vt:lpwstr>
  </property>
  <property fmtid="{D5CDD505-2E9C-101B-9397-08002B2CF9AE}" pid="9" name="ContentTypeId">
    <vt:lpwstr>0x010100467E275B694A224EA9EA2B4253583B5B</vt:lpwstr>
  </property>
  <property fmtid="{D5CDD505-2E9C-101B-9397-08002B2CF9AE}" pid="10" name="MediaServiceImageTags">
    <vt:lpwstr/>
  </property>
</Properties>
</file>